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61" r:id="rId5"/>
    <p:sldId id="270" r:id="rId6"/>
    <p:sldId id="279" r:id="rId7"/>
    <p:sldId id="271" r:id="rId8"/>
    <p:sldId id="276" r:id="rId9"/>
    <p:sldId id="267" r:id="rId10"/>
    <p:sldId id="280" r:id="rId11"/>
    <p:sldId id="260" r:id="rId12"/>
    <p:sldId id="262" r:id="rId13"/>
    <p:sldId id="281" r:id="rId14"/>
    <p:sldId id="282" r:id="rId15"/>
    <p:sldId id="283" r:id="rId16"/>
    <p:sldId id="263" r:id="rId17"/>
    <p:sldId id="288" r:id="rId18"/>
    <p:sldId id="287" r:id="rId19"/>
    <p:sldId id="289" r:id="rId20"/>
    <p:sldId id="290" r:id="rId21"/>
    <p:sldId id="291" r:id="rId22"/>
    <p:sldId id="264" r:id="rId23"/>
    <p:sldId id="292" r:id="rId24"/>
    <p:sldId id="293" r:id="rId25"/>
    <p:sldId id="274" r:id="rId26"/>
    <p:sldId id="275" r:id="rId27"/>
    <p:sldId id="273" r:id="rId28"/>
    <p:sldId id="277" r:id="rId29"/>
    <p:sldId id="266" r:id="rId30"/>
    <p:sldId id="294" r:id="rId31"/>
    <p:sldId id="265" r:id="rId32"/>
    <p:sldId id="25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294" autoAdjust="0"/>
  </p:normalViewPr>
  <p:slideViewPr>
    <p:cSldViewPr>
      <p:cViewPr varScale="1">
        <p:scale>
          <a:sx n="69" d="100"/>
          <a:sy n="69" d="100"/>
        </p:scale>
        <p:origin x="-57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3E20E-A1A8-4F5B-8D6F-A7C077C2A866}" type="datetimeFigureOut">
              <a:rPr lang="ru-RU" smtClean="0"/>
              <a:t>03.10.2017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CCFCA-888F-4646-97BA-D1AB4F9189A8}"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00" dirty="0" smtClean="0">
                <a:latin typeface="Arial" pitchFamily="34" charset="0"/>
                <a:cs typeface="Arial" pitchFamily="34" charset="0"/>
              </a:rPr>
              <a:t>К п.3 </a:t>
            </a:r>
            <a:r>
              <a:rPr lang="ru-RU" sz="1000" dirty="0" smtClean="0">
                <a:latin typeface="Arial" pitchFamily="34" charset="0"/>
                <a:cs typeface="Arial" pitchFamily="34" charset="0"/>
              </a:rPr>
              <a:t>: рост устойчивости внимания, увеличения объема памяти и постепенное высвобождение ее от опоры на восприятие; усвоение сенсорных эталонов, таких как геометрические формы, цвета, величины, звуки; совершенствование наглядно-действенного и зарождение наглядно-образного мышления; формирование целеполагающей деятельности; становление процессуальной игры;</a:t>
            </a:r>
          </a:p>
          <a:p>
            <a:r>
              <a:rPr lang="ru-RU" sz="1000" dirty="0" smtClean="0">
                <a:latin typeface="Arial" pitchFamily="34" charset="0"/>
                <a:cs typeface="Arial" pitchFamily="34" charset="0"/>
              </a:rPr>
              <a:t>К п. 7 появление знаний о своих возможностях и способностях, конкретной самооценки, гордости за достижения в предметной деятельности; становление половой идентификации</a:t>
            </a:r>
            <a:endParaRPr lang="ru-RU" sz="1000" dirty="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fld id="{79CCCFCA-888F-4646-97BA-D1AB4F9189A8}" type="slidenum">
              <a:rPr lang="ru-RU" smtClean="0"/>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357298"/>
            <a:ext cx="7772400" cy="1470025"/>
          </a:xfrm>
        </p:spPr>
        <p:txBody>
          <a:bodyPr/>
          <a:lstStyle/>
          <a:p>
            <a:r>
              <a:rPr lang="ru-RU" b="1" dirty="0" smtClean="0"/>
              <a:t>Особенности развития в раннем детстве</a:t>
            </a:r>
            <a:endParaRPr lang="ru-RU" dirty="0"/>
          </a:p>
        </p:txBody>
      </p:sp>
      <p:sp>
        <p:nvSpPr>
          <p:cNvPr id="3" name="Подзаголовок 2"/>
          <p:cNvSpPr>
            <a:spLocks noGrp="1"/>
          </p:cNvSpPr>
          <p:nvPr>
            <p:ph type="subTitle" idx="1"/>
          </p:nvPr>
        </p:nvSpPr>
        <p:spPr>
          <a:xfrm>
            <a:off x="5286380" y="4143380"/>
            <a:ext cx="3557590" cy="17526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l"/>
            <a:r>
              <a:rPr lang="ru-RU" i="1" dirty="0" smtClean="0">
                <a:solidFill>
                  <a:schemeClr val="tx1"/>
                </a:solidFill>
              </a:rPr>
              <a:t>Не делайте из ребенка кумира: когда он вырастет – потребует жертв </a:t>
            </a:r>
          </a:p>
          <a:p>
            <a:pPr algn="l"/>
            <a:endParaRPr lang="ru-RU" i="1" dirty="0" smtClean="0">
              <a:solidFill>
                <a:schemeClr val="tx1"/>
              </a:solidFill>
            </a:endParaRPr>
          </a:p>
          <a:p>
            <a:pPr algn="l"/>
            <a:r>
              <a:rPr lang="ru-RU" i="1" dirty="0" smtClean="0">
                <a:solidFill>
                  <a:schemeClr val="tx1"/>
                </a:solidFill>
              </a:rPr>
              <a:t>                                       П. </a:t>
            </a:r>
            <a:r>
              <a:rPr lang="ru-RU" i="1" dirty="0" err="1" smtClean="0">
                <a:solidFill>
                  <a:schemeClr val="tx1"/>
                </a:solidFill>
              </a:rPr>
              <a:t>Буаст</a:t>
            </a:r>
            <a:r>
              <a:rPr lang="ru-RU" i="1" dirty="0" smtClean="0">
                <a:solidFill>
                  <a:schemeClr val="tx1"/>
                </a:solidFill>
              </a:rPr>
              <a:t> </a:t>
            </a:r>
            <a:endParaRPr lang="ru-RU" i="1" dirty="0">
              <a:solidFill>
                <a:schemeClr val="tx1"/>
              </a:solidFill>
            </a:endParaRPr>
          </a:p>
        </p:txBody>
      </p:sp>
      <p:pic>
        <p:nvPicPr>
          <p:cNvPr id="1026" name="Picture 2" descr="C:\Users\Алексей\Desktop\7abe18452b0aa15d80261ad317065f55.jpg"/>
          <p:cNvPicPr>
            <a:picLocks noChangeAspect="1" noChangeArrowheads="1"/>
          </p:cNvPicPr>
          <p:nvPr/>
        </p:nvPicPr>
        <p:blipFill>
          <a:blip r:embed="rId2"/>
          <a:srcRect/>
          <a:stretch>
            <a:fillRect/>
          </a:stretch>
        </p:blipFill>
        <p:spPr bwMode="auto">
          <a:xfrm>
            <a:off x="428596" y="3500438"/>
            <a:ext cx="4114800" cy="2743200"/>
          </a:xfrm>
          <a:prstGeom prst="rect">
            <a:avLst/>
          </a:prstGeom>
          <a:noFill/>
        </p:spPr>
      </p:pic>
      <p:sp>
        <p:nvSpPr>
          <p:cNvPr id="5" name="Подзаголовок 2"/>
          <p:cNvSpPr txBox="1">
            <a:spLocks/>
          </p:cNvSpPr>
          <p:nvPr/>
        </p:nvSpPr>
        <p:spPr>
          <a:xfrm>
            <a:off x="785786" y="357166"/>
            <a:ext cx="7500990" cy="785818"/>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Кафедра клинической психологии и психотерапии с курсом ПО</a:t>
            </a: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buNone/>
            </a:pPr>
            <a:r>
              <a:rPr lang="ru-RU" dirty="0" smtClean="0"/>
              <a:t> </a:t>
            </a:r>
            <a:r>
              <a:rPr lang="ru-RU" dirty="0" smtClean="0"/>
              <a:t>  Одно </a:t>
            </a:r>
            <a:r>
              <a:rPr lang="ru-RU" dirty="0" smtClean="0"/>
              <a:t>из главных приобретений— своеобразная </a:t>
            </a:r>
            <a:r>
              <a:rPr lang="ru-RU" i="1" dirty="0" smtClean="0"/>
              <a:t>детская речь, </a:t>
            </a:r>
            <a:r>
              <a:rPr lang="ru-RU" dirty="0" smtClean="0"/>
              <a:t>называемая Л.С. Выготским </a:t>
            </a:r>
            <a:r>
              <a:rPr lang="ru-RU" b="1" i="1" dirty="0" smtClean="0"/>
              <a:t>автономной</a:t>
            </a:r>
            <a:r>
              <a:rPr lang="ru-RU" i="1" dirty="0" smtClean="0"/>
              <a:t> (</a:t>
            </a:r>
            <a:r>
              <a:rPr lang="ru-RU" dirty="0" smtClean="0"/>
              <a:t>ситуативной) </a:t>
            </a:r>
            <a:r>
              <a:rPr lang="ru-RU" dirty="0" smtClean="0"/>
              <a:t>отличается от взрослой речи по звуковой форме (фонетическому строению) и по смыслу (семантической стороне). </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idx="1"/>
          </p:nvPr>
        </p:nvSpPr>
        <p:spPr>
          <a:xfrm>
            <a:off x="457200" y="285728"/>
            <a:ext cx="8229600" cy="6143668"/>
          </a:xfrm>
        </p:spPr>
        <p:txBody>
          <a:bodyPr>
            <a:normAutofit lnSpcReduction="10000"/>
          </a:bodyPr>
          <a:lstStyle/>
          <a:p>
            <a:pPr algn="ctr" eaLnBrk="1" hangingPunct="1">
              <a:lnSpc>
                <a:spcPct val="80000"/>
              </a:lnSpc>
              <a:buNone/>
            </a:pPr>
            <a:r>
              <a:rPr lang="ru-RU" sz="2800" i="1" dirty="0" smtClean="0"/>
              <a:t>ОСОБЕННОСТИ АВТОНОМНОЕ РЕЧИ</a:t>
            </a:r>
          </a:p>
          <a:p>
            <a:pPr eaLnBrk="1" hangingPunct="1">
              <a:lnSpc>
                <a:spcPct val="80000"/>
              </a:lnSpc>
              <a:buNone/>
            </a:pPr>
            <a:r>
              <a:rPr lang="ru-RU" sz="1600" b="1" i="1" dirty="0" smtClean="0"/>
              <a:t>        Звучание </a:t>
            </a:r>
            <a:r>
              <a:rPr lang="ru-RU" sz="1600" dirty="0" smtClean="0"/>
              <a:t>иногда </a:t>
            </a:r>
            <a:r>
              <a:rPr lang="ru-RU" sz="1600" dirty="0" smtClean="0"/>
              <a:t>напоминает </a:t>
            </a:r>
            <a:r>
              <a:rPr lang="ru-RU" sz="1600" dirty="0" smtClean="0"/>
              <a:t>«</a:t>
            </a:r>
            <a:r>
              <a:rPr lang="ru-RU" sz="1600" dirty="0" smtClean="0"/>
              <a:t>взрослое</a:t>
            </a:r>
            <a:r>
              <a:rPr lang="ru-RU" sz="1600" dirty="0" smtClean="0"/>
              <a:t>», иногда резко отличаются от них. </a:t>
            </a:r>
            <a:endParaRPr lang="ru-RU" sz="1600" dirty="0" smtClean="0"/>
          </a:p>
          <a:p>
            <a:pPr eaLnBrk="1" hangingPunct="1">
              <a:lnSpc>
                <a:spcPct val="80000"/>
              </a:lnSpc>
            </a:pPr>
            <a:r>
              <a:rPr lang="ru-RU" sz="1600" dirty="0" smtClean="0"/>
              <a:t>Встречаются </a:t>
            </a:r>
            <a:r>
              <a:rPr lang="ru-RU" sz="1600" dirty="0" smtClean="0"/>
              <a:t>слова, не похожие на соответствующие слова взрослых </a:t>
            </a:r>
            <a:r>
              <a:rPr lang="ru-RU" sz="1600" dirty="0" smtClean="0"/>
              <a:t>(«</a:t>
            </a:r>
            <a:r>
              <a:rPr lang="ru-RU" sz="1600" dirty="0" err="1" smtClean="0"/>
              <a:t>ика</a:t>
            </a:r>
            <a:r>
              <a:rPr lang="ru-RU" sz="1600" dirty="0" smtClean="0"/>
              <a:t>» — шкаф); </a:t>
            </a:r>
            <a:endParaRPr lang="ru-RU" sz="1600" dirty="0" smtClean="0"/>
          </a:p>
          <a:p>
            <a:pPr eaLnBrk="1" hangingPunct="1">
              <a:lnSpc>
                <a:spcPct val="80000"/>
              </a:lnSpc>
              <a:buNone/>
            </a:pPr>
            <a:r>
              <a:rPr lang="ru-RU" sz="1600" dirty="0" smtClean="0"/>
              <a:t>        слова </a:t>
            </a:r>
            <a:r>
              <a:rPr lang="ru-RU" sz="1600" dirty="0" smtClean="0"/>
              <a:t>— обрывки слов взрослых («</a:t>
            </a:r>
            <a:r>
              <a:rPr lang="ru-RU" sz="1600" dirty="0" err="1" smtClean="0"/>
              <a:t>ка</a:t>
            </a:r>
            <a:r>
              <a:rPr lang="ru-RU" sz="1600" dirty="0" smtClean="0"/>
              <a:t>» — каша, «па» — упала</a:t>
            </a:r>
            <a:r>
              <a:rPr lang="ru-RU" sz="1600" dirty="0" smtClean="0"/>
              <a:t>);</a:t>
            </a:r>
          </a:p>
          <a:p>
            <a:pPr eaLnBrk="1" hangingPunct="1">
              <a:lnSpc>
                <a:spcPct val="80000"/>
              </a:lnSpc>
              <a:buNone/>
            </a:pPr>
            <a:r>
              <a:rPr lang="ru-RU" sz="1600" dirty="0" smtClean="0"/>
              <a:t> </a:t>
            </a:r>
            <a:r>
              <a:rPr lang="ru-RU" sz="1600" dirty="0" smtClean="0"/>
              <a:t>       </a:t>
            </a:r>
            <a:r>
              <a:rPr lang="ru-RU" sz="1600" dirty="0" smtClean="0"/>
              <a:t>слова — искажения слов взрослых, сохраняющие тем не менее их фонетический и ритмический рисунок («</a:t>
            </a:r>
            <a:r>
              <a:rPr lang="ru-RU" sz="1600" dirty="0" err="1" smtClean="0"/>
              <a:t>тити</a:t>
            </a:r>
            <a:r>
              <a:rPr lang="ru-RU" sz="1600" dirty="0" smtClean="0"/>
              <a:t>» — часы, «</a:t>
            </a:r>
            <a:r>
              <a:rPr lang="ru-RU" sz="1600" dirty="0" err="1" smtClean="0"/>
              <a:t>ниняня</a:t>
            </a:r>
            <a:r>
              <a:rPr lang="ru-RU" sz="1600" dirty="0" smtClean="0"/>
              <a:t>» — не надо); </a:t>
            </a:r>
            <a:endParaRPr lang="ru-RU" sz="1600" dirty="0" smtClean="0"/>
          </a:p>
          <a:p>
            <a:pPr eaLnBrk="1" hangingPunct="1">
              <a:lnSpc>
                <a:spcPct val="80000"/>
              </a:lnSpc>
              <a:buNone/>
            </a:pPr>
            <a:r>
              <a:rPr lang="ru-RU" sz="1600" dirty="0" smtClean="0"/>
              <a:t> </a:t>
            </a:r>
            <a:r>
              <a:rPr lang="ru-RU" sz="1600" dirty="0" smtClean="0"/>
              <a:t>        звукоподражательные </a:t>
            </a:r>
            <a:r>
              <a:rPr lang="ru-RU" sz="1600" dirty="0" smtClean="0"/>
              <a:t>слова («</a:t>
            </a:r>
            <a:r>
              <a:rPr lang="ru-RU" sz="1600" dirty="0" err="1" smtClean="0"/>
              <a:t>ав-ав</a:t>
            </a:r>
            <a:r>
              <a:rPr lang="ru-RU" sz="1600" dirty="0" smtClean="0"/>
              <a:t>» — собака, «</a:t>
            </a:r>
            <a:r>
              <a:rPr lang="ru-RU" sz="1600" dirty="0" err="1" smtClean="0"/>
              <a:t>му-му</a:t>
            </a:r>
            <a:r>
              <a:rPr lang="ru-RU" sz="1600" dirty="0" smtClean="0"/>
              <a:t>» — корова</a:t>
            </a:r>
            <a:r>
              <a:rPr lang="ru-RU" sz="1600" dirty="0" smtClean="0"/>
              <a:t>).</a:t>
            </a:r>
          </a:p>
          <a:p>
            <a:pPr eaLnBrk="1" hangingPunct="1">
              <a:lnSpc>
                <a:spcPct val="80000"/>
              </a:lnSpc>
              <a:buNone/>
            </a:pPr>
            <a:endParaRPr lang="ru-RU" sz="1600" dirty="0" smtClean="0"/>
          </a:p>
          <a:p>
            <a:pPr>
              <a:lnSpc>
                <a:spcPct val="80000"/>
              </a:lnSpc>
            </a:pPr>
            <a:r>
              <a:rPr lang="ru-RU" sz="1600" dirty="0" smtClean="0"/>
              <a:t>Слова </a:t>
            </a:r>
            <a:r>
              <a:rPr lang="ru-RU" sz="1600" b="1" i="1" dirty="0" smtClean="0"/>
              <a:t>многозначные и ситуативные</a:t>
            </a:r>
            <a:r>
              <a:rPr lang="ru-RU" sz="1600" i="1" dirty="0" smtClean="0"/>
              <a:t>, </a:t>
            </a:r>
            <a:r>
              <a:rPr lang="ru-RU" sz="1600" dirty="0" smtClean="0"/>
              <a:t>вплетенные в эмоционально насыщенную </a:t>
            </a:r>
            <a:r>
              <a:rPr lang="ru-RU" sz="1600" dirty="0" smtClean="0"/>
              <a:t>ситуацию, образование </a:t>
            </a:r>
            <a:r>
              <a:rPr lang="ru-RU" sz="1600" dirty="0" smtClean="0"/>
              <a:t>многозначных слов имеет эмоционально-действенный характер.</a:t>
            </a:r>
          </a:p>
          <a:p>
            <a:pPr eaLnBrk="1" hangingPunct="1">
              <a:lnSpc>
                <a:spcPct val="80000"/>
              </a:lnSpc>
            </a:pPr>
            <a:endParaRPr lang="ru-RU" sz="1600" dirty="0" smtClean="0"/>
          </a:p>
          <a:p>
            <a:pPr eaLnBrk="1" hangingPunct="1">
              <a:lnSpc>
                <a:spcPct val="80000"/>
              </a:lnSpc>
            </a:pPr>
            <a:r>
              <a:rPr lang="ru-RU" sz="1600" dirty="0" smtClean="0"/>
              <a:t>Автономная </a:t>
            </a:r>
            <a:r>
              <a:rPr lang="ru-RU" sz="1600" dirty="0" smtClean="0"/>
              <a:t>речь возникает </a:t>
            </a:r>
            <a:r>
              <a:rPr lang="ru-RU" sz="1600" b="1" dirty="0" smtClean="0"/>
              <a:t>ТОЛЬКО</a:t>
            </a:r>
            <a:r>
              <a:rPr lang="ru-RU" sz="1600" dirty="0" smtClean="0"/>
              <a:t> </a:t>
            </a:r>
            <a:r>
              <a:rPr lang="ru-RU" sz="1600" dirty="0" smtClean="0"/>
              <a:t>при яркой аффективной окраске воспринимаемой ребенком ситуации и активности самого ребенка, эту ситуацию переживающего или действующего в ней. </a:t>
            </a:r>
            <a:endParaRPr lang="ru-RU" sz="1600" dirty="0" smtClean="0"/>
          </a:p>
          <a:p>
            <a:pPr eaLnBrk="1" hangingPunct="1">
              <a:lnSpc>
                <a:spcPct val="80000"/>
              </a:lnSpc>
              <a:buNone/>
            </a:pPr>
            <a:endParaRPr lang="ru-RU" sz="1600" dirty="0" smtClean="0"/>
          </a:p>
          <a:p>
            <a:pPr eaLnBrk="1" hangingPunct="1">
              <a:lnSpc>
                <a:spcPct val="80000"/>
              </a:lnSpc>
            </a:pPr>
            <a:r>
              <a:rPr lang="ru-RU" sz="1600" b="1" dirty="0" smtClean="0"/>
              <a:t>Своеобразие</a:t>
            </a:r>
            <a:r>
              <a:rPr lang="ru-RU" sz="1600" dirty="0" smtClean="0"/>
              <a:t> </a:t>
            </a:r>
            <a:r>
              <a:rPr lang="ru-RU" sz="1600" dirty="0" smtClean="0"/>
              <a:t>связей между словами. Язык маленького ребенка </a:t>
            </a:r>
            <a:r>
              <a:rPr lang="ru-RU" sz="1600" b="1" dirty="0" err="1" smtClean="0"/>
              <a:t>аграмматичен</a:t>
            </a:r>
            <a:r>
              <a:rPr lang="ru-RU" sz="1600" dirty="0" smtClean="0"/>
              <a:t>. Слова не объединяются в предложения, а переходят друг в друга как междометия, напоминая ряд бессвязных восклицаний</a:t>
            </a:r>
            <a:r>
              <a:rPr lang="ru-RU" sz="1600" dirty="0" smtClean="0"/>
              <a:t>.</a:t>
            </a:r>
          </a:p>
          <a:p>
            <a:pPr eaLnBrk="1" hangingPunct="1">
              <a:lnSpc>
                <a:spcPct val="80000"/>
              </a:lnSpc>
              <a:buNone/>
            </a:pPr>
            <a:endParaRPr lang="ru-RU" sz="1600" dirty="0" smtClean="0"/>
          </a:p>
          <a:p>
            <a:pPr eaLnBrk="1" hangingPunct="1">
              <a:lnSpc>
                <a:spcPct val="80000"/>
              </a:lnSpc>
            </a:pPr>
            <a:r>
              <a:rPr lang="ru-RU" sz="1600" dirty="0" smtClean="0"/>
              <a:t>Понятна </a:t>
            </a:r>
            <a:r>
              <a:rPr lang="ru-RU" sz="1600" dirty="0" smtClean="0"/>
              <a:t>только самым близким людям, постоянно находящимся рядом с ребенком и понимающим значения его слов. </a:t>
            </a:r>
            <a:endParaRPr lang="ru-RU" sz="1600" dirty="0" smtClean="0"/>
          </a:p>
          <a:p>
            <a:pPr eaLnBrk="1" hangingPunct="1">
              <a:lnSpc>
                <a:spcPct val="80000"/>
              </a:lnSpc>
            </a:pPr>
            <a:r>
              <a:rPr lang="ru-RU" sz="1600" dirty="0" smtClean="0"/>
              <a:t>Общение </a:t>
            </a:r>
            <a:r>
              <a:rPr lang="ru-RU" sz="1600" dirty="0" smtClean="0"/>
              <a:t>с другими взрослыми с помощью такой речи невозможно, хотя здесь могут помочь неязыковые средства — жесты и выразительная мимика ребенка, сопровождающая непонятные слова. </a:t>
            </a:r>
            <a:endParaRPr lang="ru-RU" sz="1600" dirty="0" smtClean="0"/>
          </a:p>
          <a:p>
            <a:pPr eaLnBrk="1" hangingPunct="1">
              <a:lnSpc>
                <a:spcPct val="80000"/>
              </a:lnSpc>
            </a:pPr>
            <a:endParaRPr lang="ru-RU" sz="1600" dirty="0" smtClean="0"/>
          </a:p>
          <a:p>
            <a:pPr eaLnBrk="1" hangingPunct="1">
              <a:lnSpc>
                <a:spcPct val="80000"/>
              </a:lnSpc>
            </a:pPr>
            <a:r>
              <a:rPr lang="ru-RU" sz="1600" dirty="0" smtClean="0"/>
              <a:t>Допускает </a:t>
            </a:r>
            <a:r>
              <a:rPr lang="ru-RU" sz="1600" dirty="0" smtClean="0"/>
              <a:t>общение, но в других формах и другого характера, чем то общение, которое станет возможным для ребенка позднее.</a:t>
            </a:r>
          </a:p>
          <a:p>
            <a:endParaRPr lang="ru-RU"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357158" y="228600"/>
            <a:ext cx="8634442" cy="5791200"/>
          </a:xfrm>
        </p:spPr>
        <p:txBody>
          <a:bodyPr/>
          <a:lstStyle/>
          <a:p>
            <a:pPr marL="0" indent="0" algn="ctr" eaLnBrk="1" hangingPunct="1">
              <a:lnSpc>
                <a:spcPct val="80000"/>
              </a:lnSpc>
              <a:buNone/>
            </a:pPr>
            <a:r>
              <a:rPr lang="ru-RU" b="1" i="1" dirty="0" smtClean="0"/>
              <a:t>Речь</a:t>
            </a:r>
          </a:p>
          <a:p>
            <a:pPr marL="0" indent="0" algn="ctr" eaLnBrk="1" hangingPunct="1">
              <a:lnSpc>
                <a:spcPct val="80000"/>
              </a:lnSpc>
              <a:buNone/>
            </a:pPr>
            <a:endParaRPr lang="ru-RU" b="1" i="1" dirty="0" smtClean="0"/>
          </a:p>
          <a:p>
            <a:pPr marL="0" indent="0" eaLnBrk="1" hangingPunct="1">
              <a:lnSpc>
                <a:spcPct val="80000"/>
              </a:lnSpc>
              <a:buNone/>
            </a:pPr>
            <a:r>
              <a:rPr lang="ru-RU" sz="2800" dirty="0" smtClean="0"/>
              <a:t>Автономная </a:t>
            </a:r>
            <a:r>
              <a:rPr lang="ru-RU" sz="2800" dirty="0" smtClean="0"/>
              <a:t>речь ребенка обычно в течение полугода трансформируется и исчезает. </a:t>
            </a:r>
          </a:p>
          <a:p>
            <a:pPr marL="0" indent="0" eaLnBrk="1" hangingPunct="1">
              <a:lnSpc>
                <a:spcPct val="80000"/>
              </a:lnSpc>
            </a:pPr>
            <a:r>
              <a:rPr lang="ru-RU" sz="2800" dirty="0" smtClean="0"/>
              <a:t> слова </a:t>
            </a:r>
            <a:r>
              <a:rPr lang="ru-RU" sz="2800" dirty="0" smtClean="0"/>
              <a:t>заменяются словами «взрослой» речи. </a:t>
            </a:r>
          </a:p>
          <a:p>
            <a:pPr marL="0" indent="0" eaLnBrk="1" hangingPunct="1">
              <a:lnSpc>
                <a:spcPct val="80000"/>
              </a:lnSpc>
            </a:pPr>
            <a:r>
              <a:rPr lang="ru-RU" sz="2800" dirty="0" smtClean="0"/>
              <a:t> !!! </a:t>
            </a:r>
            <a:r>
              <a:rPr lang="ru-RU" sz="2800" dirty="0" smtClean="0"/>
              <a:t>полноценное общение ребенка со взрослыми.</a:t>
            </a:r>
          </a:p>
          <a:p>
            <a:pPr marL="0" indent="0" eaLnBrk="1" hangingPunct="1">
              <a:lnSpc>
                <a:spcPct val="80000"/>
              </a:lnSpc>
            </a:pPr>
            <a:r>
              <a:rPr lang="ru-RU" sz="2800" dirty="0" smtClean="0"/>
              <a:t> к </a:t>
            </a:r>
            <a:r>
              <a:rPr lang="ru-RU" sz="2800" dirty="0" smtClean="0"/>
              <a:t>3 годам усваиваются все основные звуки родного языка (фонетическая и семантическая сторона). </a:t>
            </a:r>
          </a:p>
          <a:p>
            <a:pPr marL="0" indent="0" eaLnBrk="1" hangingPunct="1">
              <a:lnSpc>
                <a:spcPct val="80000"/>
              </a:lnSpc>
              <a:buFont typeface="Wingdings" pitchFamily="2" charset="2"/>
              <a:buNone/>
            </a:pPr>
            <a:endParaRPr lang="ru-RU" sz="2800" dirty="0" smtClean="0"/>
          </a:p>
          <a:p>
            <a:pPr marL="0" indent="0">
              <a:lnSpc>
                <a:spcPct val="80000"/>
              </a:lnSpc>
              <a:buNone/>
            </a:pPr>
            <a:r>
              <a:rPr lang="ru-RU" sz="2800" dirty="0" smtClean="0">
                <a:solidFill>
                  <a:schemeClr val="accent1">
                    <a:lumMod val="75000"/>
                  </a:schemeClr>
                </a:solidFill>
              </a:rPr>
              <a:t>РЕЧЕВАЯ АКТИВНОСТЬ РЕБЕНКА ОБЫЧНО РЕЗКО </a:t>
            </a:r>
            <a:r>
              <a:rPr lang="ru-RU" sz="2800" b="1" dirty="0" smtClean="0">
                <a:solidFill>
                  <a:schemeClr val="accent1">
                    <a:lumMod val="75000"/>
                  </a:schemeClr>
                </a:solidFill>
              </a:rPr>
              <a:t>ВОЗРАСТАЕТ МЕЖДУ 2 И 3 ГОДАМИ – СЕНЗИТИВНЫЙ ПЕРИОД</a:t>
            </a:r>
            <a:endParaRPr lang="ru-RU" sz="2800" dirty="0" smtClean="0">
              <a:solidFill>
                <a:schemeClr val="accent1">
                  <a:lumMod val="75000"/>
                </a:schemeClr>
              </a:solidFill>
            </a:endParaRPr>
          </a:p>
          <a:p>
            <a:pPr marL="0" indent="0" eaLnBrk="1" hangingPunct="1">
              <a:lnSpc>
                <a:spcPct val="80000"/>
              </a:lnSpc>
              <a:buFont typeface="Wingdings" pitchFamily="2" charset="2"/>
              <a:buNone/>
            </a:pPr>
            <a:endParaRPr lang="ru-RU" sz="1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Онтогенез речи</a:t>
            </a:r>
            <a:endParaRPr lang="ru-RU" dirty="0"/>
          </a:p>
        </p:txBody>
      </p:sp>
      <p:sp>
        <p:nvSpPr>
          <p:cNvPr id="3" name="Содержимое 2"/>
          <p:cNvSpPr>
            <a:spLocks noGrp="1"/>
          </p:cNvSpPr>
          <p:nvPr>
            <p:ph idx="1"/>
          </p:nvPr>
        </p:nvSpPr>
        <p:spPr>
          <a:xfrm>
            <a:off x="457200" y="1071546"/>
            <a:ext cx="8401080" cy="5357850"/>
          </a:xfrm>
        </p:spPr>
        <p:txBody>
          <a:bodyPr>
            <a:normAutofit fontScale="62500" lnSpcReduction="20000"/>
          </a:bodyPr>
          <a:lstStyle/>
          <a:p>
            <a:pPr marL="0" indent="0">
              <a:lnSpc>
                <a:spcPct val="80000"/>
              </a:lnSpc>
            </a:pPr>
            <a:r>
              <a:rPr lang="ru-RU" b="1" dirty="0" smtClean="0">
                <a:solidFill>
                  <a:schemeClr val="hlink"/>
                </a:solidFill>
              </a:rPr>
              <a:t>Самое </a:t>
            </a:r>
            <a:r>
              <a:rPr lang="ru-RU" b="1" dirty="0" smtClean="0">
                <a:solidFill>
                  <a:schemeClr val="hlink"/>
                </a:solidFill>
              </a:rPr>
              <a:t>важное </a:t>
            </a:r>
            <a:r>
              <a:rPr lang="ru-RU" dirty="0" smtClean="0"/>
              <a:t>— </a:t>
            </a:r>
            <a:r>
              <a:rPr lang="ru-RU" dirty="0" smtClean="0"/>
              <a:t>слово приобретает для него предметное значение. С появлением предметных значений слов связаны поэтому </a:t>
            </a:r>
            <a:r>
              <a:rPr lang="ru-RU" b="1" dirty="0" smtClean="0"/>
              <a:t>первые обобщения</a:t>
            </a:r>
            <a:r>
              <a:rPr lang="ru-RU" dirty="0" smtClean="0"/>
              <a:t>.</a:t>
            </a:r>
          </a:p>
          <a:p>
            <a:pPr marL="0" indent="0">
              <a:lnSpc>
                <a:spcPct val="80000"/>
              </a:lnSpc>
              <a:buNone/>
            </a:pPr>
            <a:endParaRPr lang="ru-RU" dirty="0" smtClean="0"/>
          </a:p>
          <a:p>
            <a:pPr marL="0" indent="0">
              <a:lnSpc>
                <a:spcPct val="80000"/>
              </a:lnSpc>
            </a:pPr>
            <a:r>
              <a:rPr lang="ru-RU" dirty="0" smtClean="0"/>
              <a:t> быстро </a:t>
            </a:r>
            <a:r>
              <a:rPr lang="ru-RU" dirty="0" smtClean="0"/>
              <a:t>растет пассивный словарь - количество понимаемых слов. </a:t>
            </a:r>
          </a:p>
          <a:p>
            <a:pPr marL="0" indent="0">
              <a:lnSpc>
                <a:spcPct val="80000"/>
              </a:lnSpc>
            </a:pPr>
            <a:r>
              <a:rPr lang="ru-RU" b="1" dirty="0" smtClean="0"/>
              <a:t> К </a:t>
            </a:r>
            <a:r>
              <a:rPr lang="ru-RU" b="1" dirty="0" smtClean="0"/>
              <a:t>2 годам</a:t>
            </a:r>
            <a:r>
              <a:rPr lang="ru-RU" dirty="0" smtClean="0"/>
              <a:t> ребенок понимает почти все слова, которые произносит взрослый, называя окружающие его предметы, начинает понимать и объяснения взрослого (инструкции) относительно совместных действий.</a:t>
            </a:r>
          </a:p>
          <a:p>
            <a:pPr marL="0" indent="0">
              <a:lnSpc>
                <a:spcPct val="80000"/>
              </a:lnSpc>
            </a:pPr>
            <a:r>
              <a:rPr lang="ru-RU" dirty="0" smtClean="0"/>
              <a:t> Инструктивная </a:t>
            </a:r>
            <a:r>
              <a:rPr lang="ru-RU" dirty="0" smtClean="0"/>
              <a:t>речь, организующая действия ребенка, понимается им достаточно рано. </a:t>
            </a:r>
          </a:p>
          <a:p>
            <a:pPr marL="0" indent="0">
              <a:lnSpc>
                <a:spcPct val="80000"/>
              </a:lnSpc>
            </a:pPr>
            <a:r>
              <a:rPr lang="ru-RU" b="1" dirty="0" smtClean="0"/>
              <a:t> в </a:t>
            </a:r>
            <a:r>
              <a:rPr lang="ru-RU" b="1" dirty="0" smtClean="0"/>
              <a:t>2—3 года</a:t>
            </a:r>
            <a:r>
              <a:rPr lang="ru-RU" dirty="0" smtClean="0"/>
              <a:t> возникает понимание и речи-рассказа; чтобы ребенок понял рассказ или сказку, содержание которых выходит за пределы непосредственно воспринимаемой им ситуации, нужна дополнительная работа — взрослые должны этому специально научить.</a:t>
            </a:r>
          </a:p>
          <a:p>
            <a:pPr marL="0" indent="0">
              <a:lnSpc>
                <a:spcPct val="80000"/>
              </a:lnSpc>
            </a:pPr>
            <a:r>
              <a:rPr lang="ru-RU" dirty="0" smtClean="0"/>
              <a:t> растет </a:t>
            </a:r>
            <a:r>
              <a:rPr lang="ru-RU" dirty="0" smtClean="0"/>
              <a:t>активный словарь, появляются первые фразы, первые вопросы, обращенные ко взрослым. </a:t>
            </a:r>
          </a:p>
          <a:p>
            <a:pPr marL="0" indent="0">
              <a:lnSpc>
                <a:spcPct val="80000"/>
              </a:lnSpc>
            </a:pPr>
            <a:r>
              <a:rPr lang="ru-RU" dirty="0" smtClean="0"/>
              <a:t> К </a:t>
            </a:r>
            <a:r>
              <a:rPr lang="ru-RU" b="1" dirty="0" smtClean="0"/>
              <a:t>3 годам</a:t>
            </a:r>
            <a:r>
              <a:rPr lang="ru-RU" dirty="0" smtClean="0"/>
              <a:t> активный словарь достигает 1500 слов. Предложения первоначально, примерно в 1,5 года, состоят из 2—3 слов. Это чаще всего субъект и его действия («Мама идет»), действия и объект действия («Дай булку», «Хочу конфету») или действие и место действия («Книга там»), </a:t>
            </a:r>
          </a:p>
          <a:p>
            <a:pPr marL="0" indent="0">
              <a:lnSpc>
                <a:spcPct val="80000"/>
              </a:lnSpc>
            </a:pPr>
            <a:r>
              <a:rPr lang="ru-RU" dirty="0" smtClean="0"/>
              <a:t> К </a:t>
            </a:r>
            <a:r>
              <a:rPr lang="ru-RU" b="1" dirty="0" smtClean="0"/>
              <a:t>3 годам</a:t>
            </a:r>
            <a:r>
              <a:rPr lang="ru-RU" dirty="0" smtClean="0"/>
              <a:t> усваиваются основные грамматические формы и основные синтаксические конструкции родного языка. В речи ребенка встречаются почти все части речи, разные типы предложений.</a:t>
            </a:r>
          </a:p>
          <a:p>
            <a:pPr marL="0" indent="0">
              <a:lnSpc>
                <a:spcPct val="80000"/>
              </a:lnSpc>
            </a:pPr>
            <a:r>
              <a:rPr lang="ru-RU" dirty="0" smtClean="0"/>
              <a:t> Расширяется </a:t>
            </a:r>
            <a:r>
              <a:rPr lang="ru-RU" dirty="0" smtClean="0"/>
              <a:t>круг его общения — он уже может общаться с помощью речи не только с близкими людьми, но и с другими взрослыми, с детьми.</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496" y="274638"/>
            <a:ext cx="4686304" cy="1143000"/>
          </a:xfrm>
        </p:spPr>
        <p:style>
          <a:lnRef idx="1">
            <a:schemeClr val="accent3"/>
          </a:lnRef>
          <a:fillRef idx="2">
            <a:schemeClr val="accent3"/>
          </a:fillRef>
          <a:effectRef idx="1">
            <a:schemeClr val="accent3"/>
          </a:effectRef>
          <a:fontRef idx="minor">
            <a:schemeClr val="dk1"/>
          </a:fontRef>
        </p:style>
        <p:txBody>
          <a:bodyPr/>
          <a:lstStyle/>
          <a:p>
            <a:r>
              <a:rPr lang="ru-RU" dirty="0" smtClean="0"/>
              <a:t>Восприятие</a:t>
            </a:r>
            <a:endParaRPr lang="ru-RU" dirty="0"/>
          </a:p>
        </p:txBody>
      </p:sp>
      <p:sp>
        <p:nvSpPr>
          <p:cNvPr id="3" name="Содержимое 2"/>
          <p:cNvSpPr>
            <a:spLocks noGrp="1"/>
          </p:cNvSpPr>
          <p:nvPr>
            <p:ph idx="1"/>
          </p:nvPr>
        </p:nvSpPr>
        <p:spPr>
          <a:xfrm>
            <a:off x="357158" y="1785926"/>
            <a:ext cx="8401080" cy="4811715"/>
          </a:xfrm>
        </p:spPr>
        <p:txBody>
          <a:bodyPr>
            <a:normAutofit fontScale="92500" lnSpcReduction="20000"/>
          </a:bodyPr>
          <a:lstStyle/>
          <a:p>
            <a:pPr marL="85725" indent="0">
              <a:lnSpc>
                <a:spcPct val="90000"/>
              </a:lnSpc>
            </a:pPr>
            <a:r>
              <a:rPr lang="ru-RU" b="1" dirty="0" smtClean="0"/>
              <a:t>                                            ДОМИНИРУЕТ</a:t>
            </a:r>
            <a:endParaRPr lang="ru-RU" dirty="0" smtClean="0"/>
          </a:p>
          <a:p>
            <a:pPr marL="85725" indent="0">
              <a:lnSpc>
                <a:spcPct val="90000"/>
              </a:lnSpc>
            </a:pPr>
            <a:endParaRPr lang="ru-RU" dirty="0" smtClean="0"/>
          </a:p>
          <a:p>
            <a:pPr marL="85725" indent="0">
              <a:lnSpc>
                <a:spcPct val="90000"/>
              </a:lnSpc>
            </a:pPr>
            <a:endParaRPr lang="ru-RU" dirty="0" smtClean="0"/>
          </a:p>
          <a:p>
            <a:pPr marL="85725" indent="0">
              <a:lnSpc>
                <a:spcPct val="90000"/>
              </a:lnSpc>
              <a:buNone/>
            </a:pPr>
            <a:r>
              <a:rPr lang="ru-RU" dirty="0" smtClean="0"/>
              <a:t>- до </a:t>
            </a:r>
            <a:r>
              <a:rPr lang="ru-RU" dirty="0" smtClean="0"/>
              <a:t>2 лет ребенок вообще не может действовать без опоры на восприятие. </a:t>
            </a:r>
          </a:p>
          <a:p>
            <a:pPr marL="85725" indent="0">
              <a:lnSpc>
                <a:spcPct val="90000"/>
              </a:lnSpc>
              <a:buNone/>
            </a:pPr>
            <a:r>
              <a:rPr lang="ru-RU" dirty="0" smtClean="0"/>
              <a:t> - </a:t>
            </a:r>
            <a:r>
              <a:rPr lang="ru-RU" b="1" dirty="0" smtClean="0"/>
              <a:t>Из-за </a:t>
            </a:r>
            <a:r>
              <a:rPr lang="ru-RU" b="1" dirty="0" smtClean="0"/>
              <a:t>доминирования восприятия ребенок ограничен наглядной ситуацией</a:t>
            </a:r>
            <a:r>
              <a:rPr lang="ru-RU" dirty="0" smtClean="0"/>
              <a:t>: в раннем возрасте наблюдаются элементарные формы воображения, такие как предвосхищение, но творческого воображения еще нет. Маленький ребенок не способен что-то выдумать, солгать. </a:t>
            </a:r>
          </a:p>
          <a:p>
            <a:pPr marL="85725" indent="0">
              <a:lnSpc>
                <a:spcPct val="90000"/>
              </a:lnSpc>
              <a:buNone/>
            </a:pPr>
            <a:r>
              <a:rPr lang="ru-RU" dirty="0" smtClean="0"/>
              <a:t>- К </a:t>
            </a:r>
            <a:r>
              <a:rPr lang="ru-RU" dirty="0" smtClean="0"/>
              <a:t>3г появляется возможность говорить не то, что есть на самом деле.</a:t>
            </a:r>
            <a:endParaRPr lang="ru-RU" dirty="0"/>
          </a:p>
        </p:txBody>
      </p:sp>
      <p:pic>
        <p:nvPicPr>
          <p:cNvPr id="4" name="Picture 3" descr="C:\Users\Алексей\Desktop\ishu-zreluyu-lyubovnitsu-v-nizhnem-novgorode-498.jpg"/>
          <p:cNvPicPr>
            <a:picLocks noChangeAspect="1" noChangeArrowheads="1"/>
          </p:cNvPicPr>
          <p:nvPr/>
        </p:nvPicPr>
        <p:blipFill>
          <a:blip r:embed="rId2"/>
          <a:srcRect/>
          <a:stretch>
            <a:fillRect/>
          </a:stretch>
        </p:blipFill>
        <p:spPr bwMode="auto">
          <a:xfrm>
            <a:off x="285720" y="0"/>
            <a:ext cx="3586165" cy="27504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714620"/>
            <a:ext cx="8229600" cy="3411543"/>
          </a:xfrm>
        </p:spPr>
        <p:txBody>
          <a:bodyPr>
            <a:normAutofit lnSpcReduction="10000"/>
          </a:bodyPr>
          <a:lstStyle/>
          <a:p>
            <a:pPr marL="92075" indent="-92075" algn="r">
              <a:buNone/>
            </a:pPr>
            <a:r>
              <a:rPr lang="ru-RU" dirty="0" smtClean="0"/>
              <a:t>    Важная </a:t>
            </a:r>
            <a:r>
              <a:rPr lang="ru-RU" dirty="0" smtClean="0"/>
              <a:t>характеристика восприятия в этом возрасте - его </a:t>
            </a:r>
            <a:r>
              <a:rPr lang="ru-RU" i="1" dirty="0" smtClean="0"/>
              <a:t>аффективная окрашенность</a:t>
            </a:r>
            <a:r>
              <a:rPr lang="ru-RU" dirty="0" smtClean="0"/>
              <a:t>, приводит  к </a:t>
            </a:r>
            <a:r>
              <a:rPr lang="ru-RU" i="1" dirty="0" smtClean="0"/>
              <a:t>сенсомоторному единству:</a:t>
            </a:r>
            <a:r>
              <a:rPr lang="ru-RU" dirty="0" smtClean="0"/>
              <a:t> «В раннем возрасте господствует наглядное аффективно окрашенное восприятие, непосредственно переходящее в действие» (Л.С. Выготский).</a:t>
            </a:r>
            <a:endParaRPr lang="ru-RU" i="1" dirty="0" smtClean="0"/>
          </a:p>
          <a:p>
            <a:pPr>
              <a:buNone/>
            </a:pPr>
            <a:endParaRPr lang="ru-RU" dirty="0"/>
          </a:p>
        </p:txBody>
      </p:sp>
      <p:pic>
        <p:nvPicPr>
          <p:cNvPr id="4" name="Picture 2" descr="C:\Users\Алексей\Desktop\vozrastnye-gruppy-detej-osobennosti_2_1.jpg"/>
          <p:cNvPicPr>
            <a:picLocks noChangeAspect="1" noChangeArrowheads="1"/>
          </p:cNvPicPr>
          <p:nvPr/>
        </p:nvPicPr>
        <p:blipFill>
          <a:blip r:embed="rId2"/>
          <a:srcRect/>
          <a:stretch>
            <a:fillRect/>
          </a:stretch>
        </p:blipFill>
        <p:spPr bwMode="auto">
          <a:xfrm>
            <a:off x="214282" y="214290"/>
            <a:ext cx="3810000" cy="2540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533400" y="1285860"/>
            <a:ext cx="8305800" cy="5267340"/>
          </a:xfrm>
        </p:spPr>
        <p:txBody>
          <a:bodyPr/>
          <a:lstStyle/>
          <a:p>
            <a:pPr marL="85725" indent="0" eaLnBrk="1" hangingPunct="1">
              <a:lnSpc>
                <a:spcPct val="90000"/>
              </a:lnSpc>
              <a:buFont typeface="Wingdings" pitchFamily="2" charset="2"/>
              <a:buNone/>
            </a:pPr>
            <a:r>
              <a:rPr lang="ru-RU" sz="1600" dirty="0" smtClean="0"/>
              <a:t> </a:t>
            </a:r>
            <a:endParaRPr lang="ru-RU" sz="1600" dirty="0" smtClean="0"/>
          </a:p>
          <a:p>
            <a:pPr marL="3175" indent="0" algn="r">
              <a:lnSpc>
                <a:spcPct val="90000"/>
              </a:lnSpc>
              <a:buNone/>
            </a:pPr>
            <a:r>
              <a:rPr lang="ru-RU" sz="2400" i="1" dirty="0" smtClean="0"/>
              <a:t>     </a:t>
            </a:r>
            <a:r>
              <a:rPr lang="ru-RU" sz="1600" i="1" dirty="0" smtClean="0"/>
              <a:t>Весь </a:t>
            </a:r>
            <a:r>
              <a:rPr lang="ru-RU" sz="1600" i="1" dirty="0" smtClean="0"/>
              <a:t>опыт человека состоит из двух одинаковых частей: </a:t>
            </a:r>
            <a:endParaRPr lang="ru-RU" sz="1600" i="1" dirty="0" smtClean="0"/>
          </a:p>
          <a:p>
            <a:pPr marL="3175" indent="0" algn="r">
              <a:lnSpc>
                <a:spcPct val="90000"/>
              </a:lnSpc>
              <a:buNone/>
            </a:pPr>
            <a:r>
              <a:rPr lang="ru-RU" sz="1600" i="1" dirty="0" smtClean="0"/>
              <a:t>тот</a:t>
            </a:r>
            <a:r>
              <a:rPr lang="ru-RU" sz="1600" i="1" dirty="0" smtClean="0"/>
              <a:t>, который она накопила до трех лет, </a:t>
            </a:r>
            <a:endParaRPr lang="ru-RU" sz="1600" i="1" dirty="0" smtClean="0"/>
          </a:p>
          <a:p>
            <a:pPr marL="3175" indent="0" algn="r">
              <a:lnSpc>
                <a:spcPct val="90000"/>
              </a:lnSpc>
              <a:buNone/>
            </a:pPr>
            <a:r>
              <a:rPr lang="ru-RU" sz="1600" i="1" dirty="0" smtClean="0"/>
              <a:t>и тот, </a:t>
            </a:r>
            <a:r>
              <a:rPr lang="ru-RU" sz="1600" i="1" dirty="0" smtClean="0"/>
              <a:t>что пополнялся в течение остальной </a:t>
            </a:r>
            <a:r>
              <a:rPr lang="ru-RU" sz="1600" i="1" dirty="0" smtClean="0"/>
              <a:t>жизни (Л. </a:t>
            </a:r>
            <a:r>
              <a:rPr lang="ru-RU" sz="1600" i="1" dirty="0" smtClean="0"/>
              <a:t>Толстой )</a:t>
            </a:r>
            <a:endParaRPr lang="ru-RU" sz="1600" i="1" dirty="0" smtClean="0"/>
          </a:p>
          <a:p>
            <a:pPr marL="85725" indent="0" eaLnBrk="1" hangingPunct="1">
              <a:lnSpc>
                <a:spcPct val="90000"/>
              </a:lnSpc>
              <a:buNone/>
            </a:pPr>
            <a:endParaRPr lang="ru-RU" sz="2400" dirty="0" smtClean="0"/>
          </a:p>
          <a:p>
            <a:pPr marL="85725" indent="0" eaLnBrk="1" hangingPunct="1">
              <a:lnSpc>
                <a:spcPct val="90000"/>
              </a:lnSpc>
              <a:buNone/>
            </a:pPr>
            <a:r>
              <a:rPr lang="ru-RU" sz="2400" dirty="0" smtClean="0"/>
              <a:t>В </a:t>
            </a:r>
            <a:r>
              <a:rPr lang="ru-RU" sz="2400" dirty="0" smtClean="0"/>
              <a:t>процесс активного восприятия включается </a:t>
            </a:r>
            <a:r>
              <a:rPr lang="ru-RU" sz="2400" b="1" i="1" dirty="0" smtClean="0"/>
              <a:t>память</a:t>
            </a:r>
            <a:r>
              <a:rPr lang="ru-RU" sz="2400" i="1" dirty="0" smtClean="0"/>
              <a:t>: </a:t>
            </a:r>
            <a:r>
              <a:rPr lang="ru-RU" sz="2400" dirty="0" smtClean="0"/>
              <a:t> узнавание, возможность непроизвольно воспроизводить увиденное и услышанное раньше. </a:t>
            </a:r>
            <a:endParaRPr lang="ru-RU" sz="2400" dirty="0" smtClean="0"/>
          </a:p>
          <a:p>
            <a:pPr marL="85725" indent="0" eaLnBrk="1" hangingPunct="1">
              <a:lnSpc>
                <a:spcPct val="90000"/>
              </a:lnSpc>
              <a:buNone/>
            </a:pPr>
            <a:r>
              <a:rPr lang="ru-RU" sz="2400" dirty="0" smtClean="0"/>
              <a:t>Т.к. </a:t>
            </a:r>
            <a:r>
              <a:rPr lang="ru-RU" sz="2400" dirty="0" smtClean="0"/>
              <a:t>память становится как бы продолжением и развитием восприятия, еще нельзя говорить об опоре на прошлый опыт. </a:t>
            </a:r>
            <a:endParaRPr lang="ru-RU" sz="2400" dirty="0" smtClean="0"/>
          </a:p>
          <a:p>
            <a:pPr marL="85725" indent="0" eaLnBrk="1" hangingPunct="1">
              <a:lnSpc>
                <a:spcPct val="90000"/>
              </a:lnSpc>
              <a:buNone/>
            </a:pPr>
            <a:endParaRPr lang="ru-RU" sz="2400" i="1" dirty="0" smtClean="0"/>
          </a:p>
          <a:p>
            <a:pPr marL="85725" indent="0" eaLnBrk="1" hangingPunct="1">
              <a:lnSpc>
                <a:spcPct val="90000"/>
              </a:lnSpc>
              <a:buNone/>
            </a:pPr>
            <a:r>
              <a:rPr lang="ru-RU" sz="2400" i="1" dirty="0" smtClean="0"/>
              <a:t>Раннее </a:t>
            </a:r>
            <a:r>
              <a:rPr lang="ru-RU" sz="2400" i="1" dirty="0" smtClean="0"/>
              <a:t>детство забывается так же, как и младенчество</a:t>
            </a:r>
            <a:r>
              <a:rPr lang="ru-RU" sz="2400" dirty="0" smtClean="0"/>
              <a:t>.</a:t>
            </a:r>
          </a:p>
          <a:p>
            <a:pPr marL="85725" indent="0" eaLnBrk="1" hangingPunct="1">
              <a:lnSpc>
                <a:spcPct val="90000"/>
              </a:lnSpc>
              <a:buNone/>
            </a:pPr>
            <a:endParaRPr lang="ru-RU" sz="2400" dirty="0" smtClean="0"/>
          </a:p>
          <a:p>
            <a:pPr marL="85725" indent="0">
              <a:lnSpc>
                <a:spcPct val="90000"/>
              </a:lnSpc>
              <a:buNone/>
            </a:pPr>
            <a:endParaRPr lang="ru-RU" sz="2400" dirty="0" smtClean="0"/>
          </a:p>
          <a:p>
            <a:pPr marL="85725" indent="0" eaLnBrk="1" hangingPunct="1">
              <a:lnSpc>
                <a:spcPct val="90000"/>
              </a:lnSpc>
              <a:buNone/>
            </a:pPr>
            <a:endParaRPr lang="ru-RU" sz="1600" dirty="0" smtClean="0"/>
          </a:p>
        </p:txBody>
      </p:sp>
      <p:sp>
        <p:nvSpPr>
          <p:cNvPr id="3" name="Rectangle 3"/>
          <p:cNvSpPr txBox="1">
            <a:spLocks noChangeArrowheads="1"/>
          </p:cNvSpPr>
          <p:nvPr/>
        </p:nvSpPr>
        <p:spPr>
          <a:xfrm>
            <a:off x="428596" y="357166"/>
            <a:ext cx="8305800" cy="5715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85725" marR="0" lvl="0" indent="0" algn="ctr" defTabSz="914400" rtl="0" eaLnBrk="1" fontAlgn="auto" latinLnBrk="0" hangingPunct="1">
              <a:lnSpc>
                <a:spcPct val="90000"/>
              </a:lnSpc>
              <a:spcBef>
                <a:spcPct val="20000"/>
              </a:spcBef>
              <a:spcAft>
                <a:spcPts val="0"/>
              </a:spcAft>
              <a:buClrTx/>
              <a:buSzTx/>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Память, внимание, мышление</a:t>
            </a:r>
          </a:p>
          <a:p>
            <a:pPr marL="85725"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buNone/>
            </a:pPr>
            <a:r>
              <a:rPr lang="ru-RU" dirty="0" smtClean="0"/>
              <a:t>- развитие Пм. обусловлено </a:t>
            </a:r>
            <a:r>
              <a:rPr lang="ru-RU" dirty="0" smtClean="0"/>
              <a:t>ростом возможностей восприятия и двигательной самостоятельности ребенка, возникающих в предметной деятельности;</a:t>
            </a:r>
          </a:p>
          <a:p>
            <a:pPr>
              <a:buNone/>
            </a:pPr>
            <a:r>
              <a:rPr lang="ru-RU" dirty="0" smtClean="0"/>
              <a:t>-Пм. отделяется </a:t>
            </a:r>
            <a:r>
              <a:rPr lang="ru-RU" dirty="0" smtClean="0"/>
              <a:t>от восприятия; появляется собственное воспроизводство;</a:t>
            </a:r>
          </a:p>
          <a:p>
            <a:pPr>
              <a:buNone/>
            </a:pPr>
            <a:r>
              <a:rPr lang="ru-RU" dirty="0" smtClean="0"/>
              <a:t>- растет объем и длительность сохранения содержания </a:t>
            </a:r>
            <a:r>
              <a:rPr lang="ru-RU" dirty="0" smtClean="0"/>
              <a:t>Пм.;</a:t>
            </a:r>
            <a:endParaRPr lang="ru-RU" dirty="0" smtClean="0"/>
          </a:p>
          <a:p>
            <a:pPr>
              <a:buNone/>
            </a:pPr>
            <a:r>
              <a:rPr lang="ru-RU" dirty="0" smtClean="0"/>
              <a:t>- содержанием </a:t>
            </a:r>
            <a:r>
              <a:rPr lang="ru-RU" dirty="0" smtClean="0"/>
              <a:t>Пм. </a:t>
            </a:r>
            <a:r>
              <a:rPr lang="ru-RU" dirty="0" smtClean="0"/>
              <a:t>выступают объекты, лица, способы поведения и действий;</a:t>
            </a:r>
          </a:p>
          <a:p>
            <a:pPr>
              <a:buNone/>
            </a:pPr>
            <a:r>
              <a:rPr lang="ru-RU" dirty="0" smtClean="0"/>
              <a:t>- происходит интеграция </a:t>
            </a:r>
            <a:r>
              <a:rPr lang="ru-RU" dirty="0" smtClean="0"/>
              <a:t>Пм </a:t>
            </a:r>
            <a:r>
              <a:rPr lang="ru-RU" dirty="0" smtClean="0"/>
              <a:t>с речью ребенка, что приводит бурное развитие словесной </a:t>
            </a:r>
            <a:r>
              <a:rPr lang="ru-RU" dirty="0" smtClean="0"/>
              <a:t>Пм</a:t>
            </a:r>
            <a:endParaRPr lang="ru-RU" dirty="0" smtClean="0"/>
          </a:p>
          <a:p>
            <a:pPr marL="0" indent="0">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style>
          <a:lnRef idx="1">
            <a:schemeClr val="accent3"/>
          </a:lnRef>
          <a:fillRef idx="2">
            <a:schemeClr val="accent3"/>
          </a:fillRef>
          <a:effectRef idx="1">
            <a:schemeClr val="accent3"/>
          </a:effectRef>
          <a:fontRef idx="minor">
            <a:schemeClr val="dk1"/>
          </a:fontRef>
        </p:style>
        <p:txBody>
          <a:bodyPr/>
          <a:lstStyle/>
          <a:p>
            <a:r>
              <a:rPr lang="ru-RU" dirty="0" smtClean="0"/>
              <a:t>Внимание</a:t>
            </a:r>
            <a:endParaRPr lang="ru-RU" dirty="0"/>
          </a:p>
        </p:txBody>
      </p:sp>
      <p:sp>
        <p:nvSpPr>
          <p:cNvPr id="3" name="Содержимое 2"/>
          <p:cNvSpPr>
            <a:spLocks noGrp="1"/>
          </p:cNvSpPr>
          <p:nvPr>
            <p:ph idx="1"/>
          </p:nvPr>
        </p:nvSpPr>
        <p:spPr>
          <a:xfrm>
            <a:off x="457200" y="1214422"/>
            <a:ext cx="8229600" cy="5286412"/>
          </a:xfrm>
        </p:spPr>
        <p:txBody>
          <a:bodyPr>
            <a:normAutofit fontScale="62500" lnSpcReduction="20000"/>
          </a:bodyPr>
          <a:lstStyle/>
          <a:p>
            <a:pPr marL="85725" indent="0">
              <a:lnSpc>
                <a:spcPct val="90000"/>
              </a:lnSpc>
              <a:buFontTx/>
              <a:buChar char="-"/>
            </a:pPr>
            <a:r>
              <a:rPr lang="ru-RU" dirty="0" smtClean="0"/>
              <a:t> Одноканальное </a:t>
            </a:r>
          </a:p>
          <a:p>
            <a:pPr marL="85725" indent="0">
              <a:lnSpc>
                <a:spcPct val="90000"/>
              </a:lnSpc>
              <a:buFontTx/>
              <a:buChar char="-"/>
            </a:pPr>
            <a:r>
              <a:rPr lang="ru-RU" dirty="0" smtClean="0"/>
              <a:t> Непроизвольное</a:t>
            </a:r>
            <a:endParaRPr lang="ru-RU" dirty="0" smtClean="0"/>
          </a:p>
          <a:p>
            <a:pPr marL="85725" indent="0">
              <a:lnSpc>
                <a:spcPct val="90000"/>
              </a:lnSpc>
              <a:buNone/>
            </a:pPr>
            <a:r>
              <a:rPr lang="ru-RU" dirty="0" smtClean="0"/>
              <a:t>- Развитие </a:t>
            </a:r>
            <a:r>
              <a:rPr lang="ru-RU" dirty="0" smtClean="0"/>
              <a:t>речи влечет за собой появление элементов произвольного внимания. Взрослый может руководить им. Слово выступает как средство организации внимания</a:t>
            </a:r>
            <a:r>
              <a:rPr lang="ru-RU" dirty="0" smtClean="0"/>
              <a:t>.</a:t>
            </a:r>
          </a:p>
          <a:p>
            <a:pPr marL="85725" indent="0">
              <a:lnSpc>
                <a:spcPct val="90000"/>
              </a:lnSpc>
              <a:buFontTx/>
              <a:buChar char="-"/>
            </a:pPr>
            <a:r>
              <a:rPr lang="ru-RU" dirty="0" smtClean="0"/>
              <a:t>Способен </a:t>
            </a:r>
            <a:r>
              <a:rPr lang="ru-RU" dirty="0" smtClean="0"/>
              <a:t>выполнять интересную деятельность в течение 8-10 минут, </a:t>
            </a:r>
            <a:endParaRPr lang="ru-RU" dirty="0" smtClean="0"/>
          </a:p>
          <a:p>
            <a:pPr marL="85725" indent="0">
              <a:lnSpc>
                <a:spcPct val="90000"/>
              </a:lnSpc>
              <a:buFontTx/>
              <a:buChar char="-"/>
            </a:pPr>
            <a:r>
              <a:rPr lang="ru-RU" dirty="0" smtClean="0"/>
              <a:t> Испытывает </a:t>
            </a:r>
            <a:r>
              <a:rPr lang="ru-RU" dirty="0" smtClean="0"/>
              <a:t>серьезные трудности в переключении и распределении внимания</a:t>
            </a:r>
            <a:r>
              <a:rPr lang="ru-RU" dirty="0" smtClean="0"/>
              <a:t>.</a:t>
            </a:r>
          </a:p>
          <a:p>
            <a:pPr marL="85725" indent="0">
              <a:lnSpc>
                <a:spcPct val="90000"/>
              </a:lnSpc>
              <a:buFontTx/>
              <a:buChar char="-"/>
            </a:pPr>
            <a:r>
              <a:rPr lang="ru-RU" dirty="0" smtClean="0"/>
              <a:t> Способность </a:t>
            </a:r>
            <a:r>
              <a:rPr lang="ru-RU" dirty="0" smtClean="0"/>
              <a:t>концентрации внимания выражается и в том, что ребенок фиксирует незначимые, но наиболее яркие признаки объектов. И как только пропадает их новизна, теряется эмоциональная привлекательность, угасает и внимание к ним.</a:t>
            </a:r>
          </a:p>
          <a:p>
            <a:pPr marL="85725" indent="0">
              <a:lnSpc>
                <a:spcPct val="90000"/>
              </a:lnSpc>
              <a:buFontTx/>
              <a:buChar char="-"/>
            </a:pPr>
            <a:endParaRPr lang="ru-RU" dirty="0" smtClean="0"/>
          </a:p>
          <a:p>
            <a:pPr marL="85725" indent="0">
              <a:lnSpc>
                <a:spcPct val="90000"/>
              </a:lnSpc>
              <a:buNone/>
            </a:pPr>
            <a:r>
              <a:rPr lang="ru-RU" dirty="0" smtClean="0"/>
              <a:t> </a:t>
            </a:r>
            <a:r>
              <a:rPr lang="ru-RU" sz="2600" i="1" dirty="0" smtClean="0"/>
              <a:t>Малыш нередко так погружается в работу, что не слышит слов взрослого. Например, рисуя, он не замечает, что опрокинул баночку с краской, не реагирует на указание взрослого ее поднять. </a:t>
            </a:r>
            <a:endParaRPr lang="ru-RU" sz="2600" i="1" dirty="0" smtClean="0"/>
          </a:p>
          <a:p>
            <a:pPr marL="85725" indent="0">
              <a:lnSpc>
                <a:spcPct val="90000"/>
              </a:lnSpc>
              <a:buNone/>
            </a:pPr>
            <a:r>
              <a:rPr lang="ru-RU" sz="2600" i="1" dirty="0" smtClean="0"/>
              <a:t>С </a:t>
            </a:r>
            <a:r>
              <a:rPr lang="ru-RU" sz="2600" i="1" dirty="0" smtClean="0"/>
              <a:t>другой стороны, внимание ребенка очень слабо фиксировано на предмете или деятельности, мало устойчиво. Оно как бы скользит по поверхности, не проникая вглубь. Поэтому ребенок быстро прекращает начатое дело. Малыш, так увлеченно игравший с куклой, видит у сверстника машинку - и кукла забыта. </a:t>
            </a:r>
            <a:endParaRPr lang="ru-RU" sz="2600" i="1" dirty="0" smtClean="0"/>
          </a:p>
          <a:p>
            <a:pPr marL="0" indent="0">
              <a:buNone/>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err="1" smtClean="0"/>
              <a:t>Предметно-манипулятивная</a:t>
            </a:r>
            <a:r>
              <a:rPr lang="ru-RU" dirty="0" smtClean="0"/>
              <a:t> деятельность</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П.Я.Гальперин: различение </a:t>
            </a:r>
            <a:r>
              <a:rPr lang="ru-RU" dirty="0" smtClean="0"/>
              <a:t>2 видов предметных действий - ручных и </a:t>
            </a:r>
            <a:r>
              <a:rPr lang="ru-RU" dirty="0" smtClean="0"/>
              <a:t>орудийных</a:t>
            </a:r>
          </a:p>
          <a:p>
            <a:pPr>
              <a:buNone/>
            </a:pPr>
            <a:r>
              <a:rPr lang="ru-RU" dirty="0" smtClean="0"/>
              <a:t> </a:t>
            </a:r>
            <a:r>
              <a:rPr lang="ru-RU" dirty="0" smtClean="0"/>
              <a:t>   </a:t>
            </a:r>
          </a:p>
          <a:p>
            <a:pPr>
              <a:buNone/>
            </a:pPr>
            <a:r>
              <a:rPr lang="ru-RU" b="1" dirty="0" smtClean="0"/>
              <a:t> </a:t>
            </a:r>
            <a:r>
              <a:rPr lang="ru-RU" b="1" dirty="0" smtClean="0"/>
              <a:t>    В </a:t>
            </a:r>
            <a:r>
              <a:rPr lang="ru-RU" b="1" dirty="0" smtClean="0"/>
              <a:t>первом случае </a:t>
            </a:r>
            <a:r>
              <a:rPr lang="ru-RU" dirty="0" smtClean="0"/>
              <a:t>предметом действуют так, как самой рукой; предмет становится как бы простым удлинением или просто придатком руки. </a:t>
            </a:r>
            <a:endParaRPr lang="ru-RU" dirty="0" smtClean="0"/>
          </a:p>
          <a:p>
            <a:pPr>
              <a:buNone/>
            </a:pPr>
            <a:r>
              <a:rPr lang="ru-RU" b="1" dirty="0" smtClean="0"/>
              <a:t> </a:t>
            </a:r>
            <a:r>
              <a:rPr lang="ru-RU" b="1" dirty="0" smtClean="0"/>
              <a:t>    Во </a:t>
            </a:r>
            <a:r>
              <a:rPr lang="ru-RU" b="1" dirty="0" smtClean="0"/>
              <a:t>втором </a:t>
            </a:r>
            <a:r>
              <a:rPr lang="ru-RU" dirty="0" smtClean="0"/>
              <a:t>- рука подчиняется требованиям орудийных приемов, как бы подстраивается под предмет-орудие. </a:t>
            </a:r>
            <a:endParaRPr lang="ru-RU" dirty="0" smtClean="0"/>
          </a:p>
          <a:p>
            <a:pPr>
              <a:buNone/>
            </a:pPr>
            <a:r>
              <a:rPr lang="ru-RU" dirty="0" smtClean="0"/>
              <a:t> </a:t>
            </a:r>
            <a:r>
              <a:rPr lang="ru-RU" dirty="0" smtClean="0"/>
              <a:t>    Именно </a:t>
            </a:r>
            <a:r>
              <a:rPr lang="ru-RU" dirty="0" smtClean="0"/>
              <a:t>при усвоении орудийных операций ребенок начинает действовать одним предметом для получения другого, использовать специфическое движение не для получения какого-то другого </a:t>
            </a:r>
            <a:r>
              <a:rPr lang="ru-RU" dirty="0" smtClean="0"/>
              <a:t>результата.</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smtClean="0"/>
              <a:t>План</a:t>
            </a:r>
            <a:endParaRPr lang="ru-RU" dirty="0"/>
          </a:p>
        </p:txBody>
      </p:sp>
      <p:sp>
        <p:nvSpPr>
          <p:cNvPr id="3" name="Содержимое 2"/>
          <p:cNvSpPr>
            <a:spLocks noGrp="1"/>
          </p:cNvSpPr>
          <p:nvPr>
            <p:ph idx="1"/>
          </p:nvPr>
        </p:nvSpPr>
        <p:spPr>
          <a:xfrm>
            <a:off x="428596" y="1571612"/>
            <a:ext cx="8229600" cy="4525963"/>
          </a:xfrm>
        </p:spPr>
        <p:txBody>
          <a:bodyPr/>
          <a:lstStyle/>
          <a:p>
            <a:r>
              <a:rPr lang="ru-RU" dirty="0" smtClean="0"/>
              <a:t>Кризис 1 года. </a:t>
            </a:r>
            <a:endParaRPr lang="ru-RU" dirty="0" smtClean="0"/>
          </a:p>
          <a:p>
            <a:r>
              <a:rPr lang="ru-RU" dirty="0" smtClean="0"/>
              <a:t>Структура возраста.  </a:t>
            </a:r>
          </a:p>
          <a:p>
            <a:r>
              <a:rPr lang="ru-RU" dirty="0" smtClean="0"/>
              <a:t>Особенности </a:t>
            </a:r>
            <a:r>
              <a:rPr lang="ru-RU" dirty="0" smtClean="0"/>
              <a:t>развития в раннем детстве. </a:t>
            </a:r>
            <a:endParaRPr lang="ru-RU" dirty="0" smtClean="0"/>
          </a:p>
          <a:p>
            <a:r>
              <a:rPr lang="ru-RU" dirty="0" smtClean="0"/>
              <a:t>Развитие </a:t>
            </a:r>
            <a:r>
              <a:rPr lang="ru-RU" dirty="0" smtClean="0"/>
              <a:t>познавательных способностей; интеллекта; языковое развитие. </a:t>
            </a:r>
            <a:endParaRPr lang="ru-RU"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Развитие орудийных действий</a:t>
            </a:r>
            <a:endParaRPr lang="ru-RU" dirty="0"/>
          </a:p>
        </p:txBody>
      </p:sp>
      <p:sp>
        <p:nvSpPr>
          <p:cNvPr id="3" name="Содержимое 2"/>
          <p:cNvSpPr>
            <a:spLocks noGrp="1"/>
          </p:cNvSpPr>
          <p:nvPr>
            <p:ph idx="1"/>
          </p:nvPr>
        </p:nvSpPr>
        <p:spPr>
          <a:xfrm>
            <a:off x="457200" y="1214422"/>
            <a:ext cx="8229600" cy="5429288"/>
          </a:xfrm>
        </p:spPr>
        <p:txBody>
          <a:bodyPr>
            <a:normAutofit fontScale="62500" lnSpcReduction="20000"/>
          </a:bodyPr>
          <a:lstStyle/>
          <a:p>
            <a:pPr marL="0" indent="360363">
              <a:buNone/>
            </a:pPr>
            <a:r>
              <a:rPr lang="ru-RU" b="1" dirty="0" smtClean="0"/>
              <a:t>I.</a:t>
            </a:r>
            <a:r>
              <a:rPr lang="ru-RU" dirty="0" smtClean="0"/>
              <a:t> а) неспецифическое употребление орудий</a:t>
            </a:r>
          </a:p>
          <a:p>
            <a:pPr marL="0" indent="360363">
              <a:buNone/>
            </a:pPr>
            <a:r>
              <a:rPr lang="ru-RU" dirty="0" smtClean="0"/>
              <a:t>б) совместные действия</a:t>
            </a:r>
          </a:p>
          <a:p>
            <a:pPr marL="0" indent="360363">
              <a:buNone/>
            </a:pPr>
            <a:r>
              <a:rPr lang="ru-RU" dirty="0" smtClean="0"/>
              <a:t>в) попытки специфического использования орудий при отсутствии сформированного способа его применения</a:t>
            </a:r>
          </a:p>
          <a:p>
            <a:pPr marL="0" indent="360363">
              <a:buNone/>
            </a:pPr>
            <a:r>
              <a:rPr lang="ru-RU" dirty="0" smtClean="0"/>
              <a:t>г) частично-совместные</a:t>
            </a:r>
          </a:p>
          <a:p>
            <a:pPr marL="0" indent="360363">
              <a:buNone/>
            </a:pPr>
            <a:r>
              <a:rPr lang="ru-RU" dirty="0" err="1" smtClean="0"/>
              <a:t>д</a:t>
            </a:r>
            <a:r>
              <a:rPr lang="ru-RU" dirty="0" smtClean="0"/>
              <a:t>) овладение специфическим способом употребления орудия</a:t>
            </a:r>
          </a:p>
          <a:p>
            <a:pPr marL="0" indent="360363">
              <a:buNone/>
            </a:pPr>
            <a:r>
              <a:rPr lang="ru-RU" dirty="0" smtClean="0"/>
              <a:t>е) показ</a:t>
            </a:r>
          </a:p>
          <a:p>
            <a:pPr marL="0" indent="360363">
              <a:buNone/>
            </a:pPr>
            <a:r>
              <a:rPr lang="ru-RU" b="1" dirty="0" smtClean="0"/>
              <a:t>II</a:t>
            </a:r>
            <a:r>
              <a:rPr lang="ru-RU" i="1" dirty="0" smtClean="0"/>
              <a:t>. </a:t>
            </a:r>
            <a:r>
              <a:rPr lang="ru-RU" b="1" i="1" dirty="0" smtClean="0"/>
              <a:t>Перенос действия:</a:t>
            </a:r>
            <a:endParaRPr lang="ru-RU" dirty="0" smtClean="0"/>
          </a:p>
          <a:p>
            <a:pPr marL="0" indent="360363">
              <a:buNone/>
            </a:pPr>
            <a:r>
              <a:rPr lang="ru-RU" dirty="0" smtClean="0"/>
              <a:t>а) с одного предмета на другой</a:t>
            </a:r>
          </a:p>
          <a:p>
            <a:pPr marL="0" indent="360363">
              <a:buNone/>
            </a:pPr>
            <a:r>
              <a:rPr lang="ru-RU" dirty="0" smtClean="0"/>
              <a:t>б) из одной ситуации в другую</a:t>
            </a:r>
          </a:p>
          <a:p>
            <a:pPr marL="0" indent="360363">
              <a:buNone/>
            </a:pPr>
            <a:r>
              <a:rPr lang="ru-RU" dirty="0" smtClean="0"/>
              <a:t>г) словесное указание</a:t>
            </a:r>
          </a:p>
          <a:p>
            <a:pPr marL="0" indent="360363">
              <a:buNone/>
            </a:pPr>
            <a:r>
              <a:rPr lang="ru-RU" b="1" dirty="0" smtClean="0"/>
              <a:t>III</a:t>
            </a:r>
            <a:r>
              <a:rPr lang="ru-RU" i="1" dirty="0" smtClean="0"/>
              <a:t>. </a:t>
            </a:r>
            <a:r>
              <a:rPr lang="ru-RU" b="1" i="1" dirty="0" smtClean="0"/>
              <a:t>Возникновение </a:t>
            </a:r>
            <a:r>
              <a:rPr lang="ru-RU" b="1" i="1" dirty="0" smtClean="0"/>
              <a:t>игрового действия</a:t>
            </a:r>
            <a:endParaRPr lang="ru-RU" dirty="0" smtClean="0"/>
          </a:p>
          <a:p>
            <a:pPr marL="0" indent="360363">
              <a:buNone/>
            </a:pPr>
            <a:r>
              <a:rPr lang="ru-RU" dirty="0" smtClean="0"/>
              <a:t>а) Обобщенные действия</a:t>
            </a:r>
          </a:p>
          <a:p>
            <a:pPr marL="0" indent="360363">
              <a:buNone/>
            </a:pPr>
            <a:r>
              <a:rPr lang="ru-RU" dirty="0" smtClean="0"/>
              <a:t>б) выделение взрослого как носителя образцов действия</a:t>
            </a:r>
          </a:p>
          <a:p>
            <a:pPr marL="0" indent="360363">
              <a:buNone/>
            </a:pPr>
            <a:r>
              <a:rPr lang="ru-RU" dirty="0" smtClean="0"/>
              <a:t>в) сравнение своего действия с действием взрослого</a:t>
            </a:r>
          </a:p>
          <a:p>
            <a:pPr marL="0" indent="360363">
              <a:buNone/>
            </a:pPr>
            <a:r>
              <a:rPr lang="ru-RU" dirty="0" smtClean="0"/>
              <a:t>г) возникновение игрового действия</a:t>
            </a:r>
          </a:p>
          <a:p>
            <a:pPr marL="0" indent="360363">
              <a:buNone/>
            </a:pPr>
            <a:r>
              <a:rPr lang="ru-RU" dirty="0" err="1" smtClean="0"/>
              <a:t>д</a:t>
            </a:r>
            <a:r>
              <a:rPr lang="ru-RU" dirty="0" smtClean="0"/>
              <a:t>) изменение социальной ситуации развития «Ребенок-предмет-взрослый»</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368412"/>
          </a:xfrm>
        </p:spPr>
        <p:txBody>
          <a:bodyPr>
            <a:normAutofit/>
          </a:bodyPr>
          <a:lstStyle/>
          <a:p>
            <a:pPr algn="just"/>
            <a:r>
              <a:rPr lang="ru-RU" sz="2000" b="1" dirty="0" smtClean="0">
                <a:latin typeface="Arial" pitchFamily="34" charset="0"/>
                <a:cs typeface="Arial" pitchFamily="34" charset="0"/>
              </a:rPr>
              <a:t>Овладение </a:t>
            </a:r>
            <a:r>
              <a:rPr lang="ru-RU" sz="2000" b="1" dirty="0" smtClean="0">
                <a:latin typeface="Arial" pitchFamily="34" charset="0"/>
                <a:cs typeface="Arial" pitchFamily="34" charset="0"/>
              </a:rPr>
              <a:t>орудийными действиями </a:t>
            </a:r>
            <a:r>
              <a:rPr lang="ru-RU" sz="2000" dirty="0" smtClean="0">
                <a:latin typeface="Arial" pitchFamily="34" charset="0"/>
                <a:cs typeface="Arial" pitchFamily="34" charset="0"/>
              </a:rPr>
              <a:t>- это совместная </a:t>
            </a:r>
            <a:r>
              <a:rPr lang="ru-RU" sz="2000" dirty="0" smtClean="0">
                <a:latin typeface="Arial" pitchFamily="34" charset="0"/>
                <a:cs typeface="Arial" pitchFamily="34" charset="0"/>
              </a:rPr>
              <a:t>Д. </a:t>
            </a:r>
            <a:r>
              <a:rPr lang="ru-RU" sz="2000" dirty="0" smtClean="0">
                <a:latin typeface="Arial" pitchFamily="34" charset="0"/>
                <a:cs typeface="Arial" pitchFamily="34" charset="0"/>
              </a:rPr>
              <a:t>ребенка со взрослым, в процессе </a:t>
            </a:r>
            <a:r>
              <a:rPr lang="ru-RU" sz="2000" dirty="0" err="1" smtClean="0">
                <a:latin typeface="Arial" pitchFamily="34" charset="0"/>
                <a:cs typeface="Arial" pitchFamily="34" charset="0"/>
              </a:rPr>
              <a:t>к-й</a:t>
            </a:r>
            <a:r>
              <a:rPr lang="ru-RU" sz="2000" dirty="0" smtClean="0">
                <a:latin typeface="Arial" pitchFamily="34" charset="0"/>
                <a:cs typeface="Arial" pitchFamily="34" charset="0"/>
              </a:rPr>
              <a:t> </a:t>
            </a:r>
            <a:r>
              <a:rPr lang="ru-RU" sz="2000" dirty="0" smtClean="0">
                <a:latin typeface="Arial" pitchFamily="34" charset="0"/>
                <a:cs typeface="Arial" pitchFamily="34" charset="0"/>
              </a:rPr>
              <a:t>взрослые постепенно передают ребенку общественно выработанные способы употребления предметов</a:t>
            </a:r>
            <a:endParaRPr lang="ru-RU" sz="2000" dirty="0">
              <a:latin typeface="Arial" pitchFamily="34" charset="0"/>
              <a:cs typeface="Arial" pitchFamily="34" charset="0"/>
            </a:endParaRPr>
          </a:p>
        </p:txBody>
      </p:sp>
      <p:sp>
        <p:nvSpPr>
          <p:cNvPr id="3" name="Содержимое 2"/>
          <p:cNvSpPr>
            <a:spLocks noGrp="1"/>
          </p:cNvSpPr>
          <p:nvPr>
            <p:ph idx="1"/>
          </p:nvPr>
        </p:nvSpPr>
        <p:spPr>
          <a:xfrm>
            <a:off x="285720" y="1857364"/>
            <a:ext cx="8643998" cy="4768865"/>
          </a:xfrm>
        </p:spPr>
        <p:txBody>
          <a:bodyPr>
            <a:normAutofit fontScale="47500" lnSpcReduction="20000"/>
          </a:bodyPr>
          <a:lstStyle/>
          <a:p>
            <a:pPr marL="0" indent="360363" algn="just">
              <a:buNone/>
            </a:pPr>
            <a:r>
              <a:rPr lang="ru-RU" dirty="0" smtClean="0"/>
              <a:t>В </a:t>
            </a:r>
            <a:r>
              <a:rPr lang="ru-RU" sz="4200" dirty="0" smtClean="0"/>
              <a:t>совместной </a:t>
            </a:r>
            <a:r>
              <a:rPr lang="ru-RU" sz="4200" dirty="0" smtClean="0"/>
              <a:t>Д. с </a:t>
            </a:r>
            <a:r>
              <a:rPr lang="ru-RU" sz="4200" dirty="0" err="1" smtClean="0"/>
              <a:t>Реб</a:t>
            </a:r>
            <a:r>
              <a:rPr lang="ru-RU" sz="4200" dirty="0" smtClean="0"/>
              <a:t>.   </a:t>
            </a:r>
            <a:r>
              <a:rPr lang="ru-RU" sz="4200" dirty="0" err="1" smtClean="0"/>
              <a:t>Взр</a:t>
            </a:r>
            <a:r>
              <a:rPr lang="ru-RU" sz="4200" dirty="0" smtClean="0"/>
              <a:t>. выполняет несколько </a:t>
            </a:r>
            <a:r>
              <a:rPr lang="ru-RU" sz="4200" dirty="0" smtClean="0"/>
              <a:t>функций:</a:t>
            </a:r>
          </a:p>
          <a:p>
            <a:pPr marL="0" indent="360363" algn="just">
              <a:buNone/>
            </a:pPr>
            <a:r>
              <a:rPr lang="ru-RU" sz="4200" dirty="0" smtClean="0"/>
              <a:t>1) взрослый дает ребенку смысл действий с предметом, его общественную функцию;</a:t>
            </a:r>
          </a:p>
          <a:p>
            <a:pPr marL="0" indent="360363" algn="just">
              <a:buNone/>
            </a:pPr>
            <a:r>
              <a:rPr lang="ru-RU" sz="4200" dirty="0" smtClean="0"/>
              <a:t>2) он организует действия и движения ребенка, передает ему технические приемы осуществления действия;</a:t>
            </a:r>
          </a:p>
          <a:p>
            <a:pPr marL="0" indent="360363" algn="just">
              <a:buNone/>
            </a:pPr>
            <a:r>
              <a:rPr lang="ru-RU" sz="4200" dirty="0" smtClean="0"/>
              <a:t>3) он через поощрения и порицания контролирует ход выполнения действий ребенка.</a:t>
            </a:r>
          </a:p>
          <a:p>
            <a:pPr marL="0" indent="360363" algn="just">
              <a:buNone/>
            </a:pPr>
            <a:endParaRPr lang="ru-RU" sz="4200" dirty="0" smtClean="0"/>
          </a:p>
          <a:p>
            <a:pPr marL="0" indent="360363" algn="just">
              <a:buNone/>
            </a:pPr>
            <a:r>
              <a:rPr lang="ru-RU" sz="4200" dirty="0" smtClean="0"/>
              <a:t>       </a:t>
            </a:r>
            <a:r>
              <a:rPr lang="ru-RU" sz="4200" i="1" dirty="0" smtClean="0"/>
              <a:t>Освоение </a:t>
            </a:r>
            <a:r>
              <a:rPr lang="ru-RU" sz="4200" i="1" dirty="0" smtClean="0"/>
              <a:t>операционально-технической стороной предметного действия происходит не через прямое прилаживание движений к образцу, содержащемуся в показе взрослого, а в процессе создания ребенком образа действия с предметом. Построение образа действия с предметом осуществляется в </a:t>
            </a:r>
            <a:r>
              <a:rPr lang="ru-RU" sz="4200" i="1" dirty="0" smtClean="0"/>
              <a:t>результате </a:t>
            </a:r>
            <a:r>
              <a:rPr lang="ru-RU" sz="4200" i="1" dirty="0" smtClean="0"/>
              <a:t>разнообразных проб. </a:t>
            </a:r>
            <a:endParaRPr lang="ru-RU" sz="4200" i="1" dirty="0" smtClean="0"/>
          </a:p>
          <a:p>
            <a:pPr marL="0" indent="360363" algn="just">
              <a:buNone/>
            </a:pPr>
            <a:r>
              <a:rPr lang="ru-RU" sz="4200" b="1" i="1" dirty="0" smtClean="0">
                <a:solidFill>
                  <a:schemeClr val="accent5">
                    <a:lumMod val="50000"/>
                  </a:schemeClr>
                </a:solidFill>
              </a:rPr>
              <a:t>Возникновение </a:t>
            </a:r>
            <a:r>
              <a:rPr lang="ru-RU" sz="4200" b="1" i="1" dirty="0" smtClean="0">
                <a:solidFill>
                  <a:schemeClr val="accent5">
                    <a:lumMod val="50000"/>
                  </a:schemeClr>
                </a:solidFill>
              </a:rPr>
              <a:t>этого образа знаменует собой конец формирования данного предметного действия.</a:t>
            </a:r>
          </a:p>
          <a:p>
            <a:pPr>
              <a:buNone/>
            </a:pPr>
            <a:r>
              <a:rPr lang="ru-RU" dirty="0" smtClean="0"/>
              <a:t/>
            </a:r>
            <a:br>
              <a:rPr lang="ru-RU" dirty="0" smtClean="0"/>
            </a:b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77813"/>
            <a:ext cx="7772400" cy="484187"/>
          </a:xfrm>
        </p:spPr>
        <p:style>
          <a:lnRef idx="1">
            <a:schemeClr val="accent3"/>
          </a:lnRef>
          <a:fillRef idx="2">
            <a:schemeClr val="accent3"/>
          </a:fillRef>
          <a:effectRef idx="1">
            <a:schemeClr val="accent3"/>
          </a:effectRef>
          <a:fontRef idx="minor">
            <a:schemeClr val="dk1"/>
          </a:fontRef>
        </p:style>
        <p:txBody>
          <a:bodyPr/>
          <a:lstStyle/>
          <a:p>
            <a:pPr eaLnBrk="1" hangingPunct="1"/>
            <a:r>
              <a:rPr lang="ru-RU" sz="2400" b="1" i="1" dirty="0" smtClean="0"/>
              <a:t>Действия и мышление</a:t>
            </a:r>
          </a:p>
        </p:txBody>
      </p:sp>
      <p:sp>
        <p:nvSpPr>
          <p:cNvPr id="45059" name="Rectangle 3"/>
          <p:cNvSpPr>
            <a:spLocks noGrp="1" noChangeArrowheads="1"/>
          </p:cNvSpPr>
          <p:nvPr>
            <p:ph type="body" idx="1"/>
          </p:nvPr>
        </p:nvSpPr>
        <p:spPr>
          <a:xfrm>
            <a:off x="357158" y="838200"/>
            <a:ext cx="8329642" cy="5734072"/>
          </a:xfrm>
        </p:spPr>
        <p:txBody>
          <a:bodyPr/>
          <a:lstStyle/>
          <a:p>
            <a:pPr marL="0" indent="360363" eaLnBrk="1" hangingPunct="1">
              <a:lnSpc>
                <a:spcPct val="80000"/>
              </a:lnSpc>
              <a:buNone/>
            </a:pPr>
            <a:r>
              <a:rPr lang="ru-RU" sz="1600" b="1" dirty="0" err="1" smtClean="0"/>
              <a:t>Предметно-манипулятивная</a:t>
            </a:r>
            <a:r>
              <a:rPr lang="ru-RU" sz="1600" dirty="0" smtClean="0"/>
              <a:t> </a:t>
            </a:r>
            <a:r>
              <a:rPr lang="ru-RU" sz="1600" b="1" dirty="0" smtClean="0"/>
              <a:t>деятельность</a:t>
            </a:r>
            <a:r>
              <a:rPr lang="ru-RU" sz="1600" dirty="0" smtClean="0"/>
              <a:t> - важная основа и источник интеллектуального развития</a:t>
            </a:r>
            <a:r>
              <a:rPr lang="ru-RU" sz="1600" dirty="0" smtClean="0"/>
              <a:t>.</a:t>
            </a:r>
          </a:p>
          <a:p>
            <a:pPr marL="0" indent="360363" eaLnBrk="1" hangingPunct="1">
              <a:lnSpc>
                <a:spcPct val="80000"/>
              </a:lnSpc>
              <a:buNone/>
            </a:pPr>
            <a:endParaRPr lang="ru-RU" sz="1600" dirty="0" smtClean="0"/>
          </a:p>
          <a:p>
            <a:pPr marL="0" indent="0" algn="just" eaLnBrk="1" hangingPunct="1">
              <a:lnSpc>
                <a:spcPct val="80000"/>
              </a:lnSpc>
              <a:buNone/>
            </a:pPr>
            <a:r>
              <a:rPr lang="ru-RU" sz="1600" dirty="0" smtClean="0"/>
              <a:t>Л.С</a:t>
            </a:r>
            <a:r>
              <a:rPr lang="ru-RU" sz="1600" dirty="0" smtClean="0"/>
              <a:t>. Выготский: </a:t>
            </a:r>
            <a:r>
              <a:rPr lang="ru-RU" sz="1600" b="1" i="1" dirty="0" smtClean="0"/>
              <a:t>«Мыслить для ребенка раннего возраста — значит разбираться в данных аффективно окрашенных связях и предпринимать своеобразные, соответствующие этой внешней воспринимаемой ситуации действия» </a:t>
            </a:r>
          </a:p>
          <a:p>
            <a:pPr marL="0" indent="360363" eaLnBrk="1" hangingPunct="1">
              <a:lnSpc>
                <a:spcPct val="80000"/>
              </a:lnSpc>
              <a:buNone/>
            </a:pPr>
            <a:endParaRPr lang="ru-RU" sz="1600" dirty="0" smtClean="0"/>
          </a:p>
          <a:p>
            <a:pPr marL="0" indent="360363" eaLnBrk="1" hangingPunct="1">
              <a:lnSpc>
                <a:spcPct val="80000"/>
              </a:lnSpc>
              <a:buNone/>
            </a:pPr>
            <a:r>
              <a:rPr lang="ru-RU" sz="1600" dirty="0" smtClean="0"/>
              <a:t>Мышление </a:t>
            </a:r>
            <a:r>
              <a:rPr lang="ru-RU" sz="1600" i="1" dirty="0" smtClean="0"/>
              <a:t>наглядно-действенное (</a:t>
            </a:r>
            <a:r>
              <a:rPr lang="ru-RU" sz="1600" dirty="0" smtClean="0"/>
              <a:t>аналог «сенсомоторного интеллекта» Ж. Пиаже) - основывается на восприятии и действиях, осуществляемых ребенком. </a:t>
            </a:r>
          </a:p>
          <a:p>
            <a:pPr marL="0" indent="360363" eaLnBrk="1" hangingPunct="1">
              <a:lnSpc>
                <a:spcPct val="80000"/>
              </a:lnSpc>
            </a:pPr>
            <a:r>
              <a:rPr lang="ru-RU" sz="1600" dirty="0" smtClean="0"/>
              <a:t>примерно </a:t>
            </a:r>
            <a:r>
              <a:rPr lang="ru-RU" sz="1600" dirty="0" smtClean="0"/>
              <a:t>в  </a:t>
            </a:r>
            <a:r>
              <a:rPr lang="ru-RU" sz="1600" b="1" dirty="0" smtClean="0"/>
              <a:t>2летнем возрасте</a:t>
            </a:r>
            <a:r>
              <a:rPr lang="ru-RU" sz="1600" dirty="0" smtClean="0"/>
              <a:t> у ребенка проявляется внутренний план действий;</a:t>
            </a:r>
          </a:p>
          <a:p>
            <a:pPr marL="0" indent="360363" eaLnBrk="1" hangingPunct="1">
              <a:lnSpc>
                <a:spcPct val="80000"/>
              </a:lnSpc>
            </a:pPr>
            <a:r>
              <a:rPr lang="ru-RU" sz="1600" dirty="0" smtClean="0"/>
              <a:t>в совместной деятельности со взрослыми ребенок усваивает новые способы действия с разнообразными предметами. Несколько большую свободу действий он приобретает, манипулируя с игрушками.</a:t>
            </a:r>
          </a:p>
          <a:p>
            <a:pPr marL="0" indent="360363" eaLnBrk="1" hangingPunct="1">
              <a:lnSpc>
                <a:spcPct val="80000"/>
              </a:lnSpc>
            </a:pPr>
            <a:r>
              <a:rPr lang="ru-RU" sz="1600" dirty="0" smtClean="0"/>
              <a:t>Происходит </a:t>
            </a:r>
            <a:r>
              <a:rPr lang="ru-RU" sz="1600" b="1" dirty="0" smtClean="0"/>
              <a:t>перенос освоенных действий</a:t>
            </a:r>
            <a:r>
              <a:rPr lang="ru-RU" sz="1600" dirty="0" smtClean="0"/>
              <a:t> в другие условия. </a:t>
            </a:r>
          </a:p>
          <a:p>
            <a:pPr eaLnBrk="1" hangingPunct="1">
              <a:lnSpc>
                <a:spcPct val="80000"/>
              </a:lnSpc>
              <a:buNone/>
            </a:pPr>
            <a:endParaRPr lang="ru-RU" sz="1600" dirty="0" smtClean="0"/>
          </a:p>
          <a:p>
            <a:pPr eaLnBrk="1" hangingPunct="1">
              <a:lnSpc>
                <a:spcPct val="80000"/>
              </a:lnSpc>
            </a:pPr>
            <a:endParaRPr lang="ru-RU" sz="12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marL="0" indent="360363">
              <a:lnSpc>
                <a:spcPct val="80000"/>
              </a:lnSpc>
              <a:buNone/>
            </a:pPr>
            <a:r>
              <a:rPr lang="ru-RU" dirty="0" smtClean="0"/>
              <a:t>Вслед за </a:t>
            </a:r>
            <a:r>
              <a:rPr lang="ru-RU" b="1" dirty="0" smtClean="0"/>
              <a:t>отделением действий от предметов</a:t>
            </a:r>
            <a:r>
              <a:rPr lang="ru-RU" dirty="0" smtClean="0"/>
              <a:t>, с которыми они были связаны, и </a:t>
            </a:r>
            <a:r>
              <a:rPr lang="ru-RU" b="1" dirty="0" smtClean="0"/>
              <a:t>их обобщением</a:t>
            </a:r>
            <a:r>
              <a:rPr lang="ru-RU" dirty="0" smtClean="0"/>
              <a:t> у ребенка </a:t>
            </a:r>
            <a:r>
              <a:rPr lang="ru-RU" b="1" dirty="0" smtClean="0"/>
              <a:t>проявляется способность соотносить свои действия с действиями взрослых</a:t>
            </a:r>
            <a:r>
              <a:rPr lang="ru-RU" dirty="0" smtClean="0"/>
              <a:t>, воспринимать действия взрослого как образцы. </a:t>
            </a:r>
          </a:p>
          <a:p>
            <a:pPr marL="0" indent="360363">
              <a:lnSpc>
                <a:spcPct val="80000"/>
              </a:lnSpc>
            </a:pPr>
            <a:endParaRPr lang="ru-RU" dirty="0" smtClean="0"/>
          </a:p>
          <a:p>
            <a:pPr marL="0" indent="360363">
              <a:lnSpc>
                <a:spcPct val="80000"/>
              </a:lnSpc>
              <a:buNone/>
            </a:pPr>
            <a:r>
              <a:rPr lang="ru-RU" dirty="0" smtClean="0"/>
              <a:t>Совместная </a:t>
            </a:r>
            <a:r>
              <a:rPr lang="ru-RU" dirty="0" smtClean="0"/>
              <a:t>деятельность, в которой первоначально были слиты, переплетены действия взрослого и ребенка, начинает распадаться. </a:t>
            </a:r>
          </a:p>
          <a:p>
            <a:pPr marL="0" indent="360363">
              <a:lnSpc>
                <a:spcPct val="80000"/>
              </a:lnSpc>
            </a:pPr>
            <a:endParaRPr lang="ru-RU" dirty="0" smtClean="0"/>
          </a:p>
          <a:p>
            <a:endParaRPr lang="ru-RU" dirty="0"/>
          </a:p>
        </p:txBody>
      </p:sp>
      <p:pic>
        <p:nvPicPr>
          <p:cNvPr id="4" name="Picture 2" descr="C:\Users\Алексей\Desktop\Rebenok-3-goda.jpg"/>
          <p:cNvPicPr>
            <a:picLocks noChangeAspect="1" noChangeArrowheads="1"/>
          </p:cNvPicPr>
          <p:nvPr/>
        </p:nvPicPr>
        <p:blipFill>
          <a:blip r:embed="rId2"/>
          <a:srcRect/>
          <a:stretch>
            <a:fillRect/>
          </a:stretch>
        </p:blipFill>
        <p:spPr bwMode="auto">
          <a:xfrm>
            <a:off x="5286380" y="4500570"/>
            <a:ext cx="3238496" cy="20240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a:bodyPr>
          <a:lstStyle/>
          <a:p>
            <a:pPr marL="0" indent="360363">
              <a:lnSpc>
                <a:spcPct val="80000"/>
              </a:lnSpc>
              <a:buNone/>
            </a:pPr>
            <a:r>
              <a:rPr lang="ru-RU" dirty="0" smtClean="0"/>
              <a:t>Взрослый задает образцы действий, контролирует и оценивает их выполнение. У ребенка при вычленении собственных действий из совместной деятельности появляется новое отношение к ним — как к своим действиям, что отражается в речи: «Вова дает кушать» и позже: «Я иду гулять</a:t>
            </a:r>
            <a:r>
              <a:rPr lang="ru-RU" dirty="0" smtClean="0"/>
              <a:t>».</a:t>
            </a:r>
          </a:p>
          <a:p>
            <a:pPr marL="0" indent="360363">
              <a:lnSpc>
                <a:spcPct val="80000"/>
              </a:lnSpc>
              <a:buNone/>
            </a:pPr>
            <a:r>
              <a:rPr lang="ru-RU" dirty="0" smtClean="0"/>
              <a:t> </a:t>
            </a:r>
            <a:endParaRPr lang="ru-RU" dirty="0" smtClean="0"/>
          </a:p>
          <a:p>
            <a:pPr marL="0" indent="360363">
              <a:lnSpc>
                <a:spcPct val="80000"/>
              </a:lnSpc>
              <a:buNone/>
            </a:pPr>
            <a:r>
              <a:rPr lang="ru-RU" b="1" i="1" dirty="0" smtClean="0"/>
              <a:t>Действия</a:t>
            </a:r>
            <a:r>
              <a:rPr lang="ru-RU" dirty="0" smtClean="0"/>
              <a:t>, называемые Д.Б. </a:t>
            </a:r>
            <a:r>
              <a:rPr lang="ru-RU" dirty="0" err="1" smtClean="0"/>
              <a:t>Элькониным</a:t>
            </a:r>
            <a:r>
              <a:rPr lang="ru-RU" dirty="0" smtClean="0"/>
              <a:t>,  </a:t>
            </a:r>
            <a:r>
              <a:rPr lang="ru-RU" b="1" i="1" dirty="0" smtClean="0"/>
              <a:t>личными</a:t>
            </a:r>
            <a:r>
              <a:rPr lang="ru-RU" i="1" dirty="0" smtClean="0"/>
              <a:t>, </a:t>
            </a:r>
            <a:r>
              <a:rPr lang="ru-RU" dirty="0" smtClean="0"/>
              <a:t>становятся одной из предпосылок нового всплеска самостоятельности и подготавливают следующий переходный период — </a:t>
            </a:r>
            <a:r>
              <a:rPr lang="ru-RU" i="1" dirty="0" smtClean="0"/>
              <a:t>кризис 3 лет.</a:t>
            </a:r>
            <a:endParaRPr lang="ru-RU"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274638"/>
            <a:ext cx="5329246" cy="1143000"/>
          </a:xfrm>
        </p:spPr>
        <p:style>
          <a:lnRef idx="1">
            <a:schemeClr val="accent4"/>
          </a:lnRef>
          <a:fillRef idx="2">
            <a:schemeClr val="accent4"/>
          </a:fillRef>
          <a:effectRef idx="1">
            <a:schemeClr val="accent4"/>
          </a:effectRef>
          <a:fontRef idx="minor">
            <a:schemeClr val="dk1"/>
          </a:fontRef>
        </p:style>
        <p:txBody>
          <a:bodyPr/>
          <a:lstStyle/>
          <a:p>
            <a:r>
              <a:rPr lang="ru-RU" b="1" dirty="0" smtClean="0"/>
              <a:t>Развитие рисования</a:t>
            </a:r>
            <a:endParaRPr lang="ru-RU" dirty="0"/>
          </a:p>
        </p:txBody>
      </p:sp>
      <p:pic>
        <p:nvPicPr>
          <p:cNvPr id="7170" name="Picture 2" descr="C:\Users\Алексей\Desktop\razvivayushchie-zanyatiya-dlya-detey-ot-1-goda-na-oboloni--7ffc-1346666187745332-1-big.jpg"/>
          <p:cNvPicPr>
            <a:picLocks noChangeAspect="1" noChangeArrowheads="1"/>
          </p:cNvPicPr>
          <p:nvPr/>
        </p:nvPicPr>
        <p:blipFill>
          <a:blip r:embed="rId2"/>
          <a:srcRect/>
          <a:stretch>
            <a:fillRect/>
          </a:stretch>
        </p:blipFill>
        <p:spPr bwMode="auto">
          <a:xfrm>
            <a:off x="285720" y="214290"/>
            <a:ext cx="3002272" cy="2000264"/>
          </a:xfrm>
          <a:prstGeom prst="rect">
            <a:avLst/>
          </a:prstGeom>
          <a:noFill/>
        </p:spPr>
      </p:pic>
      <p:pic>
        <p:nvPicPr>
          <p:cNvPr id="7171" name="Picture 3" descr="C:\Users\Алексей\Desktop\24.-1024x730.jpg"/>
          <p:cNvPicPr>
            <a:picLocks noChangeAspect="1" noChangeArrowheads="1"/>
          </p:cNvPicPr>
          <p:nvPr/>
        </p:nvPicPr>
        <p:blipFill>
          <a:blip r:embed="rId3" cstate="print"/>
          <a:srcRect/>
          <a:stretch>
            <a:fillRect/>
          </a:stretch>
        </p:blipFill>
        <p:spPr bwMode="auto">
          <a:xfrm>
            <a:off x="6286512" y="4714884"/>
            <a:ext cx="2698759" cy="1923920"/>
          </a:xfrm>
          <a:prstGeom prst="rect">
            <a:avLst/>
          </a:prstGeom>
          <a:noFill/>
        </p:spPr>
      </p:pic>
      <p:sp>
        <p:nvSpPr>
          <p:cNvPr id="7" name="Содержимое 2"/>
          <p:cNvSpPr>
            <a:spLocks noGrp="1"/>
          </p:cNvSpPr>
          <p:nvPr>
            <p:ph idx="1"/>
          </p:nvPr>
        </p:nvSpPr>
        <p:spPr>
          <a:xfrm>
            <a:off x="214282" y="1928802"/>
            <a:ext cx="8229600" cy="4311649"/>
          </a:xfrm>
        </p:spPr>
        <p:txBody>
          <a:bodyPr>
            <a:normAutofit fontScale="92500" lnSpcReduction="20000"/>
          </a:bodyPr>
          <a:lstStyle/>
          <a:p>
            <a:pPr>
              <a:lnSpc>
                <a:spcPct val="80000"/>
              </a:lnSpc>
              <a:buNone/>
            </a:pPr>
            <a:endParaRPr lang="ru-RU" dirty="0" smtClean="0"/>
          </a:p>
          <a:p>
            <a:pPr>
              <a:lnSpc>
                <a:spcPct val="80000"/>
              </a:lnSpc>
            </a:pPr>
            <a:r>
              <a:rPr lang="ru-RU" dirty="0" smtClean="0"/>
              <a:t>Рисунок ребенка </a:t>
            </a:r>
            <a:r>
              <a:rPr lang="ru-RU" b="1" dirty="0" smtClean="0"/>
              <a:t>до 2 лет</a:t>
            </a:r>
            <a:r>
              <a:rPr lang="ru-RU" dirty="0" smtClean="0"/>
              <a:t> трудно назвать рисунком, это скорее каракули. </a:t>
            </a:r>
            <a:endParaRPr lang="ru-RU" dirty="0" smtClean="0"/>
          </a:p>
          <a:p>
            <a:pPr>
              <a:lnSpc>
                <a:spcPct val="80000"/>
              </a:lnSpc>
            </a:pPr>
            <a:r>
              <a:rPr lang="ru-RU" dirty="0" smtClean="0"/>
              <a:t>На </a:t>
            </a:r>
            <a:r>
              <a:rPr lang="ru-RU" b="1" dirty="0" smtClean="0"/>
              <a:t>3ем году</a:t>
            </a:r>
            <a:r>
              <a:rPr lang="ru-RU" dirty="0" smtClean="0"/>
              <a:t>  появляются формы, обладающие сходством с изображаемым объектом. </a:t>
            </a:r>
            <a:endParaRPr lang="ru-RU" dirty="0" smtClean="0"/>
          </a:p>
          <a:p>
            <a:pPr>
              <a:lnSpc>
                <a:spcPct val="80000"/>
              </a:lnSpc>
            </a:pPr>
            <a:r>
              <a:rPr lang="ru-RU" dirty="0" smtClean="0"/>
              <a:t>В </a:t>
            </a:r>
            <a:r>
              <a:rPr lang="ru-RU" b="1" dirty="0" smtClean="0"/>
              <a:t>2,5 года</a:t>
            </a:r>
            <a:r>
              <a:rPr lang="ru-RU" dirty="0" smtClean="0"/>
              <a:t>, в частности, дети могут вполне отчетливо нарисовать человека. На таком рисунке кроме круга-головы различаются мелкие детали — глаза, нос, рот.</a:t>
            </a:r>
          </a:p>
          <a:p>
            <a:pPr>
              <a:lnSpc>
                <a:spcPct val="80000"/>
              </a:lnSpc>
            </a:pPr>
            <a:r>
              <a:rPr lang="ru-RU" dirty="0" smtClean="0"/>
              <a:t>К 3ем годам из манипулирования </a:t>
            </a:r>
            <a:endParaRPr lang="ru-RU" dirty="0" smtClean="0"/>
          </a:p>
          <a:p>
            <a:pPr>
              <a:lnSpc>
                <a:spcPct val="80000"/>
              </a:lnSpc>
              <a:buNone/>
            </a:pPr>
            <a:r>
              <a:rPr lang="ru-RU" dirty="0" smtClean="0"/>
              <a:t>предметами </a:t>
            </a:r>
            <a:r>
              <a:rPr lang="ru-RU" dirty="0" smtClean="0"/>
              <a:t>проявляется игра с </a:t>
            </a:r>
            <a:endParaRPr lang="ru-RU" dirty="0" smtClean="0"/>
          </a:p>
          <a:p>
            <a:pPr>
              <a:lnSpc>
                <a:spcPct val="80000"/>
              </a:lnSpc>
              <a:buNone/>
            </a:pPr>
            <a:r>
              <a:rPr lang="ru-RU" dirty="0" smtClean="0"/>
              <a:t>сюжетом</a:t>
            </a:r>
            <a:r>
              <a:rPr lang="ru-RU" dirty="0" smtClean="0"/>
              <a:t>. </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757874" cy="72547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t>Развитие игры</a:t>
            </a:r>
            <a:endParaRPr lang="ru-RU" dirty="0"/>
          </a:p>
        </p:txBody>
      </p:sp>
      <p:sp>
        <p:nvSpPr>
          <p:cNvPr id="3" name="Содержимое 2"/>
          <p:cNvSpPr>
            <a:spLocks noGrp="1"/>
          </p:cNvSpPr>
          <p:nvPr>
            <p:ph idx="1"/>
          </p:nvPr>
        </p:nvSpPr>
        <p:spPr>
          <a:xfrm>
            <a:off x="457200" y="1285860"/>
            <a:ext cx="8229600" cy="5286412"/>
          </a:xfrm>
        </p:spPr>
        <p:txBody>
          <a:bodyPr>
            <a:normAutofit/>
          </a:bodyPr>
          <a:lstStyle/>
          <a:p>
            <a:r>
              <a:rPr lang="ru-RU" sz="2400" dirty="0" smtClean="0"/>
              <a:t>Для развития игры важно </a:t>
            </a:r>
            <a:endParaRPr lang="ru-RU" sz="2400" dirty="0" smtClean="0"/>
          </a:p>
          <a:p>
            <a:r>
              <a:rPr lang="ru-RU" sz="2400" dirty="0" smtClean="0"/>
              <a:t>появление </a:t>
            </a:r>
            <a:r>
              <a:rPr lang="ru-RU" sz="2400" dirty="0" smtClean="0"/>
              <a:t>символических </a:t>
            </a:r>
            <a:endParaRPr lang="ru-RU" sz="2400" dirty="0" smtClean="0"/>
          </a:p>
          <a:p>
            <a:r>
              <a:rPr lang="ru-RU" sz="2400" dirty="0" smtClean="0"/>
              <a:t>или </a:t>
            </a:r>
            <a:r>
              <a:rPr lang="ru-RU" sz="2400" i="1" dirty="0" smtClean="0"/>
              <a:t>замещающих </a:t>
            </a:r>
            <a:r>
              <a:rPr lang="ru-RU" sz="2400" dirty="0" smtClean="0"/>
              <a:t>действий </a:t>
            </a:r>
            <a:endParaRPr lang="ru-RU" sz="2400" dirty="0" smtClean="0"/>
          </a:p>
          <a:p>
            <a:pPr>
              <a:buNone/>
            </a:pPr>
            <a:r>
              <a:rPr lang="ru-RU" sz="2400" dirty="0" smtClean="0"/>
              <a:t>(</a:t>
            </a:r>
            <a:r>
              <a:rPr lang="ru-RU" sz="2400" dirty="0" err="1" smtClean="0"/>
              <a:t>н-р</a:t>
            </a:r>
            <a:r>
              <a:rPr lang="ru-RU" sz="2400" dirty="0" smtClean="0"/>
              <a:t>, кукла укладывается на деревянный </a:t>
            </a:r>
            <a:endParaRPr lang="ru-RU" sz="2400" dirty="0" smtClean="0"/>
          </a:p>
          <a:p>
            <a:pPr>
              <a:buNone/>
            </a:pPr>
            <a:r>
              <a:rPr lang="ru-RU" sz="2400" dirty="0" smtClean="0"/>
              <a:t>брусок </a:t>
            </a:r>
            <a:r>
              <a:rPr lang="ru-RU" sz="2400" dirty="0" smtClean="0"/>
              <a:t>вместо кровати</a:t>
            </a:r>
            <a:r>
              <a:rPr lang="ru-RU" sz="2400" dirty="0" smtClean="0"/>
              <a:t>).</a:t>
            </a:r>
          </a:p>
          <a:p>
            <a:r>
              <a:rPr lang="ru-RU" sz="2400" dirty="0" smtClean="0"/>
              <a:t>Вместе, но врозь</a:t>
            </a:r>
            <a:endParaRPr lang="ru-RU" sz="2400" dirty="0" smtClean="0"/>
          </a:p>
          <a:p>
            <a:endParaRPr lang="ru-RU" sz="2400" dirty="0"/>
          </a:p>
        </p:txBody>
      </p:sp>
      <p:pic>
        <p:nvPicPr>
          <p:cNvPr id="8194" name="Picture 2" descr="C:\Users\Алексей\Desktop\x_9d3123b6.jpg"/>
          <p:cNvPicPr>
            <a:picLocks noChangeAspect="1" noChangeArrowheads="1"/>
          </p:cNvPicPr>
          <p:nvPr/>
        </p:nvPicPr>
        <p:blipFill>
          <a:blip r:embed="rId2"/>
          <a:srcRect/>
          <a:stretch>
            <a:fillRect/>
          </a:stretch>
        </p:blipFill>
        <p:spPr bwMode="auto">
          <a:xfrm>
            <a:off x="714348" y="4214818"/>
            <a:ext cx="3233740" cy="2419951"/>
          </a:xfrm>
          <a:prstGeom prst="rect">
            <a:avLst/>
          </a:prstGeom>
          <a:noFill/>
        </p:spPr>
      </p:pic>
      <p:pic>
        <p:nvPicPr>
          <p:cNvPr id="8195" name="Picture 3" descr="C:\Users\Алексей\Desktop\aecc1cdb3d11a97fa45e1d4c400e172b.jpg"/>
          <p:cNvPicPr>
            <a:picLocks noChangeAspect="1" noChangeArrowheads="1"/>
          </p:cNvPicPr>
          <p:nvPr/>
        </p:nvPicPr>
        <p:blipFill>
          <a:blip r:embed="rId3"/>
          <a:srcRect/>
          <a:stretch>
            <a:fillRect/>
          </a:stretch>
        </p:blipFill>
        <p:spPr bwMode="auto">
          <a:xfrm>
            <a:off x="4572000" y="3595662"/>
            <a:ext cx="3071834" cy="3071834"/>
          </a:xfrm>
          <a:prstGeom prst="rect">
            <a:avLst/>
          </a:prstGeom>
          <a:noFill/>
        </p:spPr>
      </p:pic>
      <p:pic>
        <p:nvPicPr>
          <p:cNvPr id="8196" name="Picture 4" descr="C:\Users\Алексей\Desktop\1856763_html_1d817b4.jpg"/>
          <p:cNvPicPr>
            <a:picLocks noChangeAspect="1" noChangeArrowheads="1"/>
          </p:cNvPicPr>
          <p:nvPr/>
        </p:nvPicPr>
        <p:blipFill>
          <a:blip r:embed="rId4"/>
          <a:srcRect/>
          <a:stretch>
            <a:fillRect/>
          </a:stretch>
        </p:blipFill>
        <p:spPr bwMode="auto">
          <a:xfrm>
            <a:off x="6143636" y="428604"/>
            <a:ext cx="2696649" cy="24431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style>
          <a:lnRef idx="1">
            <a:schemeClr val="accent5"/>
          </a:lnRef>
          <a:fillRef idx="2">
            <a:schemeClr val="accent5"/>
          </a:fillRef>
          <a:effectRef idx="1">
            <a:schemeClr val="accent5"/>
          </a:effectRef>
          <a:fontRef idx="minor">
            <a:schemeClr val="dk1"/>
          </a:fontRef>
        </p:style>
        <p:txBody>
          <a:bodyPr/>
          <a:lstStyle/>
          <a:p>
            <a:r>
              <a:rPr lang="ru-RU" dirty="0" smtClean="0"/>
              <a:t>Особенность общения</a:t>
            </a:r>
            <a:endParaRPr lang="ru-RU" dirty="0"/>
          </a:p>
        </p:txBody>
      </p:sp>
      <p:sp>
        <p:nvSpPr>
          <p:cNvPr id="3" name="Содержимое 2"/>
          <p:cNvSpPr>
            <a:spLocks noGrp="1"/>
          </p:cNvSpPr>
          <p:nvPr>
            <p:ph idx="1"/>
          </p:nvPr>
        </p:nvSpPr>
        <p:spPr/>
        <p:txBody>
          <a:bodyPr/>
          <a:lstStyle/>
          <a:p>
            <a:r>
              <a:rPr lang="ru-RU" dirty="0" smtClean="0"/>
              <a:t>ТОЛЬКО с помощью взрослого!!!!</a:t>
            </a:r>
            <a:endParaRPr lang="ru-RU" dirty="0"/>
          </a:p>
        </p:txBody>
      </p:sp>
      <p:pic>
        <p:nvPicPr>
          <p:cNvPr id="6146" name="Picture 2" descr="C:\Users\Алексей\Desktop\d1ca99f7-cb90-4bd7-9fdb-1a1428d2d327-w500-h500.jpg"/>
          <p:cNvPicPr>
            <a:picLocks noChangeAspect="1" noChangeArrowheads="1"/>
          </p:cNvPicPr>
          <p:nvPr/>
        </p:nvPicPr>
        <p:blipFill>
          <a:blip r:embed="rId2"/>
          <a:srcRect/>
          <a:stretch>
            <a:fillRect/>
          </a:stretch>
        </p:blipFill>
        <p:spPr bwMode="auto">
          <a:xfrm>
            <a:off x="428596" y="2714620"/>
            <a:ext cx="4762500" cy="31718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Развиваются базовые эмоции (радость, грусть, страх)</a:t>
            </a:r>
            <a:endParaRPr lang="ru-RU" dirty="0"/>
          </a:p>
        </p:txBody>
      </p:sp>
      <p:pic>
        <p:nvPicPr>
          <p:cNvPr id="11266" name="Picture 2" descr="C:\Users\Алексей\Desktop\image023-83.jpg"/>
          <p:cNvPicPr>
            <a:picLocks noChangeAspect="1" noChangeArrowheads="1"/>
          </p:cNvPicPr>
          <p:nvPr/>
        </p:nvPicPr>
        <p:blipFill>
          <a:blip r:embed="rId2"/>
          <a:srcRect/>
          <a:stretch>
            <a:fillRect/>
          </a:stretch>
        </p:blipFill>
        <p:spPr bwMode="auto">
          <a:xfrm>
            <a:off x="1071538" y="214290"/>
            <a:ext cx="7498002" cy="478634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277813"/>
            <a:ext cx="7772400" cy="793733"/>
          </a:xfrm>
        </p:spPr>
        <p:style>
          <a:lnRef idx="1">
            <a:schemeClr val="accent4"/>
          </a:lnRef>
          <a:fillRef idx="2">
            <a:schemeClr val="accent4"/>
          </a:fillRef>
          <a:effectRef idx="1">
            <a:schemeClr val="accent4"/>
          </a:effectRef>
          <a:fontRef idx="minor">
            <a:schemeClr val="dk1"/>
          </a:fontRef>
        </p:style>
        <p:txBody>
          <a:bodyPr>
            <a:normAutofit/>
          </a:bodyPr>
          <a:lstStyle/>
          <a:p>
            <a:pPr eaLnBrk="1" hangingPunct="1"/>
            <a:r>
              <a:rPr lang="ru-RU" sz="2400" dirty="0" smtClean="0"/>
              <a:t>Развитие жизненного мира </a:t>
            </a:r>
          </a:p>
        </p:txBody>
      </p:sp>
      <p:sp>
        <p:nvSpPr>
          <p:cNvPr id="47107" name="Rectangle 3"/>
          <p:cNvSpPr>
            <a:spLocks noGrp="1" noChangeArrowheads="1"/>
          </p:cNvSpPr>
          <p:nvPr>
            <p:ph type="body" idx="1"/>
          </p:nvPr>
        </p:nvSpPr>
        <p:spPr>
          <a:xfrm>
            <a:off x="285720" y="1357298"/>
            <a:ext cx="8705880" cy="5214974"/>
          </a:xfrm>
        </p:spPr>
        <p:txBody>
          <a:bodyPr>
            <a:normAutofit/>
          </a:bodyPr>
          <a:lstStyle/>
          <a:p>
            <a:pPr marL="0" indent="360363" eaLnBrk="1" hangingPunct="1">
              <a:lnSpc>
                <a:spcPct val="80000"/>
              </a:lnSpc>
              <a:buNone/>
            </a:pPr>
            <a:r>
              <a:rPr lang="ru-RU" sz="1800" dirty="0" smtClean="0"/>
              <a:t>Жизненное </a:t>
            </a:r>
            <a:r>
              <a:rPr lang="ru-RU" sz="1800" dirty="0" smtClean="0"/>
              <a:t>пространство расширяется по двум основным направлениям: </a:t>
            </a:r>
            <a:endParaRPr lang="ru-RU" sz="1800" dirty="0" smtClean="0"/>
          </a:p>
          <a:p>
            <a:pPr marL="0" indent="360363" eaLnBrk="1" hangingPunct="1">
              <a:lnSpc>
                <a:spcPct val="80000"/>
              </a:lnSpc>
              <a:buNone/>
            </a:pPr>
            <a:r>
              <a:rPr lang="ru-RU" sz="1800" dirty="0" smtClean="0"/>
              <a:t>по </a:t>
            </a:r>
            <a:r>
              <a:rPr lang="ru-RU" sz="1800" dirty="0" smtClean="0"/>
              <a:t>линии общения и по линии предметно-познавательной деятельности. </a:t>
            </a:r>
          </a:p>
          <a:p>
            <a:pPr marL="0" indent="360363" eaLnBrk="1" hangingPunct="1">
              <a:lnSpc>
                <a:spcPct val="80000"/>
              </a:lnSpc>
              <a:buNone/>
            </a:pPr>
            <a:r>
              <a:rPr lang="ru-RU" sz="1800" dirty="0" smtClean="0"/>
              <a:t>Линия общения  — включает в качестве значимых объектов обоих родителей </a:t>
            </a:r>
            <a:r>
              <a:rPr lang="ru-RU" sz="1800" dirty="0" smtClean="0"/>
              <a:t> </a:t>
            </a:r>
            <a:r>
              <a:rPr lang="ru-RU" sz="1800" dirty="0" smtClean="0"/>
              <a:t>и одновременно обогащается. </a:t>
            </a:r>
            <a:endParaRPr lang="ru-RU" sz="1800" dirty="0" smtClean="0"/>
          </a:p>
          <a:p>
            <a:pPr marL="0" indent="360363">
              <a:lnSpc>
                <a:spcPct val="80000"/>
              </a:lnSpc>
              <a:buNone/>
            </a:pPr>
            <a:r>
              <a:rPr lang="ru-RU" sz="1800" dirty="0" smtClean="0"/>
              <a:t>Характерно тесное переплетение, с одной стороны, общения с родителями и предметно-манипулятивной деятельности (совместная деятельность со взрослым), а с другой — мотивов эмоционального общения и сотрудничества в рамках общения с родителями.</a:t>
            </a:r>
          </a:p>
          <a:p>
            <a:pPr marL="0" indent="360363" eaLnBrk="1" hangingPunct="1">
              <a:lnSpc>
                <a:spcPct val="80000"/>
              </a:lnSpc>
              <a:buNone/>
            </a:pPr>
            <a:endParaRPr lang="ru-RU" sz="1800" dirty="0" smtClean="0"/>
          </a:p>
          <a:p>
            <a:pPr marL="0" indent="360363" eaLnBrk="1" hangingPunct="1">
              <a:lnSpc>
                <a:spcPct val="80000"/>
              </a:lnSpc>
              <a:buNone/>
            </a:pPr>
            <a:r>
              <a:rPr lang="ru-RU" sz="1800" dirty="0" smtClean="0"/>
              <a:t>Мотивы </a:t>
            </a:r>
            <a:r>
              <a:rPr lang="ru-RU" sz="1800" dirty="0" smtClean="0"/>
              <a:t>сотрудничества. </a:t>
            </a:r>
            <a:endParaRPr lang="ru-RU" sz="1800" dirty="0" smtClean="0"/>
          </a:p>
          <a:p>
            <a:pPr marL="0" indent="360363" eaLnBrk="1" hangingPunct="1">
              <a:lnSpc>
                <a:spcPct val="80000"/>
              </a:lnSpc>
              <a:buNone/>
            </a:pPr>
            <a:endParaRPr lang="ru-RU" sz="1800" dirty="0" smtClean="0"/>
          </a:p>
          <a:p>
            <a:pPr marL="0" indent="360363" eaLnBrk="1" hangingPunct="1">
              <a:lnSpc>
                <a:spcPct val="80000"/>
              </a:lnSpc>
              <a:buNone/>
            </a:pPr>
            <a:r>
              <a:rPr lang="ru-RU" sz="1800" dirty="0" smtClean="0"/>
              <a:t>Закладывается </a:t>
            </a:r>
            <a:r>
              <a:rPr lang="ru-RU" sz="1800" dirty="0" smtClean="0"/>
              <a:t>(или не закладывается) второй после психосоциальной тождественности со взрослым важнейший фактор сохранения согласия с миром — трудолюбие. </a:t>
            </a:r>
            <a:endParaRPr lang="ru-RU" sz="1800" dirty="0" smtClean="0"/>
          </a:p>
          <a:p>
            <a:pPr marL="0" indent="360363" eaLnBrk="1" hangingPunct="1">
              <a:lnSpc>
                <a:spcPct val="80000"/>
              </a:lnSpc>
              <a:buNone/>
            </a:pPr>
            <a:endParaRPr lang="ru-RU" sz="1800" dirty="0" smtClean="0"/>
          </a:p>
          <a:p>
            <a:pPr marL="0" indent="360363" eaLnBrk="1" hangingPunct="1">
              <a:lnSpc>
                <a:spcPct val="80000"/>
              </a:lnSpc>
              <a:buNone/>
            </a:pPr>
            <a:r>
              <a:rPr lang="ru-RU" sz="1800" dirty="0" smtClean="0"/>
              <a:t>Творчество </a:t>
            </a:r>
            <a:r>
              <a:rPr lang="ru-RU" sz="1800" dirty="0" smtClean="0"/>
              <a:t>вырастает из игры, недаром их объединяет интерес к самому процессу деятельности. </a:t>
            </a:r>
            <a:endParaRPr lang="ru-RU" sz="1800" dirty="0" smtClean="0"/>
          </a:p>
          <a:p>
            <a:pPr marL="0" indent="360363" eaLnBrk="1" hangingPunct="1">
              <a:lnSpc>
                <a:spcPct val="80000"/>
              </a:lnSpc>
              <a:buNone/>
            </a:pPr>
            <a:endParaRPr lang="ru-RU" sz="1800" dirty="0" smtClean="0"/>
          </a:p>
          <a:p>
            <a:pPr marL="0" indent="360363" eaLnBrk="1" hangingPunct="1">
              <a:lnSpc>
                <a:spcPct val="80000"/>
              </a:lnSpc>
              <a:buNone/>
            </a:pPr>
            <a:r>
              <a:rPr lang="ru-RU" sz="1800" b="1" dirty="0" smtClean="0"/>
              <a:t>ЕСЛИ В РАННЕМ ДЕТСТВЕ РЕБЕНОК ИДЕНТИФИЦИРУЕТ ЛЮБУЮ ДЕЯТЕЛЬНОСТЬ С ИГРОЙ, ТО В БУДУЩЕМ ОН СУМЕЕТ СДЕЛАТЬ СВОЙ ТРУД ТВОРЧЕСКИМ.</a:t>
            </a:r>
            <a:endParaRPr lang="ru-RU" sz="1800"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14290"/>
            <a:ext cx="8229600" cy="1500198"/>
          </a:xfrm>
        </p:spPr>
        <p:txBody>
          <a:bodyPr rtlCol="0">
            <a:noAutofit/>
          </a:bodyPr>
          <a:lstStyle/>
          <a:p>
            <a:pPr eaLnBrk="1" fontAlgn="auto" hangingPunct="1">
              <a:spcAft>
                <a:spcPts val="0"/>
              </a:spcAft>
              <a:defRPr/>
            </a:pPr>
            <a:r>
              <a:rPr lang="ru-RU" sz="2800" dirty="0" smtClean="0">
                <a:latin typeface="Arial" pitchFamily="34" charset="0"/>
                <a:cs typeface="Arial" pitchFamily="34" charset="0"/>
              </a:rPr>
              <a:t>Кризис 1 года – </a:t>
            </a:r>
            <a:br>
              <a:rPr lang="ru-RU" sz="2800" dirty="0" smtClean="0">
                <a:latin typeface="Arial" pitchFamily="34" charset="0"/>
                <a:cs typeface="Arial" pitchFamily="34" charset="0"/>
              </a:rPr>
            </a:br>
            <a:r>
              <a:rPr lang="ru-RU" sz="2800" dirty="0" smtClean="0">
                <a:latin typeface="Arial" pitchFamily="34" charset="0"/>
                <a:cs typeface="Arial" pitchFamily="34" charset="0"/>
              </a:rPr>
              <a:t>период между младенчеством и ранним детством </a:t>
            </a:r>
          </a:p>
        </p:txBody>
      </p:sp>
      <p:sp>
        <p:nvSpPr>
          <p:cNvPr id="39939" name="Rectangle 3"/>
          <p:cNvSpPr>
            <a:spLocks noGrp="1" noChangeArrowheads="1"/>
          </p:cNvSpPr>
          <p:nvPr>
            <p:ph type="body" idx="1"/>
          </p:nvPr>
        </p:nvSpPr>
        <p:spPr>
          <a:xfrm>
            <a:off x="304800" y="1928802"/>
            <a:ext cx="8610600" cy="4624398"/>
          </a:xfrm>
          <a:solidFill>
            <a:srgbClr val="FFFF00"/>
          </a:solidFill>
        </p:spPr>
        <p:txBody>
          <a:bodyPr/>
          <a:lstStyle/>
          <a:p>
            <a:pPr eaLnBrk="1" hangingPunct="1">
              <a:lnSpc>
                <a:spcPct val="80000"/>
              </a:lnSpc>
            </a:pPr>
            <a:r>
              <a:rPr lang="ru-RU" sz="2800" dirty="0" smtClean="0"/>
              <a:t>всплеск самостоятельности, появление аффективных </a:t>
            </a:r>
            <a:r>
              <a:rPr lang="ru-RU" sz="2800" dirty="0" smtClean="0"/>
              <a:t>реакций (</a:t>
            </a:r>
            <a:r>
              <a:rPr lang="ru-RU" sz="2800" dirty="0" err="1" smtClean="0"/>
              <a:t>гипобулическая</a:t>
            </a:r>
            <a:r>
              <a:rPr lang="ru-RU" sz="2800" dirty="0" smtClean="0"/>
              <a:t> реакция: броситься на пол, плач, крик, </a:t>
            </a:r>
            <a:r>
              <a:rPr lang="ru-RU" sz="2800" dirty="0" err="1" smtClean="0"/>
              <a:t>топание</a:t>
            </a:r>
            <a:r>
              <a:rPr lang="ru-RU" sz="2800" dirty="0" smtClean="0"/>
              <a:t> ногами). </a:t>
            </a:r>
            <a:endParaRPr lang="ru-RU" sz="2800" dirty="0" smtClean="0"/>
          </a:p>
          <a:p>
            <a:pPr eaLnBrk="1" hangingPunct="1">
              <a:lnSpc>
                <a:spcPct val="80000"/>
              </a:lnSpc>
            </a:pPr>
            <a:r>
              <a:rPr lang="ru-RU" sz="2800" dirty="0" smtClean="0"/>
              <a:t>слово «нельзя» в кризисный период  приобретает особую актуальность.</a:t>
            </a:r>
          </a:p>
          <a:p>
            <a:pPr eaLnBrk="1" hangingPunct="1">
              <a:lnSpc>
                <a:spcPct val="80000"/>
              </a:lnSpc>
            </a:pPr>
            <a:r>
              <a:rPr lang="ru-RU" sz="2800" dirty="0" smtClean="0"/>
              <a:t>! установление новых отношений с ребенком, предоставление ему некоторой самостоятельности, т.е. большей свободы действий в допустимых пределах, наконец, терпение и выдержка близких взрослых смягчают кризис, помогают ребенку избавиться от острых эмоциональных реакций</a:t>
            </a:r>
            <a:r>
              <a:rPr lang="ru-RU" sz="2800" dirty="0" smtClean="0"/>
              <a:t>.</a:t>
            </a:r>
            <a:endParaRPr lang="ru-RU" sz="28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smtClean="0"/>
              <a:t>Проблемы возраста</a:t>
            </a:r>
            <a:endParaRPr lang="ru-RU" dirty="0"/>
          </a:p>
        </p:txBody>
      </p:sp>
      <p:sp>
        <p:nvSpPr>
          <p:cNvPr id="3" name="Содержимое 2"/>
          <p:cNvSpPr>
            <a:spLocks noGrp="1"/>
          </p:cNvSpPr>
          <p:nvPr>
            <p:ph idx="1"/>
          </p:nvPr>
        </p:nvSpPr>
        <p:spPr/>
        <p:txBody>
          <a:bodyPr>
            <a:normAutofit fontScale="85000" lnSpcReduction="20000"/>
          </a:bodyPr>
          <a:lstStyle/>
          <a:p>
            <a:pPr marL="0" indent="360363">
              <a:lnSpc>
                <a:spcPct val="80000"/>
              </a:lnSpc>
              <a:buNone/>
            </a:pPr>
            <a:r>
              <a:rPr lang="ru-RU" dirty="0" smtClean="0"/>
              <a:t> Факторы, </a:t>
            </a:r>
            <a:r>
              <a:rPr lang="ru-RU" dirty="0" smtClean="0"/>
              <a:t>нарушающие согласие с </a:t>
            </a:r>
            <a:r>
              <a:rPr lang="ru-RU" dirty="0" smtClean="0"/>
              <a:t>миром, </a:t>
            </a:r>
            <a:r>
              <a:rPr lang="ru-RU" dirty="0" smtClean="0"/>
              <a:t>- отрицательные моменты в общении с родителями. </a:t>
            </a:r>
            <a:endParaRPr lang="ru-RU" dirty="0" smtClean="0"/>
          </a:p>
          <a:p>
            <a:pPr marL="0" indent="360363">
              <a:lnSpc>
                <a:spcPct val="80000"/>
              </a:lnSpc>
              <a:buNone/>
            </a:pPr>
            <a:endParaRPr lang="ru-RU" dirty="0" smtClean="0"/>
          </a:p>
          <a:p>
            <a:pPr marL="0" indent="360363" algn="just">
              <a:lnSpc>
                <a:spcPct val="80000"/>
              </a:lnSpc>
              <a:buNone/>
            </a:pPr>
            <a:r>
              <a:rPr lang="ru-RU" dirty="0" smtClean="0"/>
              <a:t> </a:t>
            </a:r>
            <a:r>
              <a:rPr lang="ru-RU" dirty="0" smtClean="0"/>
              <a:t>Э. Эриксон: </a:t>
            </a:r>
            <a:r>
              <a:rPr lang="ru-RU" i="1" dirty="0" smtClean="0"/>
              <a:t>«чувства стыда и сомнения... формируются не столько в результате собственных ошибок, промахов и неудач, сколько вследствие отрицательной социальной оценки </a:t>
            </a:r>
            <a:r>
              <a:rPr lang="ru-RU" i="1" dirty="0" err="1" smtClean="0"/>
              <a:t>сверхтребовательными</a:t>
            </a:r>
            <a:r>
              <a:rPr lang="ru-RU" i="1" dirty="0" smtClean="0"/>
              <a:t> взрослыми».</a:t>
            </a:r>
          </a:p>
          <a:p>
            <a:pPr marL="0" indent="360363" algn="just">
              <a:lnSpc>
                <a:spcPct val="80000"/>
              </a:lnSpc>
              <a:buNone/>
            </a:pPr>
            <a:endParaRPr lang="ru-RU" dirty="0" smtClean="0"/>
          </a:p>
          <a:p>
            <a:pPr marL="0" indent="360363" algn="just">
              <a:lnSpc>
                <a:spcPct val="80000"/>
              </a:lnSpc>
              <a:buNone/>
            </a:pPr>
            <a:r>
              <a:rPr lang="ru-RU" dirty="0" smtClean="0"/>
              <a:t>- дефицит </a:t>
            </a:r>
            <a:r>
              <a:rPr lang="ru-RU" dirty="0" smtClean="0"/>
              <a:t>общения и его неполноценность (как в эмоциональном аспекте, так и в аспекте сотрудничества), </a:t>
            </a:r>
          </a:p>
          <a:p>
            <a:pPr marL="0" indent="360363">
              <a:lnSpc>
                <a:spcPct val="80000"/>
              </a:lnSpc>
              <a:buNone/>
            </a:pPr>
            <a:r>
              <a:rPr lang="ru-RU" dirty="0" smtClean="0"/>
              <a:t>- вседозволенность, недостаток требовательности</a:t>
            </a:r>
            <a:r>
              <a:rPr lang="ru-RU" dirty="0" smtClean="0"/>
              <a:t>, </a:t>
            </a:r>
            <a:r>
              <a:rPr lang="ru-RU" dirty="0" smtClean="0"/>
              <a:t>исключительность </a:t>
            </a:r>
            <a:r>
              <a:rPr lang="ru-RU" dirty="0" smtClean="0"/>
              <a:t>положения в семье и т.д. </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277813"/>
            <a:ext cx="7772400" cy="712787"/>
          </a:xfrm>
        </p:spPr>
        <p:txBody>
          <a:bodyPr>
            <a:normAutofit fontScale="90000"/>
          </a:bodyPr>
          <a:lstStyle/>
          <a:p>
            <a:pPr eaLnBrk="1" hangingPunct="1"/>
            <a:r>
              <a:rPr lang="ru-RU" sz="2400" smtClean="0"/>
              <a:t>Кризис 3 лет — </a:t>
            </a:r>
            <a:br>
              <a:rPr lang="ru-RU" sz="2400" smtClean="0"/>
            </a:br>
            <a:r>
              <a:rPr lang="ru-RU" sz="2400" smtClean="0"/>
              <a:t>граница между ранним и дошкольным возрастом</a:t>
            </a:r>
            <a:r>
              <a:rPr lang="ru-RU" sz="3800" smtClean="0"/>
              <a:t> </a:t>
            </a:r>
          </a:p>
        </p:txBody>
      </p:sp>
      <p:sp>
        <p:nvSpPr>
          <p:cNvPr id="46083" name="Rectangle 3"/>
          <p:cNvSpPr>
            <a:spLocks noGrp="1" noChangeArrowheads="1"/>
          </p:cNvSpPr>
          <p:nvPr>
            <p:ph type="body" idx="1"/>
          </p:nvPr>
        </p:nvSpPr>
        <p:spPr/>
        <p:txBody>
          <a:bodyPr/>
          <a:lstStyle/>
          <a:p>
            <a:pPr eaLnBrk="1" hangingPunct="1">
              <a:lnSpc>
                <a:spcPct val="80000"/>
              </a:lnSpc>
            </a:pPr>
            <a:r>
              <a:rPr lang="ru-RU" sz="1200" smtClean="0"/>
              <a:t>Кризис 3 лет—разрушение, пересмотр старой системы социальных отношений, кризис выделения своего «Я», по Д.Б. Эльконину. Ребенок, отделяясь от взрослых, пытается установить с ними новые, более глубокие отношения.</a:t>
            </a:r>
          </a:p>
          <a:p>
            <a:pPr eaLnBrk="1" hangingPunct="1">
              <a:lnSpc>
                <a:spcPct val="80000"/>
              </a:lnSpc>
            </a:pPr>
            <a:r>
              <a:rPr lang="ru-RU" sz="1200" smtClean="0"/>
              <a:t>Изменение позиции ребенка, возрастание его самостоятельности и активности, требуют от близких взрослых своевременной перестройки. Если же новые отношения с ребенком не складываются, его инициатива не поощряется, самостоятельность постоянно ограничивается, у ребенка возникают собственно кризисные явления, проявляющиеся в отношениях со взрослыми (и никогда — со сверстниками). </a:t>
            </a:r>
          </a:p>
          <a:p>
            <a:pPr eaLnBrk="1" hangingPunct="1">
              <a:lnSpc>
                <a:spcPct val="80000"/>
              </a:lnSpc>
            </a:pPr>
            <a:r>
              <a:rPr lang="ru-RU" sz="1200" smtClean="0"/>
              <a:t>Л.С. Выготский вслед за Э. Келер, описывает 7 характеристик кризиса 3 лет. </a:t>
            </a:r>
          </a:p>
          <a:p>
            <a:pPr eaLnBrk="1" hangingPunct="1">
              <a:lnSpc>
                <a:spcPct val="80000"/>
              </a:lnSpc>
            </a:pPr>
            <a:r>
              <a:rPr lang="ru-RU" sz="1200" smtClean="0"/>
              <a:t>1) </a:t>
            </a:r>
            <a:r>
              <a:rPr lang="ru-RU" sz="1200" i="1" smtClean="0"/>
              <a:t>негативизм - </a:t>
            </a:r>
            <a:r>
              <a:rPr lang="ru-RU" sz="1200" smtClean="0"/>
              <a:t>негативную реакцию не на само действие, а на требование или просьбу взрослого.</a:t>
            </a:r>
          </a:p>
          <a:p>
            <a:pPr eaLnBrk="1" hangingPunct="1">
              <a:lnSpc>
                <a:spcPct val="80000"/>
              </a:lnSpc>
            </a:pPr>
            <a:r>
              <a:rPr lang="ru-RU" sz="1200" smtClean="0"/>
              <a:t>2) </a:t>
            </a:r>
            <a:r>
              <a:rPr lang="ru-RU" sz="1200" i="1" smtClean="0"/>
              <a:t>упрямство - э</a:t>
            </a:r>
            <a:r>
              <a:rPr lang="ru-RU" sz="1200" smtClean="0"/>
              <a:t>то реакция ребенка, который настаивает на чем-то не потому, что ему этого очень хочется, а потому, что он сам об этом сказал взрослым и требует, чтобы с его мнением считались. </a:t>
            </a:r>
          </a:p>
          <a:p>
            <a:pPr eaLnBrk="1" hangingPunct="1">
              <a:lnSpc>
                <a:spcPct val="80000"/>
              </a:lnSpc>
            </a:pPr>
            <a:r>
              <a:rPr lang="ru-RU" sz="1200" smtClean="0"/>
              <a:t>3) </a:t>
            </a:r>
            <a:r>
              <a:rPr lang="ru-RU" sz="1200" i="1" smtClean="0"/>
              <a:t>строптивость - </a:t>
            </a:r>
            <a:r>
              <a:rPr lang="ru-RU" sz="1200" smtClean="0"/>
              <a:t>направлена не против конкретного взрослого, а против всей сложившейся в раннем детстве системы отношений, против принятых в семье норм воспитания. «Да ну!» —распространенная реакция.</a:t>
            </a:r>
          </a:p>
          <a:p>
            <a:pPr eaLnBrk="1" hangingPunct="1">
              <a:lnSpc>
                <a:spcPct val="80000"/>
              </a:lnSpc>
            </a:pPr>
            <a:r>
              <a:rPr lang="ru-RU" sz="1200" smtClean="0"/>
              <a:t>4) гипертрофированная тенденция к самостоятельности приводит </a:t>
            </a:r>
            <a:r>
              <a:rPr lang="ru-RU" sz="1200" i="1" smtClean="0"/>
              <a:t>к своеволию, </a:t>
            </a:r>
            <a:r>
              <a:rPr lang="ru-RU" sz="1200" smtClean="0"/>
              <a:t>она часто неадекватна возможностям ребенка и вызывает дополнительные конфликты со взрослыми.</a:t>
            </a:r>
          </a:p>
          <a:p>
            <a:pPr eaLnBrk="1" hangingPunct="1">
              <a:lnSpc>
                <a:spcPct val="80000"/>
              </a:lnSpc>
            </a:pPr>
            <a:r>
              <a:rPr lang="ru-RU" sz="1200" smtClean="0"/>
              <a:t>5) </a:t>
            </a:r>
            <a:r>
              <a:rPr lang="ru-RU" sz="1200" i="1" smtClean="0"/>
              <a:t>протест-бунт - </a:t>
            </a:r>
            <a:r>
              <a:rPr lang="ru-RU" sz="1200" smtClean="0"/>
              <a:t>как бы постоянное состояние войны со взрослыми. </a:t>
            </a:r>
          </a:p>
          <a:p>
            <a:pPr eaLnBrk="1" hangingPunct="1">
              <a:lnSpc>
                <a:spcPct val="80000"/>
              </a:lnSpc>
            </a:pPr>
            <a:r>
              <a:rPr lang="ru-RU" sz="1200" smtClean="0"/>
              <a:t>6) </a:t>
            </a:r>
            <a:r>
              <a:rPr lang="ru-RU" sz="1200" i="1" smtClean="0"/>
              <a:t>деспотизм -</a:t>
            </a:r>
            <a:r>
              <a:rPr lang="ru-RU" sz="1200" smtClean="0"/>
              <a:t> тенденция к власти (при нескольких детях в семье -  </a:t>
            </a:r>
            <a:r>
              <a:rPr lang="ru-RU" sz="1200" i="1" smtClean="0"/>
              <a:t>ревность).</a:t>
            </a:r>
            <a:endParaRPr lang="ru-RU" sz="1200" smtClean="0"/>
          </a:p>
          <a:p>
            <a:pPr eaLnBrk="1" hangingPunct="1">
              <a:lnSpc>
                <a:spcPct val="80000"/>
              </a:lnSpc>
            </a:pPr>
            <a:r>
              <a:rPr lang="ru-RU" sz="1200" smtClean="0"/>
              <a:t>7) </a:t>
            </a:r>
            <a:r>
              <a:rPr lang="ru-RU" sz="1200" i="1" smtClean="0"/>
              <a:t>обесценивание всего, </a:t>
            </a:r>
            <a:r>
              <a:rPr lang="ru-RU" sz="1200" smtClean="0"/>
              <a:t>что раньше было привычно, интересно и дорого, </a:t>
            </a:r>
          </a:p>
          <a:p>
            <a:pPr eaLnBrk="1" hangingPunct="1">
              <a:lnSpc>
                <a:spcPct val="80000"/>
              </a:lnSpc>
              <a:buFont typeface="Wingdings" pitchFamily="2" charset="2"/>
              <a:buNone/>
            </a:pPr>
            <a:endParaRPr lang="ru-RU" sz="1200" smtClean="0"/>
          </a:p>
          <a:p>
            <a:pPr eaLnBrk="1" hangingPunct="1">
              <a:lnSpc>
                <a:spcPct val="80000"/>
              </a:lnSpc>
              <a:buFont typeface="Wingdings" pitchFamily="2" charset="2"/>
              <a:buNone/>
            </a:pPr>
            <a:r>
              <a:rPr lang="ru-RU" sz="1200" smtClean="0"/>
              <a:t>Все эти явления свидетельствуют о том, что у ребенка изменяется отношение к другим людям и к самому себе.</a:t>
            </a:r>
          </a:p>
          <a:p>
            <a:pPr eaLnBrk="1" hangingPunct="1">
              <a:lnSpc>
                <a:spcPct val="80000"/>
              </a:lnSpc>
            </a:pPr>
            <a:r>
              <a:rPr lang="ru-RU" sz="1200" smtClean="0"/>
              <a:t>Он психологически отделяется от близких взрослых. Это важный этап в эмансипации ребенка; не менее бурный этап ждет его в дальнейшем — в подростковом возрасте.</a:t>
            </a:r>
          </a:p>
          <a:p>
            <a:pPr eaLnBrk="1" hangingPunct="1">
              <a:lnSpc>
                <a:spcPct val="80000"/>
              </a:lnSpc>
            </a:pPr>
            <a:r>
              <a:rPr lang="ru-RU" sz="1200" smtClean="0"/>
              <a:t>Социально закрепленная форма отделения ребенка – ДОУ.</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t>Благодарю за внимание!</a:t>
            </a:r>
            <a:endParaRPr lang="ru-RU" dirty="0"/>
          </a:p>
        </p:txBody>
      </p:sp>
      <p:pic>
        <p:nvPicPr>
          <p:cNvPr id="4" name="Содержимое 3" descr="image111.jpg"/>
          <p:cNvPicPr>
            <a:picLocks noGrp="1" noChangeAspect="1"/>
          </p:cNvPicPr>
          <p:nvPr>
            <p:ph idx="1"/>
          </p:nvPr>
        </p:nvPicPr>
        <p:blipFill>
          <a:blip r:embed="rId2"/>
          <a:stretch>
            <a:fillRect/>
          </a:stretch>
        </p:blipFill>
        <p:spPr>
          <a:xfrm>
            <a:off x="3714744" y="1785926"/>
            <a:ext cx="4492437"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457200"/>
            <a:ext cx="7772400" cy="609600"/>
          </a:xfrm>
        </p:spPr>
        <p:txBody>
          <a:bodyPr rtlCol="0">
            <a:normAutofit fontScale="90000"/>
          </a:bodyPr>
          <a:lstStyle/>
          <a:p>
            <a:pPr eaLnBrk="1" fontAlgn="auto" hangingPunct="1">
              <a:spcAft>
                <a:spcPts val="0"/>
              </a:spcAft>
              <a:defRPr/>
            </a:pPr>
            <a:r>
              <a:rPr lang="ru-RU" sz="2400" b="1" dirty="0" smtClean="0"/>
              <a:t/>
            </a:r>
            <a:br>
              <a:rPr lang="ru-RU" sz="2400" b="1" dirty="0" smtClean="0"/>
            </a:br>
            <a:endParaRPr lang="ru-RU" sz="2400" b="1" dirty="0" smtClean="0"/>
          </a:p>
        </p:txBody>
      </p:sp>
      <p:sp>
        <p:nvSpPr>
          <p:cNvPr id="41987" name="Rectangle 3"/>
          <p:cNvSpPr>
            <a:spLocks noGrp="1" noChangeArrowheads="1"/>
          </p:cNvSpPr>
          <p:nvPr>
            <p:ph type="body" idx="1"/>
          </p:nvPr>
        </p:nvSpPr>
        <p:spPr>
          <a:xfrm>
            <a:off x="457200" y="1142984"/>
            <a:ext cx="8229600" cy="4983179"/>
          </a:xfrm>
        </p:spPr>
        <p:style>
          <a:lnRef idx="1">
            <a:schemeClr val="accent3"/>
          </a:lnRef>
          <a:fillRef idx="2">
            <a:schemeClr val="accent3"/>
          </a:fillRef>
          <a:effectRef idx="1">
            <a:schemeClr val="accent3"/>
          </a:effectRef>
          <a:fontRef idx="minor">
            <a:schemeClr val="dk1"/>
          </a:fontRef>
        </p:style>
        <p:txBody>
          <a:bodyPr/>
          <a:lstStyle/>
          <a:p>
            <a:pPr marL="0" indent="0" eaLnBrk="1" hangingPunct="1">
              <a:lnSpc>
                <a:spcPct val="90000"/>
              </a:lnSpc>
              <a:buFont typeface="Wingdings" pitchFamily="2" charset="2"/>
              <a:buNone/>
            </a:pPr>
            <a:r>
              <a:rPr lang="ru-RU" sz="2400" dirty="0" smtClean="0"/>
              <a:t>В конце младенчества, приобретая некоторую самостоятельность, ребенок становится биологически независимым. Начинает разрушаться ситуация неразрывного единства ребенка и взрослого — ситуация «Мы», как назвал ее Л.С. Выготский. </a:t>
            </a:r>
            <a:endParaRPr lang="ru-RU" sz="2400" dirty="0" smtClean="0"/>
          </a:p>
          <a:p>
            <a:pPr marL="0" indent="0" eaLnBrk="1" hangingPunct="1">
              <a:lnSpc>
                <a:spcPct val="90000"/>
              </a:lnSpc>
              <a:buFont typeface="Wingdings" pitchFamily="2" charset="2"/>
              <a:buNone/>
            </a:pPr>
            <a:endParaRPr lang="ru-RU" sz="2400" dirty="0" smtClean="0"/>
          </a:p>
          <a:p>
            <a:pPr marL="0" indent="0" eaLnBrk="1" hangingPunct="1">
              <a:lnSpc>
                <a:spcPct val="90000"/>
              </a:lnSpc>
              <a:buFont typeface="Wingdings" pitchFamily="2" charset="2"/>
              <a:buNone/>
            </a:pPr>
            <a:r>
              <a:rPr lang="ru-RU" sz="2400" b="1" dirty="0" smtClean="0"/>
              <a:t>Психологическое отделение от матери </a:t>
            </a:r>
            <a:r>
              <a:rPr lang="ru-RU" sz="2400" dirty="0" smtClean="0"/>
              <a:t>: </a:t>
            </a:r>
            <a:r>
              <a:rPr lang="ru-RU" sz="2400" dirty="0" smtClean="0"/>
              <a:t>у ребенка не только возникают новые физические возможности, но и интенсивно развиваются психические функции, а к концу периода появляются первоначальные основы (зачатки) самосознания.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Структура возраста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10-14 </a:t>
            </a:r>
            <a:r>
              <a:rPr lang="ru-RU" dirty="0" err="1" smtClean="0"/>
              <a:t>мес</a:t>
            </a:r>
            <a:r>
              <a:rPr lang="ru-RU" dirty="0" smtClean="0"/>
              <a:t> – 3 года  </a:t>
            </a:r>
          </a:p>
          <a:p>
            <a:pPr>
              <a:buNone/>
            </a:pPr>
            <a:r>
              <a:rPr lang="ru-RU" dirty="0" smtClean="0"/>
              <a:t>     </a:t>
            </a:r>
            <a:r>
              <a:rPr lang="ru-RU" dirty="0" err="1" smtClean="0"/>
              <a:t>Микропериодизация</a:t>
            </a:r>
            <a:r>
              <a:rPr lang="ru-RU" dirty="0" smtClean="0"/>
              <a:t> </a:t>
            </a:r>
            <a:r>
              <a:rPr lang="ru-RU" dirty="0" smtClean="0"/>
              <a:t>раннего возраста:</a:t>
            </a:r>
          </a:p>
          <a:p>
            <a:r>
              <a:rPr lang="ru-RU" dirty="0" smtClean="0"/>
              <a:t>1) этап </a:t>
            </a:r>
            <a:r>
              <a:rPr lang="ru-RU" dirty="0" err="1" smtClean="0"/>
              <a:t>доречевого</a:t>
            </a:r>
            <a:r>
              <a:rPr lang="ru-RU" dirty="0" smtClean="0"/>
              <a:t> развития (от </a:t>
            </a:r>
            <a:r>
              <a:rPr lang="ru-RU" dirty="0" smtClean="0"/>
              <a:t>10-14 </a:t>
            </a:r>
            <a:r>
              <a:rPr lang="ru-RU" dirty="0" err="1" smtClean="0"/>
              <a:t>мес</a:t>
            </a:r>
            <a:r>
              <a:rPr lang="ru-RU" dirty="0" smtClean="0"/>
              <a:t> </a:t>
            </a:r>
            <a:r>
              <a:rPr lang="ru-RU" dirty="0" smtClean="0"/>
              <a:t>до 1,5 лет);</a:t>
            </a:r>
          </a:p>
          <a:p>
            <a:r>
              <a:rPr lang="ru-RU" dirty="0" smtClean="0"/>
              <a:t>2) этап речевого развития (от 1,5 до 3 лет).</a:t>
            </a:r>
          </a:p>
          <a:p>
            <a:endParaRPr lang="ru-RU" dirty="0" smtClean="0"/>
          </a:p>
          <a:p>
            <a:r>
              <a:rPr lang="ru-RU" dirty="0" smtClean="0"/>
              <a:t>ССР: Ребенок – Общественный предмет (через взрослого) – ситуация совместной деятельности</a:t>
            </a:r>
          </a:p>
          <a:p>
            <a:r>
              <a:rPr lang="ru-RU" dirty="0" smtClean="0"/>
              <a:t>ВВД – предметная (орудийно-предметная, </a:t>
            </a:r>
            <a:r>
              <a:rPr lang="ru-RU" dirty="0" err="1" smtClean="0"/>
              <a:t>предметно-манипулятивная</a:t>
            </a:r>
            <a:r>
              <a:rPr lang="ru-RU" dirty="0" smtClean="0"/>
              <a:t>) деятельность</a:t>
            </a:r>
          </a:p>
          <a:p>
            <a:r>
              <a:rPr lang="ru-RU" dirty="0" smtClean="0"/>
              <a:t>ЦЛР – формирование самосознания</a:t>
            </a:r>
          </a:p>
          <a:p>
            <a:r>
              <a:rPr lang="ru-RU" dirty="0" smtClean="0"/>
              <a:t>ЦНО – «Я сам!» (первичное самосознание)</a:t>
            </a:r>
          </a:p>
          <a:p>
            <a:r>
              <a:rPr lang="ru-RU" dirty="0" smtClean="0"/>
              <a:t>Проблемы возраста</a:t>
            </a:r>
          </a:p>
          <a:p>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3600" dirty="0" smtClean="0"/>
              <a:t>Основные линии психического развития детей в раннем возрасте</a:t>
            </a:r>
            <a:endParaRPr lang="ru-RU" sz="3600" dirty="0"/>
          </a:p>
        </p:txBody>
      </p:sp>
      <p:sp>
        <p:nvSpPr>
          <p:cNvPr id="3" name="Содержимое 2"/>
          <p:cNvSpPr>
            <a:spLocks noGrp="1"/>
          </p:cNvSpPr>
          <p:nvPr>
            <p:ph idx="1"/>
          </p:nvPr>
        </p:nvSpPr>
        <p:spPr>
          <a:xfrm>
            <a:off x="457200" y="1600200"/>
            <a:ext cx="8229600" cy="4972072"/>
          </a:xfrm>
        </p:spPr>
        <p:txBody>
          <a:bodyPr>
            <a:normAutofit fontScale="85000" lnSpcReduction="20000"/>
          </a:bodyPr>
          <a:lstStyle/>
          <a:p>
            <a:pPr>
              <a:buNone/>
            </a:pPr>
            <a:r>
              <a:rPr lang="ru-RU" dirty="0" smtClean="0"/>
              <a:t>1</a:t>
            </a:r>
            <a:r>
              <a:rPr lang="ru-RU" dirty="0" smtClean="0"/>
              <a:t>) развитие ходьбы, локомоций, мелкой моторики, расширяющих возможности познания </a:t>
            </a:r>
            <a:r>
              <a:rPr lang="ru-RU" dirty="0" smtClean="0"/>
              <a:t>окружающего </a:t>
            </a:r>
            <a:r>
              <a:rPr lang="ru-RU" dirty="0" smtClean="0"/>
              <a:t>мира;</a:t>
            </a:r>
          </a:p>
          <a:p>
            <a:pPr>
              <a:buNone/>
            </a:pPr>
            <a:r>
              <a:rPr lang="ru-RU" dirty="0" smtClean="0"/>
              <a:t>2) развитие ситуативно-делового общения со взрослыми;</a:t>
            </a:r>
          </a:p>
          <a:p>
            <a:pPr>
              <a:buNone/>
            </a:pPr>
            <a:r>
              <a:rPr lang="ru-RU" dirty="0" smtClean="0"/>
              <a:t>3) развитие когнитивных </a:t>
            </a:r>
            <a:r>
              <a:rPr lang="ru-RU" dirty="0" smtClean="0"/>
              <a:t>процессов;</a:t>
            </a:r>
            <a:endParaRPr lang="ru-RU" dirty="0" smtClean="0"/>
          </a:p>
          <a:p>
            <a:pPr>
              <a:buNone/>
            </a:pPr>
            <a:r>
              <a:rPr lang="ru-RU" dirty="0" smtClean="0"/>
              <a:t>4) овладение пассивной и активной речью;</a:t>
            </a:r>
          </a:p>
          <a:p>
            <a:pPr>
              <a:buNone/>
            </a:pPr>
            <a:r>
              <a:rPr lang="ru-RU" dirty="0" smtClean="0"/>
              <a:t>5) развитие аффективной и волевой сферы: усиление настойчивости в деятельности, стремлении достичь в ней </a:t>
            </a:r>
            <a:r>
              <a:rPr lang="ru-RU" dirty="0" smtClean="0"/>
              <a:t>результата;</a:t>
            </a:r>
            <a:endParaRPr lang="ru-RU" dirty="0" smtClean="0"/>
          </a:p>
          <a:p>
            <a:pPr>
              <a:buNone/>
            </a:pPr>
            <a:r>
              <a:rPr lang="ru-RU" dirty="0" smtClean="0"/>
              <a:t>6) становление общения со сверстниками;</a:t>
            </a:r>
          </a:p>
          <a:p>
            <a:pPr>
              <a:buNone/>
            </a:pPr>
            <a:r>
              <a:rPr lang="ru-RU" dirty="0" smtClean="0"/>
              <a:t>7) </a:t>
            </a:r>
            <a:r>
              <a:rPr lang="ru-RU" dirty="0" smtClean="0"/>
              <a:t>формирование самосознания.</a:t>
            </a:r>
            <a:endParaRPr lang="ru-RU" dirty="0" smtClean="0"/>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200" dirty="0" smtClean="0"/>
              <a:t>Благодатная среда воспитания </a:t>
            </a:r>
            <a:br>
              <a:rPr lang="ru-RU" sz="3200" dirty="0" smtClean="0"/>
            </a:br>
            <a:r>
              <a:rPr lang="ru-RU" sz="3200" dirty="0" smtClean="0"/>
              <a:t>в условиях общей культуры</a:t>
            </a:r>
            <a:endParaRPr lang="ru-RU" sz="3200" dirty="0"/>
          </a:p>
        </p:txBody>
      </p:sp>
      <p:sp>
        <p:nvSpPr>
          <p:cNvPr id="3" name="Содержимое 2"/>
          <p:cNvSpPr>
            <a:spLocks noGrp="1"/>
          </p:cNvSpPr>
          <p:nvPr>
            <p:ph idx="1"/>
          </p:nvPr>
        </p:nvSpPr>
        <p:spPr>
          <a:xfrm>
            <a:off x="428596" y="1428736"/>
            <a:ext cx="8229600" cy="2000264"/>
          </a:xfrm>
        </p:spPr>
        <p:txBody>
          <a:bodyPr>
            <a:normAutofit fontScale="92500" lnSpcReduction="20000"/>
          </a:bodyPr>
          <a:lstStyle/>
          <a:p>
            <a:r>
              <a:rPr lang="ru-RU" dirty="0" smtClean="0"/>
              <a:t>В условиях </a:t>
            </a:r>
            <a:r>
              <a:rPr lang="ru-RU" b="1" dirty="0" smtClean="0"/>
              <a:t>семьи</a:t>
            </a:r>
          </a:p>
          <a:p>
            <a:r>
              <a:rPr lang="ru-RU" u="sng" dirty="0" smtClean="0"/>
              <a:t>В условиях </a:t>
            </a:r>
            <a:r>
              <a:rPr lang="ru-RU" b="1" u="sng" dirty="0" smtClean="0"/>
              <a:t>общественного воспитания</a:t>
            </a:r>
          </a:p>
          <a:p>
            <a:pPr>
              <a:buNone/>
            </a:pPr>
            <a:endParaRPr lang="ru-RU" b="1" u="sng" dirty="0" smtClean="0"/>
          </a:p>
          <a:p>
            <a:pPr>
              <a:buNone/>
            </a:pPr>
            <a:r>
              <a:rPr lang="ru-RU" b="1" dirty="0" smtClean="0">
                <a:solidFill>
                  <a:schemeClr val="accent1">
                    <a:lumMod val="75000"/>
                  </a:schemeClr>
                </a:solidFill>
              </a:rPr>
              <a:t>СОДЕРЖАТЕЛЬНОЕ ОБЩЕНИЕ СО ВЗРОСЛЫМ</a:t>
            </a:r>
            <a:endParaRPr lang="ru-RU" b="1" dirty="0">
              <a:solidFill>
                <a:schemeClr val="accent1">
                  <a:lumMod val="75000"/>
                </a:schemeClr>
              </a:solidFill>
            </a:endParaRPr>
          </a:p>
        </p:txBody>
      </p:sp>
      <p:pic>
        <p:nvPicPr>
          <p:cNvPr id="10242" name="Picture 2" descr="C:\Users\Алексей\Desktop\1-2-768x569.jpg"/>
          <p:cNvPicPr>
            <a:picLocks noChangeAspect="1" noChangeArrowheads="1"/>
          </p:cNvPicPr>
          <p:nvPr/>
        </p:nvPicPr>
        <p:blipFill>
          <a:blip r:embed="rId2"/>
          <a:srcRect/>
          <a:stretch>
            <a:fillRect/>
          </a:stretch>
        </p:blipFill>
        <p:spPr bwMode="auto">
          <a:xfrm>
            <a:off x="0" y="3693636"/>
            <a:ext cx="4214810" cy="3122691"/>
          </a:xfrm>
          <a:prstGeom prst="rect">
            <a:avLst/>
          </a:prstGeom>
          <a:noFill/>
        </p:spPr>
      </p:pic>
      <p:pic>
        <p:nvPicPr>
          <p:cNvPr id="10243" name="Picture 3" descr="C:\Users\Алексей\Desktop\007.jpg"/>
          <p:cNvPicPr>
            <a:picLocks noChangeAspect="1" noChangeArrowheads="1"/>
          </p:cNvPicPr>
          <p:nvPr/>
        </p:nvPicPr>
        <p:blipFill>
          <a:blip r:embed="rId3"/>
          <a:srcRect/>
          <a:stretch>
            <a:fillRect/>
          </a:stretch>
        </p:blipFill>
        <p:spPr bwMode="auto">
          <a:xfrm>
            <a:off x="4929190" y="4071942"/>
            <a:ext cx="3714744" cy="278605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214290"/>
            <a:ext cx="4286280" cy="6215106"/>
          </a:xfrm>
        </p:spPr>
        <p:style>
          <a:lnRef idx="1">
            <a:schemeClr val="accent6"/>
          </a:lnRef>
          <a:fillRef idx="2">
            <a:schemeClr val="accent6"/>
          </a:fillRef>
          <a:effectRef idx="1">
            <a:schemeClr val="accent6"/>
          </a:effectRef>
          <a:fontRef idx="minor">
            <a:schemeClr val="dk1"/>
          </a:fontRef>
        </p:style>
        <p:txBody>
          <a:bodyPr>
            <a:normAutofit/>
          </a:bodyPr>
          <a:lstStyle/>
          <a:p>
            <a:r>
              <a:rPr lang="ru-RU" sz="3600" b="1" dirty="0" smtClean="0"/>
              <a:t>Общение со взрослым </a:t>
            </a:r>
            <a:r>
              <a:rPr lang="ru-RU" sz="3600" dirty="0" smtClean="0"/>
              <a:t>– ситуативно-деловое</a:t>
            </a:r>
          </a:p>
          <a:p>
            <a:r>
              <a:rPr lang="ru-RU" sz="3600" b="1" dirty="0" smtClean="0"/>
              <a:t>Общение с детьми </a:t>
            </a:r>
            <a:r>
              <a:rPr lang="ru-RU" sz="3600" dirty="0" smtClean="0"/>
              <a:t>– начальные формы, взаимное подражание</a:t>
            </a:r>
            <a:endParaRPr lang="ru-RU" sz="3600" dirty="0"/>
          </a:p>
        </p:txBody>
      </p:sp>
      <p:pic>
        <p:nvPicPr>
          <p:cNvPr id="9218" name="Picture 2" descr="C:\Users\Алексей\Desktop\ranniy-vozrast.jpg"/>
          <p:cNvPicPr>
            <a:picLocks noChangeAspect="1" noChangeArrowheads="1"/>
          </p:cNvPicPr>
          <p:nvPr/>
        </p:nvPicPr>
        <p:blipFill>
          <a:blip r:embed="rId2"/>
          <a:srcRect/>
          <a:stretch>
            <a:fillRect/>
          </a:stretch>
        </p:blipFill>
        <p:spPr bwMode="auto">
          <a:xfrm>
            <a:off x="285720" y="1000108"/>
            <a:ext cx="4303776" cy="32552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4525963"/>
          </a:xfrm>
        </p:spPr>
        <p:txBody>
          <a:bodyPr/>
          <a:lstStyle/>
          <a:p>
            <a:pPr marL="0" indent="365125">
              <a:buNone/>
            </a:pPr>
            <a:r>
              <a:rPr lang="ru-RU" dirty="0" smtClean="0"/>
              <a:t>Время сенсорного, чувственного и двигательного опыта – фундамента будущей собственной системы мировоззрения</a:t>
            </a:r>
          </a:p>
          <a:p>
            <a:pPr marL="0" indent="365125">
              <a:buNone/>
            </a:pPr>
            <a:r>
              <a:rPr lang="ru-RU" dirty="0" smtClean="0"/>
              <a:t>Время закладки  здоровья и интеллекта</a:t>
            </a:r>
            <a:endParaRPr lang="ru-RU" dirty="0"/>
          </a:p>
        </p:txBody>
      </p:sp>
      <p:pic>
        <p:nvPicPr>
          <p:cNvPr id="2050" name="Picture 2" descr="C:\Users\Алексей\Desktop\1373559172_uje-v-rannem-detstve-u4enie-smogut-opredelit-budet-li-rebenok-upotreblyt-alkogol.jpg"/>
          <p:cNvPicPr>
            <a:picLocks noChangeAspect="1" noChangeArrowheads="1"/>
          </p:cNvPicPr>
          <p:nvPr/>
        </p:nvPicPr>
        <p:blipFill>
          <a:blip r:embed="rId2"/>
          <a:srcRect/>
          <a:stretch>
            <a:fillRect/>
          </a:stretch>
        </p:blipFill>
        <p:spPr bwMode="auto">
          <a:xfrm>
            <a:off x="4929190" y="3929066"/>
            <a:ext cx="3957926" cy="2643206"/>
          </a:xfrm>
          <a:prstGeom prst="rect">
            <a:avLst/>
          </a:prstGeom>
          <a:noFill/>
        </p:spPr>
      </p:pic>
      <p:pic>
        <p:nvPicPr>
          <p:cNvPr id="5" name="Picture 4" descr="C:\Users\Алексей\Desktop\a1a5148c4840bd2b91f4b5e7ca931b2b_XL.jpg"/>
          <p:cNvPicPr>
            <a:picLocks noChangeAspect="1" noChangeArrowheads="1"/>
          </p:cNvPicPr>
          <p:nvPr/>
        </p:nvPicPr>
        <p:blipFill>
          <a:blip r:embed="rId3"/>
          <a:srcRect/>
          <a:stretch>
            <a:fillRect/>
          </a:stretch>
        </p:blipFill>
        <p:spPr bwMode="auto">
          <a:xfrm>
            <a:off x="0" y="2500306"/>
            <a:ext cx="5572164" cy="333375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2558</Words>
  <PresentationFormat>Экран (4:3)</PresentationFormat>
  <Paragraphs>228</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Особенности развития в раннем детстве</vt:lpstr>
      <vt:lpstr>План</vt:lpstr>
      <vt:lpstr>Кризис 1 года –  период между младенчеством и ранним детством </vt:lpstr>
      <vt:lpstr> </vt:lpstr>
      <vt:lpstr>Структура возраста</vt:lpstr>
      <vt:lpstr>Основные линии психического развития детей в раннем возрасте</vt:lpstr>
      <vt:lpstr>Благодатная среда воспитания  в условиях общей культуры</vt:lpstr>
      <vt:lpstr>Слайд 8</vt:lpstr>
      <vt:lpstr>Слайд 9</vt:lpstr>
      <vt:lpstr>Слайд 10</vt:lpstr>
      <vt:lpstr>Слайд 11</vt:lpstr>
      <vt:lpstr>Слайд 12</vt:lpstr>
      <vt:lpstr>Онтогенез речи</vt:lpstr>
      <vt:lpstr>Восприятие</vt:lpstr>
      <vt:lpstr>Слайд 15</vt:lpstr>
      <vt:lpstr>Слайд 16</vt:lpstr>
      <vt:lpstr>Слайд 17</vt:lpstr>
      <vt:lpstr>Внимание</vt:lpstr>
      <vt:lpstr>Предметно-манипулятивная деятельность</vt:lpstr>
      <vt:lpstr>Развитие орудийных действий</vt:lpstr>
      <vt:lpstr>Овладение орудийными действиями - это совместная Д. ребенка со взрослым, в процессе к-й взрослые постепенно передают ребенку общественно выработанные способы употребления предметов</vt:lpstr>
      <vt:lpstr>Действия и мышление</vt:lpstr>
      <vt:lpstr>Слайд 23</vt:lpstr>
      <vt:lpstr>Слайд 24</vt:lpstr>
      <vt:lpstr>Развитие рисования</vt:lpstr>
      <vt:lpstr>Развитие игры</vt:lpstr>
      <vt:lpstr>Особенность общения</vt:lpstr>
      <vt:lpstr>Слайд 28</vt:lpstr>
      <vt:lpstr>Развитие жизненного мира </vt:lpstr>
      <vt:lpstr>Проблемы возраста</vt:lpstr>
      <vt:lpstr>Кризис 3 лет —  граница между ранним и дошкольным возрастом </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развития в раннем детстве</dc:title>
  <dc:creator>рабочий</dc:creator>
  <cp:lastModifiedBy>Алексей</cp:lastModifiedBy>
  <cp:revision>21</cp:revision>
  <dcterms:created xsi:type="dcterms:W3CDTF">2017-10-03T01:21:15Z</dcterms:created>
  <dcterms:modified xsi:type="dcterms:W3CDTF">2017-10-03T03:32:12Z</dcterms:modified>
</cp:coreProperties>
</file>