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17" r:id="rId3"/>
    <p:sldId id="319" r:id="rId4"/>
    <p:sldId id="320" r:id="rId5"/>
    <p:sldId id="321" r:id="rId6"/>
    <p:sldId id="318" r:id="rId7"/>
    <p:sldId id="314" r:id="rId8"/>
    <p:sldId id="315" r:id="rId9"/>
    <p:sldId id="316" r:id="rId10"/>
    <p:sldId id="300" r:id="rId11"/>
    <p:sldId id="301" r:id="rId12"/>
    <p:sldId id="302" r:id="rId13"/>
    <p:sldId id="303" r:id="rId14"/>
    <p:sldId id="307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8" r:id="rId35"/>
    <p:sldId id="279" r:id="rId36"/>
    <p:sldId id="282" r:id="rId37"/>
    <p:sldId id="283" r:id="rId38"/>
    <p:sldId id="284" r:id="rId39"/>
    <p:sldId id="291" r:id="rId40"/>
    <p:sldId id="292" r:id="rId41"/>
    <p:sldId id="293" r:id="rId42"/>
    <p:sldId id="294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B44DC-BB61-435E-B220-79C94263F48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83175-5E12-4D3B-B41B-FE0A2AFC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7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A7A67-4D6A-4895-A7E9-698CD93F7DBC}" type="slidenum">
              <a:rPr lang="ru-RU"/>
              <a:pPr/>
              <a:t>32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категории жизнедеятельности «Способность к передвижению» рассматриваются: способность изменять и поддерживать положение тела, способность переносить, перемещать и манипулировать объектами, способность ходьбы и передвижения, а также способность передвигаться с использованием транспорта.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2D861-A26C-433B-8B9B-58D06CF49DBD}" type="slidenum">
              <a:rPr lang="ru-RU"/>
              <a:pPr/>
              <a:t>33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категории жизнедеятельности «Способность к самообслуживанию» рассматриваются: способность мытья, ухода за частями тела, физиологические отправления, одевание, приём пищи, питье, заболта о своём здоровье.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651B0-84DB-41D6-84F8-2B33D00CE6C0}" type="slidenum">
              <a:rPr lang="ru-RU"/>
              <a:pPr/>
              <a:t>34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категории жизнедеятельности «Способность к обучению» рассматриваются разделы: способность целенаправленного использования органов чувств в обучении, способность осваивать базисные навыки при обучении, способность применять знания.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08EB4-6B19-46AE-88D3-BF8C0EF527C3}" type="slidenum">
              <a:rPr lang="ru-RU"/>
              <a:pPr/>
              <a:t>35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разделе «способность целенаправленного использования органов чувств» в обучении рассматриваются: способность использования зрения, способность использования слуха, способность использования других ощущений.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CC53A-0EB4-465C-A7A2-37F366FDE82F}" type="slidenum">
              <a:rPr lang="ru-RU"/>
              <a:pPr/>
              <a:t>36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категории жизнедеятельности «Способность к общению» рассматривается способность воспринимать сообщения, передавать сообщения, и разговор и общение с использованием средств связи и техник общения.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FF087-1E08-4C4C-8D32-735AD2719A7D}" type="slidenum">
              <a:rPr lang="ru-RU"/>
              <a:pPr/>
              <a:t>37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категории жизнедеятельность «Способность к ориентации» рассматривается способность определять местонахождения по определенным признакам, способность правильно местополагать внешние объекты, события и себя по отношению к временным и пространственным ориентирам, способность воспринимать и адекватно реагировать на поступающую информацию, способность к осознанию собственной личности.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601EA-1AA7-4DD8-8CAF-10EBAB53292F}" type="slidenum">
              <a:rPr lang="ru-RU"/>
              <a:pPr/>
              <a:t>38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категории жизнедеятельности «Способность контролировать своё поведение» рассматриваются общие и специфические межличностные взаимодействия.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BB767-9360-48B2-A669-95BEC0C2158E}" type="slidenum">
              <a:rPr lang="ru-RU"/>
              <a:pPr/>
              <a:t>41</a:t>
            </a:fld>
            <a:endParaRPr lang="ru-R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На одну чашу весов положены здоровье, жизнь и дорогостоящее и лечение, а на другую – ограничения жизнедеятельности и инвалидность, то же дорогостоящее лечение, но еще и пенсионирование, льготы по коммунальным и социальным услугам и т.д. Так не выгоднее ли обеспечить бесплатным дорогостоящим лечением ребенка, страдающего заболеванием, потенциально инвалидизирующим, чтобы предотвратить этот процесс во многих случаях?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2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5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0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0D3E91-E5B6-4838-9601-31F0F60CF2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3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6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3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8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4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0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9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0DF5-6986-4DAE-A186-2B1EE2845C0E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BB3C-AD06-4355-9DA0-66BE3449D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8712968" cy="20162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Проблемы </a:t>
            </a:r>
            <a:r>
              <a:rPr lang="ru-RU" b="1" dirty="0" err="1"/>
              <a:t>инвалидизации</a:t>
            </a:r>
            <a:r>
              <a:rPr lang="ru-RU" b="1" dirty="0"/>
              <a:t> детей и подростков. Виды реабилитации детей-инвалидов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2241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К.м.н., доцент </a:t>
            </a:r>
            <a:r>
              <a:rPr lang="ru-RU" b="1" dirty="0" err="1">
                <a:solidFill>
                  <a:srgbClr val="FF0000"/>
                </a:solidFill>
              </a:rPr>
              <a:t>Гордиец</a:t>
            </a:r>
            <a:r>
              <a:rPr lang="ru-RU" b="1" dirty="0">
                <a:solidFill>
                  <a:srgbClr val="FF0000"/>
                </a:solidFill>
              </a:rPr>
              <a:t> Анастасия Викторовна,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КрасГМУ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2017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08303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5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5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1C03-859F-482A-B98C-0A0ADAFAAE79}" type="slidenum">
              <a:rPr lang="ru-RU"/>
              <a:pPr/>
              <a:t>15</a:t>
            </a:fld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Примерное положение об учреждениях МСЭ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r>
              <a:rPr lang="ru-RU"/>
              <a:t>ФЗ РФ «О социальной защите инвалидов в Российской Федерации» </a:t>
            </a:r>
          </a:p>
          <a:p>
            <a:r>
              <a:rPr lang="ru-RU"/>
              <a:t>МСЭ может осуществляться в стационаре и на дому </a:t>
            </a:r>
          </a:p>
          <a:p>
            <a:r>
              <a:rPr lang="ru-RU"/>
              <a:t>Возможно также вынесение заочного решения на основании медицинских документов </a:t>
            </a:r>
          </a:p>
          <a:p>
            <a:r>
              <a:rPr lang="ru-RU"/>
              <a:t>предусмотрена возможность пригласить любого специалиста с правом совещательного голоса </a:t>
            </a:r>
          </a:p>
        </p:txBody>
      </p:sp>
    </p:spTree>
    <p:extLst>
      <p:ext uri="{BB962C8B-B14F-4D97-AF65-F5344CB8AC3E}">
        <p14:creationId xmlns:p14="http://schemas.microsoft.com/office/powerpoint/2010/main" val="2797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BA90-9E3B-494B-B662-9099441884A7}" type="slidenum">
              <a:rPr lang="ru-RU"/>
              <a:pPr/>
              <a:t>16</a:t>
            </a:fld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Существует два вида учреждений МСЭ: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/>
              <a:t>БМСЭ </a:t>
            </a:r>
          </a:p>
          <a:p>
            <a:r>
              <a:rPr lang="ru-RU"/>
              <a:t>ГБМСЭ </a:t>
            </a:r>
          </a:p>
          <a:p>
            <a:r>
              <a:rPr lang="ru-RU"/>
              <a:t>В штатный норматив бюро МСЭ входят специалисты, принимающие экспертное решение (3 врача различных специальностей), специалист по реабилитации, специалист по социальной работе и психолог</a:t>
            </a:r>
          </a:p>
          <a:p>
            <a:r>
              <a:rPr lang="ru-RU"/>
              <a:t>при главном бюро МСЭ может быть создано стационарное отделение экспертизы трудоспособности </a:t>
            </a:r>
          </a:p>
        </p:txBody>
      </p:sp>
    </p:spTree>
    <p:extLst>
      <p:ext uri="{BB962C8B-B14F-4D97-AF65-F5344CB8AC3E}">
        <p14:creationId xmlns:p14="http://schemas.microsoft.com/office/powerpoint/2010/main" val="37886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2EB-5383-467A-837D-885D2E37CAD3}" type="slidenum">
              <a:rPr lang="ru-RU"/>
              <a:pPr/>
              <a:t>17</a:t>
            </a:fld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 lnSpcReduction="10000"/>
          </a:bodyPr>
          <a:lstStyle/>
          <a:p>
            <a:r>
              <a:rPr lang="ru-RU"/>
              <a:t>Для проведения медико-социальной экспертизы граждан главное бюро МСЭ может привлекать консультантов по медицинским и социальным вопросам.</a:t>
            </a:r>
          </a:p>
          <a:p>
            <a:r>
              <a:rPr lang="ru-RU"/>
              <a:t>Решение об установлении инвалидности принимается коллегиально простым большинством голосов специалистов, проводивших медико-социальную экспертизу, и является обязательным для исполнения соответствующими органами государственной власти, органами местного самоуправления, а также организациями всех форм собственности.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3143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11CE-D0C0-4A24-AF59-8B48A2A669A6}" type="slidenum">
              <a:rPr lang="ru-RU"/>
              <a:pPr/>
              <a:t>18</a:t>
            </a:fld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630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Основные задачи учреждений МСЭ</a:t>
            </a:r>
            <a:r>
              <a:rPr lang="ru-RU" sz="400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561657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3200"/>
              <a:t>1. Определение группы инвалидности, ее причин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200"/>
              <a:t>2. Разработка ИПР инвалидов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200"/>
              <a:t>3. Формирование данных государственной системы учета инвалидов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200"/>
              <a:t>4. Участие в разработке комплексных программ в области профилактики инвалидности, медико-социальной экспертизы, реабилитации и социальной защиты инвалидов </a:t>
            </a:r>
          </a:p>
        </p:txBody>
      </p:sp>
    </p:spTree>
    <p:extLst>
      <p:ext uri="{BB962C8B-B14F-4D97-AF65-F5344CB8AC3E}">
        <p14:creationId xmlns:p14="http://schemas.microsoft.com/office/powerpoint/2010/main" val="14756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0E8-7146-4F3F-8DD2-97038F968C54}" type="slidenum">
              <a:rPr lang="ru-RU"/>
              <a:pPr/>
              <a:t>19</a:t>
            </a:fld>
            <a:endParaRPr 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/>
            <a:r>
              <a:rPr lang="ru-RU" b="1"/>
              <a:t>Функции бюро МСЭ</a:t>
            </a:r>
            <a:r>
              <a:rPr lang="ru-RU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1. Определение признаков стойкого ограничения трудоспособности и жизнедеятельности, и в соответствующих случаях, установление группы инвалидности. </a:t>
            </a:r>
          </a:p>
          <a:p>
            <a:pPr marL="0" indent="0">
              <a:buNone/>
            </a:pPr>
            <a:r>
              <a:rPr lang="ru-RU" sz="2400" b="1" dirty="0"/>
              <a:t>2.Устанавление причины инвалидности (обстоятельств и условий возникновения).</a:t>
            </a:r>
          </a:p>
          <a:p>
            <a:pPr marL="0" indent="0">
              <a:buNone/>
            </a:pPr>
            <a:r>
              <a:rPr lang="ru-RU" sz="2400" b="1" dirty="0"/>
              <a:t>3. Определение и установление сроков инвалидности.</a:t>
            </a:r>
          </a:p>
          <a:p>
            <a:pPr marL="0" indent="0">
              <a:buNone/>
            </a:pPr>
            <a:r>
              <a:rPr lang="ru-RU" sz="2400" b="1" dirty="0"/>
              <a:t>4. Определение времени фактического наступления инвалидности.</a:t>
            </a:r>
          </a:p>
          <a:p>
            <a:pPr marL="0" indent="0">
              <a:buNone/>
            </a:pPr>
            <a:r>
              <a:rPr lang="ru-RU" sz="2400" b="1" dirty="0"/>
              <a:t>5. Определение степени утраты профессиональной трудоспособности </a:t>
            </a:r>
          </a:p>
        </p:txBody>
      </p:sp>
    </p:spTree>
    <p:extLst>
      <p:ext uri="{BB962C8B-B14F-4D97-AF65-F5344CB8AC3E}">
        <p14:creationId xmlns:p14="http://schemas.microsoft.com/office/powerpoint/2010/main" val="20334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Более 1 миллиарда людей, около 15% населения мира, имеют какую-либо форму инвалидности.</a:t>
            </a:r>
          </a:p>
          <a:p>
            <a:pPr fontAlgn="base"/>
            <a:r>
              <a:rPr lang="ru-RU" dirty="0"/>
              <a:t>От 110 до 190 миллионов взрослых людей имеют значительные трудности в функционировании.</a:t>
            </a:r>
          </a:p>
          <a:p>
            <a:pPr fontAlgn="base"/>
            <a:r>
              <a:rPr lang="ru-RU" dirty="0"/>
              <a:t>Показатели инвалидности возрастают в связи со старением населения и ростом бремени хронических нарушений здоровья, помимо других причин.</a:t>
            </a:r>
          </a:p>
          <a:p>
            <a:pPr fontAlgn="base"/>
            <a:r>
              <a:rPr lang="ru-RU" dirty="0"/>
              <a:t>Из-за меньшего доступа к службам здравоохранения инвалиды имеют неудовлетворенные медико-санитарные потребности.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1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0DB7-5683-4F33-AFCA-0419A1798824}" type="slidenum">
              <a:rPr lang="ru-RU"/>
              <a:pPr/>
              <a:t>20</a:t>
            </a:fld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sz="4000" b="1"/>
              <a:t>Функции бюро МСЭ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5616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6. трудовые рекомендации</a:t>
            </a:r>
          </a:p>
          <a:p>
            <a:pPr marL="0" indent="0">
              <a:buNone/>
            </a:pPr>
            <a:r>
              <a:rPr lang="ru-RU" dirty="0"/>
              <a:t>7. Установление причинной связи смерти пострадавшего лица с обстоятельствами, при которых законодательством РФ предусматривается предоставление льгот семье умершего</a:t>
            </a:r>
          </a:p>
          <a:p>
            <a:pPr marL="0" indent="0">
              <a:buNone/>
            </a:pPr>
            <a:r>
              <a:rPr lang="ru-RU" dirty="0"/>
              <a:t>8. Определение потребности инвалидов в видах социальной помощи</a:t>
            </a:r>
          </a:p>
          <a:p>
            <a:pPr marL="0" indent="0">
              <a:buNone/>
            </a:pPr>
            <a:r>
              <a:rPr lang="ru-RU" dirty="0"/>
              <a:t>9. Формирование и коррекция ИПР</a:t>
            </a:r>
          </a:p>
          <a:p>
            <a:pPr marL="0" indent="0">
              <a:buNone/>
            </a:pPr>
            <a:r>
              <a:rPr lang="ru-RU" dirty="0"/>
              <a:t>10. Формирование банка данных о гражданах, прошедших медико-социальную экспертизу.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1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022-EB7E-4E6F-96F5-EE6C72069344}" type="slidenum">
              <a:rPr lang="ru-RU"/>
              <a:pPr/>
              <a:t>21</a:t>
            </a:fld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Функции бюро МСЭ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5616575"/>
          </a:xfrm>
        </p:spPr>
        <p:txBody>
          <a:bodyPr>
            <a:normAutofit lnSpcReduction="10000"/>
          </a:bodyPr>
          <a:lstStyle/>
          <a:p>
            <a:r>
              <a:rPr lang="ru-RU"/>
              <a:t>11. Представление в соответствующие военные комиссариаты сведений обо всех случаях признания инвалидами военнообязанных и лиц призывного возраста.</a:t>
            </a:r>
          </a:p>
          <a:p>
            <a:r>
              <a:rPr lang="ru-RU"/>
              <a:t>12. Изучение условий труда работающих инвалидов непосредственно на рабочих местах.</a:t>
            </a:r>
          </a:p>
          <a:p>
            <a:r>
              <a:rPr lang="ru-RU"/>
              <a:t>13. Оказание разносторонней помощи лицам, прошедшим медико-социальную экспертизу, в том числе в виде консультаций по юридическим вопросам.</a:t>
            </a:r>
          </a:p>
        </p:txBody>
      </p:sp>
    </p:spTree>
    <p:extLst>
      <p:ext uri="{BB962C8B-B14F-4D97-AF65-F5344CB8AC3E}">
        <p14:creationId xmlns:p14="http://schemas.microsoft.com/office/powerpoint/2010/main" val="37309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EF7-0563-4867-AF35-922462B83481}" type="slidenum">
              <a:rPr lang="ru-RU"/>
              <a:pPr/>
              <a:t>22</a:t>
            </a:fld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Функции бюро МСЭ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686800" cy="60928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14. Участие в изучении факторов, приводящих к инвалидности, и в разработке комплексных программ профилактики инвалидности.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 случае, когда бюро медико-социальной экспертизы не может принять экспертное решение, акт освидетельствования в течение трех дней направляется в главное бюро.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Датой установления инвалидности считают дату подачи заявления (дату регистрации).</a:t>
            </a:r>
          </a:p>
        </p:txBody>
      </p:sp>
    </p:spTree>
    <p:extLst>
      <p:ext uri="{BB962C8B-B14F-4D97-AF65-F5344CB8AC3E}">
        <p14:creationId xmlns:p14="http://schemas.microsoft.com/office/powerpoint/2010/main" val="19936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44F-08F0-4EBD-A0DE-D9B096254453}" type="slidenum">
              <a:rPr lang="ru-RU"/>
              <a:pPr/>
              <a:t>23</a:t>
            </a:fld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sz="4000" b="1"/>
              <a:t>Порядок направления на</a:t>
            </a:r>
            <a:r>
              <a:rPr lang="ru-RU" sz="4000"/>
              <a:t> </a:t>
            </a:r>
            <a:r>
              <a:rPr lang="ru-RU" sz="4000" b="1"/>
              <a:t>МСЭ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805487"/>
          </a:xfrm>
        </p:spPr>
        <p:txBody>
          <a:bodyPr/>
          <a:lstStyle/>
          <a:p>
            <a:r>
              <a:rPr lang="ru-RU" sz="3200">
                <a:solidFill>
                  <a:srgbClr val="FF0000"/>
                </a:solidFill>
              </a:rPr>
              <a:t>Право направлять граждан на имеют учреждения здравоохранения и органы социальной защиты. </a:t>
            </a:r>
          </a:p>
          <a:p>
            <a:r>
              <a:rPr lang="ru-RU" sz="3200"/>
              <a:t>Ответственность за правильность заполнения учетной формы возлагается на председателя КЭК ЛПУ, либо на главного врача. </a:t>
            </a:r>
          </a:p>
        </p:txBody>
      </p:sp>
    </p:spTree>
    <p:extLst>
      <p:ext uri="{BB962C8B-B14F-4D97-AF65-F5344CB8AC3E}">
        <p14:creationId xmlns:p14="http://schemas.microsoft.com/office/powerpoint/2010/main" val="17617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5966-87A6-4A30-A5BD-90C1026EA79F}" type="slidenum">
              <a:rPr lang="ru-RU"/>
              <a:pPr/>
              <a:t>24</a:t>
            </a:fld>
            <a:endParaRPr 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Сроки определения групп инвалидности</a:t>
            </a:r>
            <a:r>
              <a:rPr lang="ru-RU" sz="400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solidFill>
                  <a:srgbClr val="FF0000"/>
                </a:solidFill>
              </a:rPr>
              <a:t>Категория "ребенок-инвалид" (лицу до 18лет) может устанавливаться сроком на 1 год, 2 года и до достижения им 18- летнего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4914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688-B238-4F86-8B0D-C1312E8F8BAC}" type="slidenum">
              <a:rPr lang="ru-RU"/>
              <a:pPr/>
              <a:t>25</a:t>
            </a:fld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Порядок переосвидетельствования инвалидов</a:t>
            </a:r>
            <a:r>
              <a:rPr lang="ru-RU" sz="400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183187"/>
          </a:xfrm>
        </p:spPr>
        <p:txBody>
          <a:bodyPr/>
          <a:lstStyle/>
          <a:p>
            <a:r>
              <a:rPr lang="ru-RU" sz="3200"/>
              <a:t>Инвалидность устанавливается до первого числа месяца, следующего за тем месяцем, на который назначено переосвидетельствование.</a:t>
            </a:r>
          </a:p>
          <a:p>
            <a:r>
              <a:rPr lang="ru-RU" sz="3200"/>
              <a:t> Переосвидетельствование инвалидов может осуществляться досрочно, но не более чем за два месяца до истечения установленного срока инвалидности.</a:t>
            </a:r>
          </a:p>
        </p:txBody>
      </p:sp>
    </p:spTree>
    <p:extLst>
      <p:ext uri="{BB962C8B-B14F-4D97-AF65-F5344CB8AC3E}">
        <p14:creationId xmlns:p14="http://schemas.microsoft.com/office/powerpoint/2010/main" val="9424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5BA4-9C10-415D-A466-2D0C210480A0}" type="slidenum">
              <a:rPr lang="ru-RU"/>
              <a:pPr/>
              <a:t>26</a:t>
            </a:fld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Порядок обжалования решений бюро</a:t>
            </a:r>
            <a:r>
              <a:rPr lang="ru-RU" sz="4000"/>
              <a:t> </a:t>
            </a:r>
            <a:r>
              <a:rPr lang="ru-RU" sz="4000" b="1"/>
              <a:t>МСЭ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329237"/>
          </a:xfrm>
        </p:spPr>
        <p:txBody>
          <a:bodyPr>
            <a:normAutofit lnSpcReduction="10000"/>
          </a:bodyPr>
          <a:lstStyle/>
          <a:p>
            <a:r>
              <a:rPr lang="ru-RU"/>
              <a:t>Гражданин, или его законный представитель, может обжаловать его на основании письменного заявления, подаваемого в БМСЭ, проводившее освидетельствование, или в главное бюро МСЭ, или в соответствующий орган социальной защиты населения.</a:t>
            </a:r>
          </a:p>
          <a:p>
            <a:r>
              <a:rPr lang="ru-RU"/>
              <a:t>Бюро МСЭ, проводившее освидетельствование, в 3-дневный срок со дня получения заявления направляет это заявление со всеми имеющимися документами в ГБМСЭ.</a:t>
            </a:r>
          </a:p>
        </p:txBody>
      </p:sp>
    </p:spTree>
    <p:extLst>
      <p:ext uri="{BB962C8B-B14F-4D97-AF65-F5344CB8AC3E}">
        <p14:creationId xmlns:p14="http://schemas.microsoft.com/office/powerpoint/2010/main" val="2295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42DD-A5A7-4DCD-AD96-54FA83F85D4C}" type="slidenum">
              <a:rPr lang="ru-RU"/>
              <a:pPr/>
              <a:t>27</a:t>
            </a:fld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Порядок обжалования решений бюро</a:t>
            </a:r>
            <a:r>
              <a:rPr lang="ru-RU" sz="4000"/>
              <a:t> </a:t>
            </a:r>
            <a:r>
              <a:rPr lang="ru-RU" sz="4000" b="1"/>
              <a:t>МСЭ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5111750"/>
          </a:xfrm>
        </p:spPr>
        <p:txBody>
          <a:bodyPr/>
          <a:lstStyle/>
          <a:p>
            <a:r>
              <a:rPr lang="ru-RU" sz="2400" b="1"/>
              <a:t>ГБМСЭ не позднее месяца со дня поступления заявления проводит МСЭ лица и на основании полученных результатов выносит решение.</a:t>
            </a:r>
          </a:p>
          <a:p>
            <a:r>
              <a:rPr lang="ru-RU" sz="2400" b="1"/>
              <a:t>Решение ГБМСЭ может быть обжаловано в месячный срок в органе социальной защиты населения РФ.</a:t>
            </a:r>
          </a:p>
          <a:p>
            <a:r>
              <a:rPr lang="ru-RU" sz="2400" b="1"/>
              <a:t>При несогласии граждан с заключением медицинской экспертизы по их заявлению может проводиться независимая экспертиза соответствующего вида, предусмотренная статьями 51-53 законодательства РФ об охране здоровья граждан (1993 г.). </a:t>
            </a:r>
          </a:p>
        </p:txBody>
      </p:sp>
    </p:spTree>
    <p:extLst>
      <p:ext uri="{BB962C8B-B14F-4D97-AF65-F5344CB8AC3E}">
        <p14:creationId xmlns:p14="http://schemas.microsoft.com/office/powerpoint/2010/main" val="25582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6090-FD17-4477-B505-F0DD9FC001C7}" type="slidenum">
              <a:rPr lang="ru-RU"/>
              <a:pPr/>
              <a:t>28</a:t>
            </a:fld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Порядок обжалования решений бюро</a:t>
            </a:r>
            <a:r>
              <a:rPr lang="ru-RU" sz="4000"/>
              <a:t> </a:t>
            </a:r>
            <a:r>
              <a:rPr lang="ru-RU" sz="4000" b="1"/>
              <a:t>МСЭ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5111750"/>
          </a:xfrm>
        </p:spPr>
        <p:txBody>
          <a:bodyPr/>
          <a:lstStyle/>
          <a:p>
            <a:r>
              <a:rPr lang="ru-RU" sz="2400" b="1"/>
              <a:t>Положение о независимой медицинской экспертизе утверждается Правительством РФ. При производстве независимой экспертизы гражданам предоставляется право выбора экспертного учреждения и экспертов.</a:t>
            </a:r>
          </a:p>
          <a:p>
            <a:r>
              <a:rPr lang="ru-RU" sz="2400" b="1"/>
              <a:t>В конфликтных случаях заключение бюро, производившего МСЭ, может быть обжаловано в суде самим гражданином или его законным представителем в порядке, установленном законодательством РФ. Решение суда окончательное, обжалованию не подлежит.</a:t>
            </a:r>
          </a:p>
        </p:txBody>
      </p:sp>
    </p:spTree>
    <p:extLst>
      <p:ext uri="{BB962C8B-B14F-4D97-AF65-F5344CB8AC3E}">
        <p14:creationId xmlns:p14="http://schemas.microsoft.com/office/powerpoint/2010/main" val="10332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97BB-1153-469F-B7F4-D8DAD2AF35F6}" type="slidenum">
              <a:rPr lang="ru-RU"/>
              <a:pPr/>
              <a:t>29</a:t>
            </a:fld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Инвалидность (социальная недостаточность)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– </a:t>
            </a:r>
            <a:r>
              <a:rPr lang="ru-RU" sz="4400"/>
              <a:t>это социальные последствия нарушения здоровья, приводящие к ограничению жизнедеятельности и необходимости в мерах социальной защиты.</a:t>
            </a:r>
          </a:p>
        </p:txBody>
      </p:sp>
    </p:spTree>
    <p:extLst>
      <p:ext uri="{BB962C8B-B14F-4D97-AF65-F5344CB8AC3E}">
        <p14:creationId xmlns:p14="http://schemas.microsoft.com/office/powerpoint/2010/main" val="28576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C4A8-9BF4-4182-8859-7A32A134E4E9}" type="slidenum">
              <a:rPr lang="ru-RU"/>
              <a:pPr/>
              <a:t>3</a:t>
            </a:fld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Причины инвалидности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 детей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r>
              <a:rPr lang="ru-RU" b="1"/>
              <a:t>Причинами инвалидности могут быть: общее заболевание, трудовое увечье, инвалидность с детства, инвалидность с детства вследствие ранения (контузии, увечья), инвалидность, связанная с последствиями радиационных воздействий, а также другие причины, установленные законодательством РФ.</a:t>
            </a:r>
          </a:p>
        </p:txBody>
      </p:sp>
    </p:spTree>
    <p:extLst>
      <p:ext uri="{BB962C8B-B14F-4D97-AF65-F5344CB8AC3E}">
        <p14:creationId xmlns:p14="http://schemas.microsoft.com/office/powerpoint/2010/main" val="4562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A1F0-8B98-4C63-8F9F-0BD1A4306E6A}" type="slidenum">
              <a:rPr lang="ru-RU"/>
              <a:pPr/>
              <a:t>30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Социальная помощь</a:t>
            </a:r>
            <a:r>
              <a:rPr lang="ru-RU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/>
              <a:t>- это периодические или регулярные меры экономического, социального, правового характера, направленные на ликвидацию либо уменьшение ограничений жизнедеятельности и социальной недостаточности.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36009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C0FA-2B59-4E3F-8E6F-43566FC1B3B1}" type="slidenum">
              <a:rPr lang="ru-RU"/>
              <a:pPr/>
              <a:t>31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Классификация основных  категорий жизнедеятельности</a:t>
            </a:r>
            <a:r>
              <a:rPr lang="ru-RU" sz="400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33400" indent="-533400"/>
            <a:r>
              <a:rPr lang="ru-RU"/>
              <a:t>способность к самообслуживанию</a:t>
            </a:r>
          </a:p>
          <a:p>
            <a:pPr marL="533400" indent="-533400"/>
            <a:r>
              <a:rPr lang="ru-RU"/>
              <a:t>способность к самостоятельному передвижению</a:t>
            </a:r>
          </a:p>
          <a:p>
            <a:pPr marL="533400" indent="-533400"/>
            <a:r>
              <a:rPr lang="ru-RU"/>
              <a:t>способность к обучению</a:t>
            </a:r>
          </a:p>
          <a:p>
            <a:pPr marL="533400" indent="-533400"/>
            <a:r>
              <a:rPr lang="ru-RU"/>
              <a:t>способность к трудовой деятельности</a:t>
            </a:r>
          </a:p>
          <a:p>
            <a:pPr marL="533400" indent="-533400"/>
            <a:r>
              <a:rPr lang="ru-RU"/>
              <a:t>способность к ориентации</a:t>
            </a:r>
          </a:p>
          <a:p>
            <a:pPr marL="533400" indent="-533400"/>
            <a:r>
              <a:rPr lang="ru-RU"/>
              <a:t>способность к общению</a:t>
            </a:r>
          </a:p>
          <a:p>
            <a:pPr marL="533400" indent="-533400"/>
            <a:r>
              <a:rPr lang="ru-RU"/>
              <a:t>способность контролировать свое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6059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8E8-6259-4921-A63B-E28BD873B61C}" type="slidenum">
              <a:rPr lang="ru-RU"/>
              <a:pPr/>
              <a:t>32</a:t>
            </a:fld>
            <a:endParaRPr lang="ru-RU"/>
          </a:p>
        </p:txBody>
      </p:sp>
      <p:sp>
        <p:nvSpPr>
          <p:cNvPr id="68610" name="Oval 2"/>
          <p:cNvSpPr>
            <a:spLocks noChangeArrowheads="1"/>
          </p:cNvSpPr>
          <p:nvPr/>
        </p:nvSpPr>
        <p:spPr bwMode="auto">
          <a:xfrm>
            <a:off x="6156325" y="404813"/>
            <a:ext cx="2520950" cy="2376487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Перенос,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перемещение 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манипулирование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объектами</a:t>
            </a: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156325" y="4076700"/>
            <a:ext cx="2447925" cy="2447925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Ходьба 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передвижение</a:t>
            </a:r>
          </a:p>
          <a:p>
            <a:pPr>
              <a:lnSpc>
                <a:spcPct val="130000"/>
              </a:lnSpc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395288" y="4221163"/>
            <a:ext cx="2376487" cy="2303462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Передвижение с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использованием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транспорта</a:t>
            </a:r>
          </a:p>
          <a:p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323850" y="404813"/>
            <a:ext cx="2520950" cy="23749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Изменение 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поддержание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положения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тела</a:t>
            </a:r>
          </a:p>
          <a:p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rot="-7674585">
            <a:off x="2809082" y="3825081"/>
            <a:ext cx="647700" cy="1296987"/>
          </a:xfrm>
          <a:prstGeom prst="upArrow">
            <a:avLst>
              <a:gd name="adj1" fmla="val 50000"/>
              <a:gd name="adj2" fmla="val 50061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 rot="-24585245">
            <a:off x="2811463" y="1633538"/>
            <a:ext cx="647700" cy="1727200"/>
          </a:xfrm>
          <a:prstGeom prst="upArrow">
            <a:avLst>
              <a:gd name="adj1" fmla="val 50000"/>
              <a:gd name="adj2" fmla="val 66667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 rot="3310582">
            <a:off x="5796757" y="1916906"/>
            <a:ext cx="647700" cy="1223963"/>
          </a:xfrm>
          <a:prstGeom prst="upArrow">
            <a:avLst>
              <a:gd name="adj1" fmla="val 50000"/>
              <a:gd name="adj2" fmla="val 47243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 rot="7314129">
            <a:off x="5759450" y="3752850"/>
            <a:ext cx="647700" cy="12954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3276600" y="2347913"/>
            <a:ext cx="2590800" cy="2376487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2400" b="1">
                <a:latin typeface="Arial" charset="0"/>
              </a:rPr>
              <a:t>Способность </a:t>
            </a:r>
          </a:p>
          <a:p>
            <a:r>
              <a:rPr lang="ru-RU" sz="2400" b="1">
                <a:latin typeface="Arial" charset="0"/>
              </a:rPr>
              <a:t>к передвижению</a:t>
            </a:r>
          </a:p>
        </p:txBody>
      </p:sp>
    </p:spTree>
    <p:extLst>
      <p:ext uri="{BB962C8B-B14F-4D97-AF65-F5344CB8AC3E}">
        <p14:creationId xmlns:p14="http://schemas.microsoft.com/office/powerpoint/2010/main" val="8461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 animBg="1"/>
      <p:bldP spid="68612" grpId="0" animBg="1"/>
      <p:bldP spid="68613" grpId="0" animBg="1"/>
      <p:bldP spid="68614" grpId="0" animBg="1"/>
      <p:bldP spid="68615" grpId="0" animBg="1"/>
      <p:bldP spid="68616" grpId="0" animBg="1"/>
      <p:bldP spid="68617" grpId="0" animBg="1"/>
      <p:bldP spid="686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302-8098-4DE3-AE8A-E1728C70C3AF}" type="slidenum">
              <a:rPr lang="ru-RU"/>
              <a:pPr/>
              <a:t>33</a:t>
            </a:fld>
            <a:endParaRPr lang="ru-RU"/>
          </a:p>
        </p:txBody>
      </p:sp>
      <p:sp>
        <p:nvSpPr>
          <p:cNvPr id="71682" name="Oval 2"/>
          <p:cNvSpPr>
            <a:spLocks noChangeArrowheads="1"/>
          </p:cNvSpPr>
          <p:nvPr/>
        </p:nvSpPr>
        <p:spPr bwMode="auto">
          <a:xfrm>
            <a:off x="3419475" y="333375"/>
            <a:ext cx="2016125" cy="1943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Уход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за частями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тела</a:t>
            </a:r>
          </a:p>
          <a:p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5867400" y="549275"/>
            <a:ext cx="2016125" cy="1943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Физиологические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отправления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6732588" y="2852738"/>
            <a:ext cx="2016125" cy="1943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130000"/>
              </a:lnSpc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Одевание </a:t>
            </a:r>
          </a:p>
          <a:p>
            <a:pPr>
              <a:lnSpc>
                <a:spcPct val="130000"/>
              </a:lnSpc>
            </a:pPr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5003800" y="4724400"/>
            <a:ext cx="2016125" cy="1943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Прием пищи</a:t>
            </a: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2411413" y="4724400"/>
            <a:ext cx="2016125" cy="1943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Питье</a:t>
            </a: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539750" y="3284538"/>
            <a:ext cx="2016125" cy="1943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Забота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 своем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здоровье</a:t>
            </a:r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611188" y="620713"/>
            <a:ext cx="2016125" cy="1943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Мытье</a:t>
            </a:r>
          </a:p>
          <a:p>
            <a:endParaRPr lang="ru-RU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 rot="-282692">
            <a:off x="4211638" y="1773238"/>
            <a:ext cx="647700" cy="576262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 rot="12677817">
            <a:off x="3563938" y="4365625"/>
            <a:ext cx="647700" cy="792163"/>
          </a:xfrm>
          <a:prstGeom prst="upArrow">
            <a:avLst>
              <a:gd name="adj1" fmla="val 50000"/>
              <a:gd name="adj2" fmla="val 30576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 rot="6077806">
            <a:off x="6053932" y="2902744"/>
            <a:ext cx="647700" cy="1296987"/>
          </a:xfrm>
          <a:prstGeom prst="upArrow">
            <a:avLst>
              <a:gd name="adj1" fmla="val 50000"/>
              <a:gd name="adj2" fmla="val 50061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 rot="2732128">
            <a:off x="5430044" y="1923257"/>
            <a:ext cx="647700" cy="1008062"/>
          </a:xfrm>
          <a:prstGeom prst="upArrow">
            <a:avLst>
              <a:gd name="adj1" fmla="val 50000"/>
              <a:gd name="adj2" fmla="val 38909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 rot="-3162784">
            <a:off x="2501107" y="1826418"/>
            <a:ext cx="647700" cy="1547813"/>
          </a:xfrm>
          <a:prstGeom prst="upArrow">
            <a:avLst>
              <a:gd name="adj1" fmla="val 50000"/>
              <a:gd name="adj2" fmla="val 59743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 rot="15060093">
            <a:off x="2520951" y="3392487"/>
            <a:ext cx="647700" cy="1152525"/>
          </a:xfrm>
          <a:prstGeom prst="upArrow">
            <a:avLst>
              <a:gd name="adj1" fmla="val 50000"/>
              <a:gd name="adj2" fmla="val 44485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 rot="8427824">
            <a:off x="5076825" y="4005263"/>
            <a:ext cx="647700" cy="1152525"/>
          </a:xfrm>
          <a:prstGeom prst="upArrow">
            <a:avLst>
              <a:gd name="adj1" fmla="val 50000"/>
              <a:gd name="adj2" fmla="val 44485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3276600" y="2347913"/>
            <a:ext cx="2590800" cy="2376487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2000" b="1">
                <a:latin typeface="Arial" charset="0"/>
              </a:rPr>
              <a:t>Способность к </a:t>
            </a:r>
          </a:p>
          <a:p>
            <a:r>
              <a:rPr lang="ru-RU" sz="2000" b="1">
                <a:latin typeface="Arial" charset="0"/>
              </a:rPr>
              <a:t>самообслуживанию</a:t>
            </a:r>
          </a:p>
        </p:txBody>
      </p:sp>
    </p:spTree>
    <p:extLst>
      <p:ext uri="{BB962C8B-B14F-4D97-AF65-F5344CB8AC3E}">
        <p14:creationId xmlns:p14="http://schemas.microsoft.com/office/powerpoint/2010/main" val="9249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4" grpId="0" animBg="1"/>
      <p:bldP spid="71685" grpId="0" animBg="1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69E9-D1D2-4AEA-8E57-87A02ABCBDE4}" type="slidenum">
              <a:rPr lang="ru-RU"/>
              <a:pPr/>
              <a:t>34</a:t>
            </a:fld>
            <a:endParaRPr lang="ru-RU"/>
          </a:p>
        </p:txBody>
      </p:sp>
      <p:sp>
        <p:nvSpPr>
          <p:cNvPr id="77826" name="Oval 2"/>
          <p:cNvSpPr>
            <a:spLocks noChangeArrowheads="1"/>
          </p:cNvSpPr>
          <p:nvPr/>
        </p:nvSpPr>
        <p:spPr bwMode="auto">
          <a:xfrm>
            <a:off x="3276600" y="4437063"/>
            <a:ext cx="2376488" cy="2160587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Применение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знаний</a:t>
            </a: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5580063" y="476250"/>
            <a:ext cx="2376487" cy="2160588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Базисные навыки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при обучении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971550" y="404813"/>
            <a:ext cx="2447925" cy="230505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Целенаправленное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использование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органов чувств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 rot="-2611640">
            <a:off x="2843213" y="1916113"/>
            <a:ext cx="1081087" cy="10810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 rot="3427563">
            <a:off x="5003800" y="1844675"/>
            <a:ext cx="1081088" cy="1081088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 rot="10800000">
            <a:off x="3924300" y="3644900"/>
            <a:ext cx="1081088" cy="1081088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276600" y="2060575"/>
            <a:ext cx="2376488" cy="2160588"/>
          </a:xfrm>
          <a:prstGeom prst="ellipse">
            <a:avLst/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2000" b="1">
                <a:latin typeface="Arial" charset="0"/>
              </a:rPr>
              <a:t>СПОСОБНОСТЬ </a:t>
            </a:r>
          </a:p>
          <a:p>
            <a:r>
              <a:rPr lang="ru-RU" sz="2000" b="1">
                <a:latin typeface="Arial" charset="0"/>
              </a:rPr>
              <a:t>К </a:t>
            </a:r>
          </a:p>
          <a:p>
            <a:r>
              <a:rPr lang="ru-RU" sz="2000" b="1">
                <a:latin typeface="Arial" charset="0"/>
              </a:rPr>
              <a:t>ОБУЧЕНИЮ</a:t>
            </a:r>
          </a:p>
        </p:txBody>
      </p:sp>
      <p:pic>
        <p:nvPicPr>
          <p:cNvPr id="77833" name="Picture 9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1100137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4" name="Picture 10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1830387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animBg="1"/>
      <p:bldP spid="77828" grpId="0" animBg="1"/>
      <p:bldP spid="77829" grpId="0" animBg="1"/>
      <p:bldP spid="77830" grpId="0" animBg="1"/>
      <p:bldP spid="77831" grpId="0" animBg="1"/>
      <p:bldP spid="778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02DC-4633-404B-9EA1-6147CD78EBB2}" type="slidenum">
              <a:rPr lang="ru-RU"/>
              <a:pPr/>
              <a:t>35</a:t>
            </a:fld>
            <a:endParaRPr lang="ru-RU"/>
          </a:p>
        </p:txBody>
      </p:sp>
      <p:pic>
        <p:nvPicPr>
          <p:cNvPr id="80898" name="Picture 2" descr="j02346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81300"/>
            <a:ext cx="183515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j00900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01453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3276600" y="4437063"/>
            <a:ext cx="2376488" cy="2160587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b="1">
              <a:solidFill>
                <a:srgbClr val="000000"/>
              </a:solidFill>
              <a:latin typeface="Arial" charset="0"/>
            </a:endParaRP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Целенаправленное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использование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других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ощущений</a:t>
            </a:r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5580063" y="476250"/>
            <a:ext cx="2376487" cy="2160588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Использование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слуха</a:t>
            </a:r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971550" y="404813"/>
            <a:ext cx="2447925" cy="230505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Использование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зрения</a:t>
            </a: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 rot="-2611640">
            <a:off x="2843213" y="1916113"/>
            <a:ext cx="1081087" cy="10810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 rot="3427563">
            <a:off x="5076825" y="1773238"/>
            <a:ext cx="1081087" cy="1081088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 rot="10800000">
            <a:off x="3924300" y="3644900"/>
            <a:ext cx="1081088" cy="1081088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3059113" y="1773238"/>
            <a:ext cx="2808287" cy="2519362"/>
          </a:xfrm>
          <a:prstGeom prst="ellipse">
            <a:avLst/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2000" b="1">
                <a:latin typeface="Arial" charset="0"/>
              </a:rPr>
              <a:t>Целенаправленное </a:t>
            </a:r>
          </a:p>
          <a:p>
            <a:r>
              <a:rPr lang="ru-RU" sz="2000" b="1">
                <a:latin typeface="Arial" charset="0"/>
              </a:rPr>
              <a:t>использование </a:t>
            </a:r>
          </a:p>
          <a:p>
            <a:r>
              <a:rPr lang="ru-RU" sz="2000" b="1">
                <a:latin typeface="Arial" charset="0"/>
              </a:rPr>
              <a:t>органов чувств</a:t>
            </a:r>
          </a:p>
        </p:txBody>
      </p:sp>
      <p:pic>
        <p:nvPicPr>
          <p:cNvPr id="80907" name="Picture 11" descr="j02176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1747838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  <p:bldP spid="8090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517-CEA2-4546-B951-1B8558271F23}" type="slidenum">
              <a:rPr lang="ru-RU"/>
              <a:pPr/>
              <a:t>36</a:t>
            </a:fld>
            <a:endParaRPr lang="ru-RU"/>
          </a:p>
        </p:txBody>
      </p:sp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3276600" y="4437063"/>
            <a:ext cx="2376488" cy="2160587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Разговор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и общение с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использованием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средств связи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и техник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общения</a:t>
            </a: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5580063" y="476250"/>
            <a:ext cx="2376487" cy="2160588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Передача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сообщений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при общении</a:t>
            </a:r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1042988" y="549275"/>
            <a:ext cx="2376487" cy="2160588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Восприятие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сообщений </a:t>
            </a:r>
          </a:p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при общении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 rot="-2611640">
            <a:off x="2843213" y="1916113"/>
            <a:ext cx="1081087" cy="10810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 rot="3427563">
            <a:off x="5003800" y="1844675"/>
            <a:ext cx="1081088" cy="1081088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 rot="10800000">
            <a:off x="3924300" y="3644900"/>
            <a:ext cx="1081088" cy="1081088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3276600" y="2060575"/>
            <a:ext cx="2376488" cy="2160588"/>
          </a:xfrm>
          <a:prstGeom prst="ellipse">
            <a:avLst/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2000" b="1">
                <a:latin typeface="Arial" charset="0"/>
              </a:rPr>
              <a:t>СПОСОБНОСТЬ </a:t>
            </a:r>
          </a:p>
          <a:p>
            <a:r>
              <a:rPr lang="ru-RU" sz="2000" b="1">
                <a:latin typeface="Arial" charset="0"/>
              </a:rPr>
              <a:t>К </a:t>
            </a:r>
          </a:p>
          <a:p>
            <a:r>
              <a:rPr lang="ru-RU" sz="2000" b="1">
                <a:latin typeface="Arial" charset="0"/>
              </a:rPr>
              <a:t>ОБЩЕНИЮ</a:t>
            </a:r>
          </a:p>
        </p:txBody>
      </p:sp>
      <p:pic>
        <p:nvPicPr>
          <p:cNvPr id="90121" name="Picture 9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229225"/>
            <a:ext cx="18240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j03005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0513"/>
            <a:ext cx="187325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j0233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2574925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6" grpId="0" animBg="1"/>
      <p:bldP spid="90117" grpId="0" animBg="1"/>
      <p:bldP spid="90118" grpId="0" animBg="1"/>
      <p:bldP spid="90119" grpId="0" animBg="1"/>
      <p:bldP spid="901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F61C-522A-4ABE-BB67-2FFBDFB46E07}" type="slidenum">
              <a:rPr lang="ru-RU"/>
              <a:pPr/>
              <a:t>37</a:t>
            </a:fld>
            <a:endParaRPr lang="ru-RU"/>
          </a:p>
        </p:txBody>
      </p:sp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5940425" y="404813"/>
            <a:ext cx="2736850" cy="2663825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Способность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правильно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местополагать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внешние объекты,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события и себя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самого по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отношению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к временным 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пространственным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ориентирам </a:t>
            </a: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468313" y="404813"/>
            <a:ext cx="2879725" cy="2663825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Способность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к определению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местонахождения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по атрибутам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пространственных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ориентиров,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запахов,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звуков и др.</a:t>
            </a:r>
            <a:r>
              <a:rPr lang="ru-RU" sz="16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539750" y="3789363"/>
            <a:ext cx="2879725" cy="2665412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Способность к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осознанию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собственной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личности, мысленного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образа, схемы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тела и его частей,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дифференциации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 «правого и левого»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и др. </a:t>
            </a: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5867400" y="3789363"/>
            <a:ext cx="2736850" cy="2665412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Способность к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восприятию 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адекватному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реагированию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на поступающую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информацию,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пониманию связи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между предметами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и людьми 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 rot="2201384">
            <a:off x="2484438" y="2565400"/>
            <a:ext cx="2520950" cy="1008063"/>
          </a:xfrm>
          <a:prstGeom prst="leftArrow">
            <a:avLst>
              <a:gd name="adj1" fmla="val 50000"/>
              <a:gd name="adj2" fmla="val 6252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 rot="12947165">
            <a:off x="3924300" y="3429000"/>
            <a:ext cx="2520950" cy="1008063"/>
          </a:xfrm>
          <a:prstGeom prst="leftArrow">
            <a:avLst>
              <a:gd name="adj1" fmla="val 50000"/>
              <a:gd name="adj2" fmla="val 6252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 rot="8626266">
            <a:off x="4067175" y="2492375"/>
            <a:ext cx="2520950" cy="1008063"/>
          </a:xfrm>
          <a:prstGeom prst="leftArrow">
            <a:avLst>
              <a:gd name="adj1" fmla="val 50000"/>
              <a:gd name="adj2" fmla="val 6252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 rot="-1993933">
            <a:off x="2771775" y="3429000"/>
            <a:ext cx="2520950" cy="1008063"/>
          </a:xfrm>
          <a:prstGeom prst="leftArrow">
            <a:avLst>
              <a:gd name="adj1" fmla="val 50000"/>
              <a:gd name="adj2" fmla="val 6252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3419475" y="2276475"/>
            <a:ext cx="2449513" cy="2303463"/>
          </a:xfrm>
          <a:prstGeom prst="ellipse">
            <a:avLst/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2400" b="1">
                <a:latin typeface="Arial" charset="0"/>
              </a:rPr>
              <a:t>Способность </a:t>
            </a:r>
          </a:p>
          <a:p>
            <a:r>
              <a:rPr lang="ru-RU" sz="2400" b="1">
                <a:latin typeface="Arial" charset="0"/>
              </a:rPr>
              <a:t>к ориентации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8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87" grpId="0" animBg="1"/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867C-1F5C-4489-B3F4-E046E77602AF}" type="slidenum">
              <a:rPr lang="ru-RU"/>
              <a:pPr/>
              <a:t>38</a:t>
            </a:fld>
            <a:endParaRPr lang="ru-RU"/>
          </a:p>
        </p:txBody>
      </p:sp>
      <p:sp>
        <p:nvSpPr>
          <p:cNvPr id="96258" name="Oval 2"/>
          <p:cNvSpPr>
            <a:spLocks noChangeArrowheads="1"/>
          </p:cNvSpPr>
          <p:nvPr/>
        </p:nvSpPr>
        <p:spPr bwMode="auto">
          <a:xfrm>
            <a:off x="900113" y="476250"/>
            <a:ext cx="2160587" cy="208915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Общие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межличностные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взаимодействия</a:t>
            </a:r>
          </a:p>
        </p:txBody>
      </p:sp>
      <p:sp>
        <p:nvSpPr>
          <p:cNvPr id="96259" name="Oval 3"/>
          <p:cNvSpPr>
            <a:spLocks noChangeArrowheads="1"/>
          </p:cNvSpPr>
          <p:nvPr/>
        </p:nvSpPr>
        <p:spPr bwMode="auto">
          <a:xfrm>
            <a:off x="6156325" y="476250"/>
            <a:ext cx="2160588" cy="208915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Специфические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межличностные </a:t>
            </a:r>
          </a:p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взаимодействия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901700" y="3789363"/>
            <a:ext cx="2446338" cy="72072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Базисные </a:t>
            </a:r>
          </a:p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межличностные </a:t>
            </a:r>
          </a:p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взаимодействия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901700" y="5084763"/>
            <a:ext cx="2446338" cy="79216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Сложные </a:t>
            </a:r>
          </a:p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межличностные </a:t>
            </a:r>
          </a:p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взаимодействия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6156325" y="3284538"/>
            <a:ext cx="2232025" cy="50482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Отношения с </a:t>
            </a:r>
          </a:p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незнакомыми людьми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156325" y="3933825"/>
            <a:ext cx="2232025" cy="3587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Формальные отношения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6156325" y="4508500"/>
            <a:ext cx="2232025" cy="5746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Неформальные </a:t>
            </a:r>
          </a:p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социальные отношения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6156325" y="5229225"/>
            <a:ext cx="2232025" cy="4318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Семейные отношения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156325" y="5805488"/>
            <a:ext cx="2232025" cy="4318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rgbClr val="000000"/>
                </a:solidFill>
                <a:latin typeface="Arial" charset="0"/>
              </a:rPr>
              <a:t>Интимные отношения</a:t>
            </a:r>
          </a:p>
        </p:txBody>
      </p:sp>
      <p:cxnSp>
        <p:nvCxnSpPr>
          <p:cNvPr id="96267" name="AutoShape 11"/>
          <p:cNvCxnSpPr>
            <a:cxnSpLocks noChangeShapeType="1"/>
            <a:stCxn id="96258" idx="2"/>
            <a:endCxn id="96261" idx="1"/>
          </p:cNvCxnSpPr>
          <p:nvPr/>
        </p:nvCxnSpPr>
        <p:spPr bwMode="auto">
          <a:xfrm rot="10800000" flipH="1" flipV="1">
            <a:off x="900113" y="1520825"/>
            <a:ext cx="1587" cy="3960813"/>
          </a:xfrm>
          <a:prstGeom prst="bentConnector3">
            <a:avLst>
              <a:gd name="adj1" fmla="val -1440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68" name="AutoShape 12"/>
          <p:cNvCxnSpPr>
            <a:cxnSpLocks noChangeShapeType="1"/>
            <a:stCxn id="96258" idx="2"/>
            <a:endCxn id="96260" idx="1"/>
          </p:cNvCxnSpPr>
          <p:nvPr/>
        </p:nvCxnSpPr>
        <p:spPr bwMode="auto">
          <a:xfrm rot="10800000" flipH="1" flipV="1">
            <a:off x="900113" y="1520825"/>
            <a:ext cx="1587" cy="2628900"/>
          </a:xfrm>
          <a:prstGeom prst="bentConnector3">
            <a:avLst>
              <a:gd name="adj1" fmla="val -1440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69" name="AutoShape 13"/>
          <p:cNvCxnSpPr>
            <a:cxnSpLocks noChangeShapeType="1"/>
            <a:stCxn id="96259" idx="6"/>
            <a:endCxn id="96266" idx="3"/>
          </p:cNvCxnSpPr>
          <p:nvPr/>
        </p:nvCxnSpPr>
        <p:spPr bwMode="auto">
          <a:xfrm>
            <a:off x="8316913" y="1520825"/>
            <a:ext cx="71437" cy="4500563"/>
          </a:xfrm>
          <a:prstGeom prst="bentConnector3">
            <a:avLst>
              <a:gd name="adj1" fmla="val 42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0" name="AutoShape 14"/>
          <p:cNvCxnSpPr>
            <a:cxnSpLocks noChangeShapeType="1"/>
            <a:stCxn id="96259" idx="6"/>
            <a:endCxn id="96265" idx="3"/>
          </p:cNvCxnSpPr>
          <p:nvPr/>
        </p:nvCxnSpPr>
        <p:spPr bwMode="auto">
          <a:xfrm>
            <a:off x="8316913" y="1520825"/>
            <a:ext cx="71437" cy="3924300"/>
          </a:xfrm>
          <a:prstGeom prst="bentConnector3">
            <a:avLst>
              <a:gd name="adj1" fmla="val 42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1" name="AutoShape 15"/>
          <p:cNvCxnSpPr>
            <a:cxnSpLocks noChangeShapeType="1"/>
            <a:stCxn id="96259" idx="6"/>
            <a:endCxn id="96264" idx="3"/>
          </p:cNvCxnSpPr>
          <p:nvPr/>
        </p:nvCxnSpPr>
        <p:spPr bwMode="auto">
          <a:xfrm>
            <a:off x="8316913" y="1520825"/>
            <a:ext cx="71437" cy="3275013"/>
          </a:xfrm>
          <a:prstGeom prst="bentConnector3">
            <a:avLst>
              <a:gd name="adj1" fmla="val 42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2" name="AutoShape 16"/>
          <p:cNvCxnSpPr>
            <a:cxnSpLocks noChangeShapeType="1"/>
            <a:stCxn id="96259" idx="6"/>
            <a:endCxn id="96263" idx="3"/>
          </p:cNvCxnSpPr>
          <p:nvPr/>
        </p:nvCxnSpPr>
        <p:spPr bwMode="auto">
          <a:xfrm>
            <a:off x="8316913" y="1520825"/>
            <a:ext cx="71437" cy="2592388"/>
          </a:xfrm>
          <a:prstGeom prst="bentConnector3">
            <a:avLst>
              <a:gd name="adj1" fmla="val 42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3" name="AutoShape 17"/>
          <p:cNvCxnSpPr>
            <a:cxnSpLocks noChangeShapeType="1"/>
            <a:stCxn id="96259" idx="6"/>
            <a:endCxn id="96262" idx="3"/>
          </p:cNvCxnSpPr>
          <p:nvPr/>
        </p:nvCxnSpPr>
        <p:spPr bwMode="auto">
          <a:xfrm>
            <a:off x="8316913" y="1520825"/>
            <a:ext cx="71437" cy="2016125"/>
          </a:xfrm>
          <a:prstGeom prst="bentConnector3">
            <a:avLst>
              <a:gd name="adj1" fmla="val 42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274" name="AutoShape 18"/>
          <p:cNvSpPr>
            <a:spLocks noChangeArrowheads="1"/>
          </p:cNvSpPr>
          <p:nvPr/>
        </p:nvSpPr>
        <p:spPr bwMode="auto">
          <a:xfrm rot="14950887">
            <a:off x="5435601" y="1557337"/>
            <a:ext cx="1008062" cy="10080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6275" name="AutoShape 19"/>
          <p:cNvSpPr>
            <a:spLocks noChangeArrowheads="1"/>
          </p:cNvSpPr>
          <p:nvPr/>
        </p:nvSpPr>
        <p:spPr bwMode="auto">
          <a:xfrm rot="28206592">
            <a:off x="2916238" y="1341438"/>
            <a:ext cx="1008062" cy="1008062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6276" name="Oval 20"/>
          <p:cNvSpPr>
            <a:spLocks noChangeArrowheads="1"/>
          </p:cNvSpPr>
          <p:nvPr/>
        </p:nvSpPr>
        <p:spPr bwMode="auto">
          <a:xfrm>
            <a:off x="3276600" y="1268413"/>
            <a:ext cx="2663825" cy="2520950"/>
          </a:xfrm>
          <a:prstGeom prst="ellipse">
            <a:avLst/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sz="2000" b="1">
              <a:latin typeface="Arial" charset="0"/>
            </a:endParaRPr>
          </a:p>
          <a:p>
            <a:r>
              <a:rPr lang="ru-RU" sz="2000" b="1">
                <a:latin typeface="Arial" charset="0"/>
              </a:rPr>
              <a:t>Способность </a:t>
            </a:r>
          </a:p>
          <a:p>
            <a:r>
              <a:rPr lang="ru-RU" sz="2000" b="1">
                <a:latin typeface="Arial" charset="0"/>
              </a:rPr>
              <a:t>контролировать </a:t>
            </a:r>
          </a:p>
          <a:p>
            <a:r>
              <a:rPr lang="ru-RU" sz="2000" b="1">
                <a:latin typeface="Arial" charset="0"/>
              </a:rPr>
              <a:t>поведение</a:t>
            </a:r>
          </a:p>
          <a:p>
            <a:endParaRPr lang="ru-RU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8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nimBg="1"/>
      <p:bldP spid="96260" grpId="0" animBg="1"/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74" grpId="0" animBg="1"/>
      <p:bldP spid="96275" grpId="0" animBg="1"/>
      <p:bldP spid="962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D154-206E-4AE5-8EFC-8BAB5FFCE03F}" type="slidenum">
              <a:rPr lang="ru-RU"/>
              <a:pPr/>
              <a:t>39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/>
              <a:t>Индивидуальная программа реабилитации</a:t>
            </a:r>
            <a:r>
              <a:rPr lang="ru-RU" sz="4000"/>
              <a:t> </a:t>
            </a:r>
            <a:r>
              <a:rPr lang="ru-RU" sz="4000" b="1"/>
              <a:t>(ИПР)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ИПР инвалида - разработанный на основе решения Государственной службы медико-социальной экспертизы комплекс оптимальных для инвалида реабилитационных мероприятий, включающих в себя отдельные виды, формы, объемы, сроки и порядок реализации медицинских, профессиональных и других реабилитационных мер, направленных на восстановление (компенсацию) нарушенных или утраченных функций организма, восстановление (компенсацию) способностей инвалида к выполнению определенных видов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7112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5AD-5300-49C1-AC52-63AABCB1EFDD}" type="slidenum">
              <a:rPr lang="ru-RU"/>
              <a:pPr/>
              <a:t>4</a:t>
            </a:fld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Основанием  для признания ребенка инвалидом, является сочетание  следующих факторов: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нарушение здоровья  со стойким  расстройством   функций организма, обусловленных   заболеванием,   последствиями травм или дефектами;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ограничение жизнедеятельности (полная  или  частичная утрата лицом способности или возможности  осуществлять самообслуживание, самостоятельно передвигаться, ориентироваться, общаться, контролировать свое поведение, обучаться  или заниматься  игровой  деятельностью в соответствии с возрастной нормой);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необходимость осуществления  мер социальной защиты.</a:t>
            </a:r>
          </a:p>
        </p:txBody>
      </p:sp>
    </p:spTree>
    <p:extLst>
      <p:ext uri="{BB962C8B-B14F-4D97-AF65-F5344CB8AC3E}">
        <p14:creationId xmlns:p14="http://schemas.microsoft.com/office/powerpoint/2010/main" val="9363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7CC2-A4CE-440F-B7C8-1F344762143A}" type="slidenum">
              <a:rPr lang="ru-RU"/>
              <a:pPr/>
              <a:t>40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ИПР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FF0000"/>
                </a:solidFill>
              </a:rPr>
              <a:t>Объем реабилитационных мероприятий, предусмотренных индивидуальной программой реабилитации инвалида, не может быть меньше установленного федеральной базовой программой реабилитации инвалида. </a:t>
            </a:r>
          </a:p>
          <a:p>
            <a:pPr>
              <a:lnSpc>
                <a:spcPct val="90000"/>
              </a:lnSpc>
            </a:pPr>
            <a:r>
              <a:rPr lang="ru-RU"/>
              <a:t>Для инвалида индивидуальная программа реабилитации имеет рекомендательный характер, он вправе отказаться от того или иного вида, формы и объема реабилитационных мероприятий, а также от реализации программы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19866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A8C2-897E-40C5-8886-52EE4D299B61}" type="slidenum">
              <a:rPr lang="ru-RU"/>
              <a:pPr/>
              <a:t>41</a:t>
            </a:fld>
            <a:endParaRPr lang="ru-RU"/>
          </a:p>
        </p:txBody>
      </p:sp>
      <p:pic>
        <p:nvPicPr>
          <p:cNvPr id="105474" name="Picture 2" descr="watermark_30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620713"/>
          </a:xfrm>
        </p:spPr>
        <p:txBody>
          <a:bodyPr/>
          <a:lstStyle/>
          <a:p>
            <a:r>
              <a:rPr lang="ru-RU" sz="3200" b="1">
                <a:solidFill>
                  <a:srgbClr val="000000"/>
                </a:solidFill>
              </a:rPr>
              <a:t>ТАК ЧТО ЖЕ ГОСУДАРСТВУ ВЫГОДНЕЕ?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sz="half" idx="3"/>
          </p:nvPr>
        </p:nvSpPr>
        <p:spPr>
          <a:xfrm>
            <a:off x="3708400" y="620713"/>
            <a:ext cx="5040313" cy="6048375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800" b="1">
                <a:solidFill>
                  <a:srgbClr val="000000"/>
                </a:solidFill>
              </a:rPr>
              <a:t>Бесплатное дорогостоящее медикаментозное лечение, обеспечивающее нормальное функционирование органов</a:t>
            </a:r>
          </a:p>
          <a:p>
            <a:pPr>
              <a:lnSpc>
                <a:spcPct val="70000"/>
              </a:lnSpc>
            </a:pPr>
            <a:r>
              <a:rPr lang="ru-RU" sz="1600" b="1">
                <a:solidFill>
                  <a:srgbClr val="000000"/>
                </a:solidFill>
              </a:rPr>
              <a:t>Жильё: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Льготы по предоставлению и оплате жилья;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Жилье, оборудованное специальными средствами в соответствии с ИПР;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Внеочередное получение земельных участков;</a:t>
            </a:r>
          </a:p>
          <a:p>
            <a:pPr>
              <a:lnSpc>
                <a:spcPct val="70000"/>
              </a:lnSpc>
            </a:pPr>
            <a:r>
              <a:rPr lang="ru-RU" sz="1600" b="1">
                <a:solidFill>
                  <a:srgbClr val="000000"/>
                </a:solidFill>
              </a:rPr>
              <a:t>Материальное обеспечение</a:t>
            </a:r>
            <a:r>
              <a:rPr lang="ru-RU" sz="1400">
                <a:solidFill>
                  <a:srgbClr val="000000"/>
                </a:solidFill>
              </a:rPr>
              <a:t> – государственная пенсия;</a:t>
            </a:r>
          </a:p>
          <a:p>
            <a:pPr>
              <a:lnSpc>
                <a:spcPct val="70000"/>
              </a:lnSpc>
            </a:pPr>
            <a:r>
              <a:rPr lang="ru-RU" sz="1600" b="1">
                <a:solidFill>
                  <a:srgbClr val="000000"/>
                </a:solidFill>
              </a:rPr>
              <a:t>Воспитание и обучение: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Обеспечение любого уровня оборудованием в соответствии с ИПР;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Создание специальных дошкольных учреждений;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Возможность обучения по общеобразовательной программе на дому;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Освобождение от оплаты на обучение и образование;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Освобождение от оплаты за пользование специальными учебными пособиями и литературой;</a:t>
            </a:r>
          </a:p>
          <a:p>
            <a:pPr>
              <a:lnSpc>
                <a:spcPct val="70000"/>
              </a:lnSpc>
            </a:pPr>
            <a:r>
              <a:rPr lang="ru-RU" sz="1600" b="1">
                <a:solidFill>
                  <a:srgbClr val="000000"/>
                </a:solidFill>
              </a:rPr>
              <a:t>Средства коммуникации: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Обеспечение средствами телекоммуникации;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Обеспечение специальными телефонными аппаратами;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Бесплатное техническое обслуживание приборов и аппаратов вне очереди;</a:t>
            </a:r>
          </a:p>
          <a:p>
            <a:pPr lvl="1">
              <a:lnSpc>
                <a:spcPct val="70000"/>
              </a:lnSpc>
            </a:pPr>
            <a:r>
              <a:rPr lang="ru-RU" sz="1400">
                <a:solidFill>
                  <a:srgbClr val="000000"/>
                </a:solidFill>
              </a:rPr>
              <a:t>Реабилитация (составление ИПР)</a:t>
            </a:r>
          </a:p>
        </p:txBody>
      </p:sp>
      <p:pic>
        <p:nvPicPr>
          <p:cNvPr id="105477" name="Picture 5" descr="j03008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3095625" cy="230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395288" y="3141663"/>
            <a:ext cx="3240087" cy="18669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800" b="1">
                <a:solidFill>
                  <a:srgbClr val="000000"/>
                </a:solidFill>
              </a:rPr>
              <a:t>Бесплатное дорогостоящее медикаментозное лечение, обеспечивающее нормальное функционирование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328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5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4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4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54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4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4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4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5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0373-AFB3-469A-91F5-5E0F43AA7F74}" type="slidenum">
              <a:rPr lang="ru-RU"/>
              <a:pPr/>
              <a:t>42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    </a:t>
            </a:r>
            <a:r>
              <a:rPr lang="ru-RU" sz="4000" b="1"/>
              <a:t>Разработка ИПР состоит из следующих этапов: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проведение реабилитационно-экспертной диагностики</a:t>
            </a:r>
          </a:p>
          <a:p>
            <a:pPr>
              <a:lnSpc>
                <a:spcPct val="90000"/>
              </a:lnSpc>
            </a:pPr>
            <a:r>
              <a:rPr lang="ru-RU"/>
              <a:t>оценка реабилитационного потенциала, реабилитационного потенциала, реабилитационного прогноза</a:t>
            </a:r>
          </a:p>
          <a:p>
            <a:pPr>
              <a:lnSpc>
                <a:spcPct val="90000"/>
              </a:lnSpc>
            </a:pPr>
            <a:r>
              <a:rPr lang="ru-RU"/>
              <a:t>определение мероприятий, технических средств и услуг, позволяющих инвалиду восстановить нарушенные или компенсировать утраченные способности к выполнению бытовой, общественной и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1819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35FC-6E4E-4209-A2E4-5AC44C868766}" type="slidenum">
              <a:rPr lang="ru-RU"/>
              <a:pPr/>
              <a:t>43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0"/>
            <a:ext cx="8928992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345A-6451-43DC-ACBB-57884DEC02A6}" type="slidenum">
              <a:rPr lang="ru-RU"/>
              <a:pPr/>
              <a:t>5</a:t>
            </a:fld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/>
            <a:r>
              <a:rPr lang="ru-RU" b="1"/>
              <a:t>Категория «ребенок – инвалид»</a:t>
            </a:r>
            <a:r>
              <a:rPr lang="ru-RU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r>
              <a:rPr lang="ru-RU" sz="2400" b="1" i="1">
                <a:solidFill>
                  <a:srgbClr val="FF0000"/>
                </a:solidFill>
              </a:rPr>
              <a:t>Эксперты ООН и ВОЗ придерживаются мнения, что лица с ограничениями жизненных и социальных функций (так называемые «дезабильные лица» по терминологии ВОЗ) составляют около 10% населения земного шара, из них более 120 млн. – это дети и подростки.</a:t>
            </a:r>
            <a:r>
              <a:rPr lang="ru-RU" sz="2400" b="1">
                <a:solidFill>
                  <a:srgbClr val="FF0000"/>
                </a:solidFill>
              </a:rPr>
              <a:t> </a:t>
            </a:r>
          </a:p>
          <a:p>
            <a:r>
              <a:rPr lang="ru-RU" sz="2400" b="1"/>
              <a:t>Инвалидность у детей - это значительное ограничение жизнедеятельности, приводящее к социальной дезадаптации вследствие нарушения развития и роста ребенка, способностей к самообслуживанию, передвижению, ориентации, контролю за своим поведением, обучению, общению, трудовой деятельности в будущем</a:t>
            </a:r>
          </a:p>
        </p:txBody>
      </p:sp>
    </p:spTree>
    <p:extLst>
      <p:ext uri="{BB962C8B-B14F-4D97-AF65-F5344CB8AC3E}">
        <p14:creationId xmlns:p14="http://schemas.microsoft.com/office/powerpoint/2010/main" val="879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Инвалиды больше обращаются за медицинской помощью, чем люди без инвалидности, и имеют больше неудовлетворенных медико-санитарных потребностей. Так, например, недавнее обследование людей с серьезными психическими расстройствами показало, что от 35% до 50% людей в развитых странах и от 76% до 85% людей в развивающихся странах не получали какого-либо лечения в течение года, предшествующего обследованию.</a:t>
            </a:r>
          </a:p>
          <a:p>
            <a:pPr fontAlgn="base"/>
            <a:r>
              <a:rPr lang="ru-RU" dirty="0"/>
              <a:t>Мероприятия по укреплению здоровья и профилактике заболеваний редко бывают ориентированы на инвалидов. Например, показатели скрининга на рак молочной железы и шейки матки среди женщин-инвалидов меньше, чем аналогичные показатели среди женщин без инвалидности. Люди с умственными расстройствами и диабетом с меньшей вероятностью проверяют свой вес. Подростки и взрослые люди с инвалидностью с большей вероятностью не охватываются программами по сексуальному просвещению.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8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Глобальный план ВОЗ по инвалидности на 2014-2021 гг.</a:t>
            </a:r>
          </a:p>
          <a:p>
            <a:pPr marL="0" indent="0" fontAlgn="base">
              <a:buNone/>
            </a:pPr>
            <a:r>
              <a:rPr lang="ru-RU" b="1" dirty="0"/>
              <a:t>Министры здравоохранения стран мира утверждают план действий по укреплению здоровья всех людей с инвалидностью</a:t>
            </a:r>
          </a:p>
          <a:p>
            <a:pPr marL="0" indent="0" fontAlgn="base">
              <a:buNone/>
            </a:pPr>
            <a:r>
              <a:rPr lang="ru-RU" dirty="0"/>
              <a:t>Своим историческим решением 67-я сессия Всемирной ассамблеи здравоохранения утвердила резолюцию в поддержку "Глобального плана ВОЗ по инвалидности на 2014-2021 гг.: лучшее здоровье для всех людей с инвалидностью". Этот план действий явится важнейшим стимулом в усилиях ВОЗ и правительств стран мира по улучшению качества жизни 1 миллиарда людей с инвалидностью во всех странах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9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План действий ставит перед собой 3 задачи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устранить </a:t>
            </a:r>
            <a:r>
              <a:rPr lang="ru-RU" dirty="0"/>
              <a:t>препятствия и улучшить доступ к службам и программам здравоохранения;</a:t>
            </a:r>
          </a:p>
          <a:p>
            <a:pPr fontAlgn="base"/>
            <a:r>
              <a:rPr lang="ru-RU" dirty="0"/>
              <a:t>укрепить и расширить использование услуг по реабилитации, </a:t>
            </a:r>
            <a:r>
              <a:rPr lang="ru-RU" dirty="0" err="1"/>
              <a:t>абилитации</a:t>
            </a:r>
            <a:r>
              <a:rPr lang="ru-RU" dirty="0"/>
              <a:t>, </a:t>
            </a:r>
            <a:r>
              <a:rPr lang="ru-RU" dirty="0" err="1"/>
              <a:t>ассистивных</a:t>
            </a:r>
            <a:r>
              <a:rPr lang="ru-RU" dirty="0"/>
              <a:t> технологий помощи и поддержки, а также реабилитации на уровне местного сообщества;</a:t>
            </a:r>
          </a:p>
          <a:p>
            <a:pPr fontAlgn="base"/>
            <a:r>
              <a:rPr lang="ru-RU" dirty="0"/>
              <a:t>укрепить сбор соответствующих и сопоставимых в международных масштабах данных об инвалидности и оказать поддержку исследованиям в области инвалидности и связанных с ней услуг.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92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 всем мире люди с инвалидностью не получают должной медицинской помощи и обладают более слабым здоровьем, что случается чаще, чем у людей, не страдающих инвалидностью. Люди с инвалидностью имеют более чем в 2 раза большую вероятность столкнуться с неадекватностью навыков медперсонала и медучреждений; почти в 3 раза большую вероятность столкнуться с отказом в медицинской помощи, и в 4 раза большую вероятность столкнуться с плохим обращением. Осуществление "Глобального плана действий ВОЗ по инвалидности на 2014-2021 гг." поможет исправить это положение.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72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2243</Words>
  <Application>Microsoft Office PowerPoint</Application>
  <PresentationFormat>Экран (4:3)</PresentationFormat>
  <Paragraphs>299</Paragraphs>
  <Slides>43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Проблемы инвалидизации детей и подростков. Виды реабилитации детей-инвалидов </vt:lpstr>
      <vt:lpstr>Актуальность</vt:lpstr>
      <vt:lpstr>Причины инвалидности у детей</vt:lpstr>
      <vt:lpstr>Основанием  для признания ребенка инвалидом, является сочетание  следующих факторов:</vt:lpstr>
      <vt:lpstr>Категория «ребенок – инвалид» </vt:lpstr>
      <vt:lpstr>Презентация PowerPoint</vt:lpstr>
      <vt:lpstr>Презентация PowerPoint</vt:lpstr>
      <vt:lpstr>План действий ставит перед собой 3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Примерное положение об учреждениях МСЭ</vt:lpstr>
      <vt:lpstr>Существует два вида учреждений МСЭ:</vt:lpstr>
      <vt:lpstr>Презентация PowerPoint</vt:lpstr>
      <vt:lpstr>Основные задачи учреждений МСЭ </vt:lpstr>
      <vt:lpstr>Функции бюро МСЭ </vt:lpstr>
      <vt:lpstr>Функции бюро МСЭ</vt:lpstr>
      <vt:lpstr>Функции бюро МСЭ</vt:lpstr>
      <vt:lpstr>Функции бюро МСЭ</vt:lpstr>
      <vt:lpstr>Порядок направления на МСЭ</vt:lpstr>
      <vt:lpstr>Сроки определения групп инвалидности </vt:lpstr>
      <vt:lpstr>Порядок переосвидетельствования инвалидов </vt:lpstr>
      <vt:lpstr>Порядок обжалования решений бюро МСЭ</vt:lpstr>
      <vt:lpstr>Порядок обжалования решений бюро МСЭ</vt:lpstr>
      <vt:lpstr>Порядок обжалования решений бюро МСЭ</vt:lpstr>
      <vt:lpstr>Инвалидность (социальная недостаточность)</vt:lpstr>
      <vt:lpstr>Социальная помощь </vt:lpstr>
      <vt:lpstr>Классификация основных  категорий жизнедеятельности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Индивидуальная программа реабилитации (ИПР)</vt:lpstr>
      <vt:lpstr>ИПР</vt:lpstr>
      <vt:lpstr>ТАК ЧТО ЖЕ ГОСУДАРСТВУ ВЫГОДНЕЕ?</vt:lpstr>
      <vt:lpstr>    Разработка ИПР состоит из следующих этапов: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инвалидизации детей и подростков. Виды реабилитации детей-инвалидов </dc:title>
  <dc:creator>Adminn</dc:creator>
  <cp:lastModifiedBy>Adminn</cp:lastModifiedBy>
  <cp:revision>7</cp:revision>
  <dcterms:created xsi:type="dcterms:W3CDTF">2017-02-08T05:07:33Z</dcterms:created>
  <dcterms:modified xsi:type="dcterms:W3CDTF">2017-02-08T12:23:36Z</dcterms:modified>
</cp:coreProperties>
</file>