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6" r:id="rId2"/>
    <p:sldId id="277" r:id="rId3"/>
    <p:sldId id="257" r:id="rId4"/>
    <p:sldId id="27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86" r:id="rId13"/>
    <p:sldId id="269" r:id="rId14"/>
    <p:sldId id="281" r:id="rId15"/>
    <p:sldId id="282" r:id="rId16"/>
    <p:sldId id="265" r:id="rId17"/>
    <p:sldId id="284" r:id="rId18"/>
    <p:sldId id="285" r:id="rId19"/>
    <p:sldId id="283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408" autoAdjust="0"/>
    <p:restoredTop sz="86364" autoAdjust="0"/>
  </p:normalViewPr>
  <p:slideViewPr>
    <p:cSldViewPr>
      <p:cViewPr varScale="1">
        <p:scale>
          <a:sx n="67" d="100"/>
          <a:sy n="67" d="100"/>
        </p:scale>
        <p:origin x="7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9F4D-8474-4F64-9806-3FDD15164ED3}" type="datetimeFigureOut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CD12-CA6D-462C-A169-D287502A9D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42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89013" y="303213"/>
            <a:ext cx="4878387" cy="3657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4314825"/>
            <a:ext cx="5856288" cy="406082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Дата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fld id="{A33F056F-F0B8-411C-80D0-B64638C1FE94}" type="datetime1">
              <a:rPr lang="ru-RU" smtClean="0"/>
              <a:pPr/>
              <a:t>26.12.2019</a:t>
            </a:fld>
            <a:endParaRPr lang="ru-RU" smtClean="0"/>
          </a:p>
        </p:txBody>
      </p:sp>
      <p:sp>
        <p:nvSpPr>
          <p:cNvPr id="43013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43027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CD221-BAA1-4DA1-9D60-ADBEFEACAD5F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601F-6E89-4836-AD13-8955EBD114CA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A54CB-CE82-46F0-A857-F6304840A5B6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1B59-67D7-4711-B7AA-DE1C6475CF02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1E06-4BEC-4BFA-8D75-CD284DF1060C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643A-C575-4CBA-940F-93D55A561816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9BBE-AF92-40BD-8EAB-E0093816F912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0057-EC34-4DB2-9F99-00300758D4F1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8DB1-7C65-4397-8108-964AD03E6026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EDF54-8AA7-4491-A71C-84B421292ECE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7B892-C15C-4A98-85AB-A711C3681938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F7091-74FD-4A2A-9A5C-93EE0E4E02F6}" type="datetime1">
              <a:rPr lang="ru-RU" smtClean="0"/>
              <a:pPr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18602-5597-46AB-964C-6F9CD053C1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643050"/>
            <a:ext cx="8275638" cy="1809750"/>
          </a:xfrm>
        </p:spPr>
        <p:txBody>
          <a:bodyPr rtlCol="0">
            <a:normAutofit/>
          </a:bodyPr>
          <a:lstStyle/>
          <a:p>
            <a:pPr marL="292100" indent="-292100" algn="ctr" defTabSz="369888" eaLnBrk="1" fontAlgn="auto" hangingPunct="1">
              <a:spcAft>
                <a:spcPts val="0"/>
              </a:spcAft>
              <a:tabLst>
                <a:tab pos="0" algn="l"/>
                <a:tab pos="74613" algn="l"/>
                <a:tab pos="442913" algn="l"/>
                <a:tab pos="814388" algn="l"/>
                <a:tab pos="1184275" algn="l"/>
                <a:tab pos="1554163" algn="l"/>
                <a:tab pos="1922463" algn="l"/>
                <a:tab pos="2292350" algn="l"/>
                <a:tab pos="2662238" algn="l"/>
                <a:tab pos="3030538" algn="l"/>
                <a:tab pos="3402013" algn="l"/>
                <a:tab pos="3771900" algn="l"/>
                <a:tab pos="4140200" algn="l"/>
                <a:tab pos="4503738" algn="l"/>
                <a:tab pos="4875213" algn="l"/>
                <a:tab pos="5246688" algn="l"/>
                <a:tab pos="5614988" algn="l"/>
                <a:tab pos="5983288" algn="l"/>
                <a:tab pos="6354763" algn="l"/>
                <a:tab pos="6719888" algn="l"/>
                <a:tab pos="7091363" algn="l"/>
              </a:tabLst>
              <a:defRPr/>
            </a:pPr>
            <a: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№ 28</a:t>
            </a:r>
            <a:br>
              <a:rPr lang="ru-RU" sz="3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3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463F4-1C20-473D-9ED4-3F83828400C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500063" y="1800225"/>
            <a:ext cx="8643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endParaRPr lang="ru-RU" sz="3600" dirty="0"/>
          </a:p>
          <a:p>
            <a:pPr algn="ctr" eaLnBrk="0" hangingPunct="0">
              <a:defRPr/>
            </a:pPr>
            <a:r>
              <a:rPr lang="ru-RU" sz="3600" dirty="0"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3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862013" y="442913"/>
            <a:ext cx="77723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им. проф.В.Ф. </a:t>
            </a:r>
            <a:r>
              <a:rPr lang="ru-RU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>
              <a:defRPr/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071802" y="4929198"/>
            <a:ext cx="3416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Преподаватели</a:t>
            </a:r>
          </a:p>
          <a:p>
            <a:pPr algn="ctr"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Ростовцева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Кириенко З.А.  </a:t>
            </a:r>
            <a:endParaRPr lang="ru-RU" dirty="0">
              <a:solidFill>
                <a:schemeClr val="accent4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642938" y="2857496"/>
            <a:ext cx="850106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Производные пиразола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8676456" cy="165618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Метамизол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натрия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Metamizolum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natricum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[(1,5-Диметил-3-оксо-2-фенил-2,3-дигидро-1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-пиразол-4ил)(метил)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амино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метансульфонат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натрия, моногидрат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1-фенил–2,3-диметил-4-метиламино-пиразалон-5-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метансульфонат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моногидрат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82291" y="2790402"/>
            <a:ext cx="1866217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NaO</a:t>
            </a:r>
            <a:r>
              <a:rPr kumimoji="0" lang="ru-RU" sz="200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М.м.351,35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504" y="4744533"/>
            <a:ext cx="90364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 или почти белый кристаллический порошок без запаха.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растворим в воде, умеренно растворим в спирте 96 %, практически нерастворим в хлороформе.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493684"/>
            <a:ext cx="785818" cy="51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56" y="2636514"/>
            <a:ext cx="3674464" cy="210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4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4221" y="386815"/>
            <a:ext cx="888820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подлинности.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катион натрия -  сухая реакция, пламя окрашивается 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желтый цвет.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Реакция окисления.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Анальгин проявляет выраженные восстановительные свойства,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которые обусловлены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неустойчивой частично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гидрированной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пиразолина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гидразиновой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группировкой.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окислителей применяют: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нитрат серебра -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образуется серый осадок за счет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выделения металлического серебра;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раствор хлорида железа (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-  синее исчезающее окрашивание;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раствор натрия нитрита -  зеленовато-синее исчезающее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окрашивание;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93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540568" y="4221088"/>
            <a:ext cx="144015" cy="28803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73050"/>
            <a:ext cx="8712968" cy="585311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 перекисью водорода раствор окрашивается в слегка голубой цвет, который быстро исчезает и через несколько минут раствор становится красным, процесс окисления идет по схеме: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72009" y="764704"/>
            <a:ext cx="72009" cy="469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" name="Рисунок 5" descr="https://im3-tub-ru.yandex.net/i?id=3e33e2098f8137fe3fe315a8cb29cce0&amp;n=33&amp;h=173&amp;w=48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brightnessContrast bright="8000" contras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5" y="1844824"/>
            <a:ext cx="874875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1202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357166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 раствором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йодата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калия в кислой среде в присутствии этанола появляется малиновое окрашивание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(промежуточный продукт окисления), при дальнейшем добавлении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йодата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калия окраска усиливается и выделяется осадок бурого цвета: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214546" y="2357430"/>
          <a:ext cx="4951090" cy="17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r:id="rId3" imgW="2276475" imgH="962025" progId="">
                  <p:embed/>
                </p:oleObj>
              </mc:Choice>
              <mc:Fallback>
                <p:oleObj r:id="rId3" imgW="2276475" imgH="96202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2357430"/>
                        <a:ext cx="4951090" cy="171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357422" y="4214818"/>
            <a:ext cx="4873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+ 2KJO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→J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K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+ 4SO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↑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2143108" y="5072074"/>
          <a:ext cx="5929354" cy="90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r:id="rId5" imgW="3038475" imgH="542925" progId="">
                  <p:embed/>
                </p:oleObj>
              </mc:Choice>
              <mc:Fallback>
                <p:oleObj r:id="rId5" imgW="3038475" imgH="542925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08" y="5072074"/>
                        <a:ext cx="5929354" cy="90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7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21" y="428604"/>
            <a:ext cx="8858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Реакция гидролитического разложения.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Реакцию проводят при нагревании с минеральными кислотами,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родуктами кислотного гидролиза являются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формальдегид 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метиламиноантипирин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files3.vunivere.ru/workbase/00/08/82/25/images/image0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1678"/>
            <a:ext cx="9001156" cy="29289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00034" y="5286388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Формальдегид доказывают по реакции образования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ауринового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красителя с  салициловой кислотой.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469265"/>
            <a:ext cx="896448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Количественное определение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проводят методом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титриметрии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йодометрии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прямое титрование.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снован на окислении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метамизола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натрия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стандартным раствором йода,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сера четырехвалентная в остатке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метамизола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натрия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окисляется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серы шестивалентной: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370" y="2708919"/>
            <a:ext cx="7791450" cy="171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643834" y="4429132"/>
            <a:ext cx="9893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2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444663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Титрант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стандартный раствор йода;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титрование ведут в присутствии спирта 96% и кислоты хлористоводородной 	0,01 моль/л;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титрование ведут немедленно до появления желтой окраски, не исчезающей 	в течение 30 с: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57166"/>
            <a:ext cx="2481064" cy="24810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28604"/>
            <a:ext cx="876906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Применяют как болеутоляющее,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жаропонижающее, противовоспалительное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средство при головных болях, гриппе,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невралгии, радикулите, ревматизме.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Хранение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хорошо укупоренной таре, в защищенном от света месте.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714752"/>
            <a:ext cx="3214710" cy="282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643314"/>
            <a:ext cx="2657460" cy="3076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278145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0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1285860"/>
            <a:ext cx="883703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ЛЕКАРСТВЕННОЕ СРЕДСТВО, ОБРАЗУЮЩЕЕ МАЛИНОВОЕ ОКРАШИВАНИЕ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РАСТВОРОМ КАЛИЯ ИОДАТА В СПИРТОВОЙ СРЕДЕ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бутадион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метамизол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натрий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феназон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нитрофурал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МЕТОД КОЛИЧЕСТВЕННОГО ОПРЕДЕЛЕНИЯ АНТИПИРИНА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иодометрия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прямого  титрование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иодометрия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обратного титрование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алкалиметрия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г) ацидиметрия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ОКРАШИВАНИЕ ПРИ ВЗАИМОДЕЙСТВИИ АНТИПИРИНА С РАСТВОРОМ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НАТРИЯ НИТРИТА  В КИСЛОЙ СРЕДЕ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изумрудно-зелёное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 сине-зелёное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кирпично-красное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г) сине-фиолетовое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42988" y="261938"/>
            <a:ext cx="5837237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Контрольные вопросы для закрепления</a:t>
            </a:r>
          </a:p>
          <a:p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Выберите один правильный ответ: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642910" y="642918"/>
            <a:ext cx="55161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МЕТАМИЗОЛ НАТРИЯ ПРОЯВЛЯЕТ СВОЙСТВА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основные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кислотные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амфотерные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г) восстановительные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42910" y="2428868"/>
            <a:ext cx="794121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 КОЛИЧЕСТВЕННОГО ОПРЕДЕЛЕНИЯ МЕТАМИЗОЛА НАТРИЯ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а) алкалиметрия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б) ацидиметрия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иодометрия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прямого титрования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г)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иодометрия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обратного титрования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4143380"/>
            <a:ext cx="787600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Ответьте на вопросы: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Каким реактивом можно отличить антипирин от анальгина?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Чем отличается метод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йодометрии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количественного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определения антипирина от анальгина?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3.Подвергается ли антипирин гидролитическому разложению?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fld id="{51A4A82E-3B3F-4111-A995-A35BA41DDEFC}" type="slidenum">
              <a:rPr lang="ru-RU" smtClean="0">
                <a:latin typeface="Arial" pitchFamily="34" charset="0"/>
              </a:rPr>
              <a:pPr algn="ctr">
                <a:defRPr/>
              </a:pPr>
              <a:t>19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033713" y="1981200"/>
            <a:ext cx="35194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b="1">
                <a:latin typeface="Calibri" pitchFamily="34" charset="0"/>
                <a:ea typeface="Times New Roman" pitchFamily="18" charset="0"/>
                <a:cs typeface="Tahoma" pitchFamily="34" charset="0"/>
              </a:rPr>
              <a:t> </a:t>
            </a:r>
            <a:endParaRPr lang="ru-RU" sz="900">
              <a:ea typeface="Times New Roman" pitchFamily="18" charset="0"/>
              <a:cs typeface="Arial" pitchFamily="34" charset="0"/>
            </a:endParaRP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Дополнительная литература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7"/>
          <p:cNvSpPr>
            <a:spLocks noChangeArrowheads="1"/>
          </p:cNvSpPr>
          <p:nvPr/>
        </p:nvSpPr>
        <p:spPr bwMode="auto">
          <a:xfrm>
            <a:off x="2335213" y="357188"/>
            <a:ext cx="447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Основная литература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Прямоугольник 8"/>
          <p:cNvSpPr>
            <a:spLocks noChangeArrowheads="1"/>
          </p:cNvSpPr>
          <p:nvPr/>
        </p:nvSpPr>
        <p:spPr bwMode="auto">
          <a:xfrm>
            <a:off x="590550" y="804863"/>
            <a:ext cx="83947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000">
                <a:latin typeface="Times New Roman" pitchFamily="18" charset="0"/>
                <a:cs typeface="Times New Roman" pitchFamily="18" charset="0"/>
              </a:rPr>
              <a:t>Плетенева, Т. В.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     Контроль качества лекарственных средств : учеб. для мед. училищ и колледжей / Т. В. Плетенева, Е. В. Успенская, Л. И. Мурадова ; ред. Т. В. Плетенева. - М. : ГЭОТАР-Медиа, 2015. - 560 с. </a:t>
            </a:r>
          </a:p>
        </p:txBody>
      </p:sp>
      <p:sp>
        <p:nvSpPr>
          <p:cNvPr id="23558" name="Прямоугольник 9"/>
          <p:cNvSpPr>
            <a:spLocks noChangeArrowheads="1"/>
          </p:cNvSpPr>
          <p:nvPr/>
        </p:nvSpPr>
        <p:spPr bwMode="auto">
          <a:xfrm>
            <a:off x="319088" y="2524125"/>
            <a:ext cx="84296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cs typeface="Times New Roman" pitchFamily="18" charset="0"/>
              </a:rPr>
              <a:t>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Контроль качества лекарственных средств [Электронный ресурс] : курс лекций для обучающихся по специальности 33.02.01 - Фармация / сост. З. А. Кириенко, Л. В. Ростовцева ; Красноярский медицинский университет, колледж Фармацевтический. - Красноярск 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2019.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229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с. </a:t>
            </a:r>
          </a:p>
        </p:txBody>
      </p:sp>
      <p:sp>
        <p:nvSpPr>
          <p:cNvPr id="23559" name="Прямоугольник 11"/>
          <p:cNvSpPr>
            <a:spLocks noChangeArrowheads="1"/>
          </p:cNvSpPr>
          <p:nvPr/>
        </p:nvSpPr>
        <p:spPr bwMode="auto">
          <a:xfrm>
            <a:off x="409575" y="3881438"/>
            <a:ext cx="83724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Электронные ресурсы: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ЭБС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Colibris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ЭБС Консультант студента Колледж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6962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лекции: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1) Понятие о производных пиразола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Феназон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Метамизол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натрия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defRPr/>
            </a:pPr>
            <a:endParaRPr lang="ru-RU" sz="2800" dirty="0" smtClean="0">
              <a:latin typeface="Arno Pro Display"/>
            </a:endParaRPr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941A31-9CF2-4990-BF28-D04CAF5AEE3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850106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Понятие о производных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пиразола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endParaRPr lang="ru-RU" sz="2400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10909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Пиразол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пятичленный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гетероцикл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гетероатомами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азота, азот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положении обладает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кислотными свойствами,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втором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положении  – основными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109728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r>
              <a:rPr lang="ru-RU" sz="2000" dirty="0" smtClean="0"/>
              <a:t> </a:t>
            </a:r>
          </a:p>
          <a:p>
            <a:pPr marL="109728" indent="0">
              <a:buNone/>
            </a:pPr>
            <a:endParaRPr lang="ru-RU" sz="2000" dirty="0"/>
          </a:p>
          <a:p>
            <a:pPr marL="109728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357430"/>
            <a:ext cx="2428892" cy="2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642910" y="5214950"/>
            <a:ext cx="78581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Пиразол имеет ароматический характер, легко нитруется, сульфируется. Двойные связи могут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гидрироваться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частично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пиразолин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и полностью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пиразолидин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9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85786" y="2285992"/>
            <a:ext cx="135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пиразолин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68" y="2357430"/>
            <a:ext cx="1598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пиразолидин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5214950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Кетопроизводное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пиразолина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Пиразолон -5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Антипитин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Амидопирин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анальгин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6182" y="2000240"/>
            <a:ext cx="135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пиразолин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7053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929058" y="1285860"/>
            <a:ext cx="1055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пиразол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143248"/>
            <a:ext cx="54578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072066" y="521495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Кетопроизводное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пиразолидина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Пиразолидиндион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-3,5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Бутадион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58919"/>
            <a:ext cx="7772400" cy="172819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8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Феназон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Phenazonum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 descr="http://tfi.jethost.uz/intranet/fmoflib/spravochnik%20fx_ru/41.files/image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35853"/>
            <a:ext cx="4572032" cy="2714644"/>
          </a:xfrm>
          <a:prstGeom prst="rect">
            <a:avLst/>
          </a:prstGeom>
          <a:noFill/>
          <a:ln>
            <a:noFill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14348" y="4600527"/>
            <a:ext cx="30003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6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endParaRPr kumimoji="0" lang="ru-RU" sz="2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М.м. 188,23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0066"/>
            <a:ext cx="75608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1-фенил-2,3-диметилпиразолон-5</a:t>
            </a:r>
          </a:p>
          <a:p>
            <a:endParaRPr lang="en-US" dirty="0" smtClean="0"/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1,2-Дигидро-1,5-диметил-2-фенил-3Н-пиразол-3-он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7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472" y="64291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Бесцветные кристаллы, или белый кристаллический порошок, без запаха,  очень легко растворим в воде, спирте, хлороформе трудно в эфире. Водные растворы нейтральной реакции.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Растворимость антипирина в воде обусловлена образованием внутренней соли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цвитер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-ион: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876"/>
            <a:ext cx="64389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60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500042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Реакции подлинности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Реакция с раствором хлорида железа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 образуется интенсивно-красное окрашивание, обусловленное образованием комплексной соли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феррипирина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исчезающее при добавлении минеральных кислот: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792961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521495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антипирин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072074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феррипирин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426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Реакция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электрофильного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замещения.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водорода в положении 4 может замещаться на галоген, нитрогруппу и другие группы. К раствору препарата добавляют раствор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кислоту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появляется изумрудно-зеленое окрашивание</a:t>
            </a:r>
            <a:r>
              <a:rPr lang="ru-RU" sz="2400" dirty="0"/>
              <a:t>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884" y="3429000"/>
            <a:ext cx="87631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5984" y="2714620"/>
            <a:ext cx="417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HCI →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NaCI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HNO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77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5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Количественное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определение</a:t>
            </a:r>
            <a:endParaRPr lang="ru-RU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3"/>
            <a:ext cx="8678768" cy="2663725"/>
          </a:xfrm>
        </p:spPr>
        <p:txBody>
          <a:bodyPr>
            <a:normAutofit/>
          </a:bodyPr>
          <a:lstStyle/>
          <a:p>
            <a:pPr marL="109728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йодометрии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обратное титрование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основан на реакции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электрофильного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замещения атома водорода в четвертом положении на йод. </a:t>
            </a:r>
          </a:p>
          <a:p>
            <a:pPr marL="109728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Навеску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препарата растворяют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воде, прибавляют определенный объем стандартного раствора йода, ацетата натрия для связывания HJ, хлороформ для растворения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йодантипирина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йода. Избыток йода оттитровывают  стандартным раствором натрия тиосульфатом при энергичном встряхивании до обесцвечивания бурой окраски йода и хлороформного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раствора.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ru-RU" dirty="0"/>
          </a:p>
        </p:txBody>
      </p:sp>
      <p:pic>
        <p:nvPicPr>
          <p:cNvPr id="5" name="Рисунок 4" descr="https://im0-tub-ru.yandex.net/i?id=44df7ad2b5ff7d76fa7622f755116a23&amp;n=33&amp;h=178&amp;w=480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bright="7000" contras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876"/>
            <a:ext cx="7215238" cy="3000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8602-5597-46AB-964C-6F9CD053C12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6ffd62be9a5823ea97f7b671af217eb21d8d9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776</Words>
  <Application>Microsoft Office PowerPoint</Application>
  <PresentationFormat>Экран (4:3)</PresentationFormat>
  <Paragraphs>179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Arno Pro Display</vt:lpstr>
      <vt:lpstr>Calibri</vt:lpstr>
      <vt:lpstr>Tahoma</vt:lpstr>
      <vt:lpstr>Times New Roman</vt:lpstr>
      <vt:lpstr>Тема Office</vt:lpstr>
      <vt:lpstr>Лекция № 28 </vt:lpstr>
      <vt:lpstr>Презентация PowerPoint</vt:lpstr>
      <vt:lpstr>1. Понятие о производных пиразола </vt:lpstr>
      <vt:lpstr>Презентация PowerPoint</vt:lpstr>
      <vt:lpstr>Феназон  Phenazonum  </vt:lpstr>
      <vt:lpstr>Презентация PowerPoint</vt:lpstr>
      <vt:lpstr>Презентация PowerPoint</vt:lpstr>
      <vt:lpstr>Презентация PowerPoint</vt:lpstr>
      <vt:lpstr>Количественное определение</vt:lpstr>
      <vt:lpstr>   Метамизол натрия Metamizolum natricum [(1,5-Диметил-3-оксо-2-фенил-2,3-дигидро-1H-пиразол-4ил)(метил)амино]метансульфонат натрия, моногидрат 1-фенил–2,3-диметил-4-метиламино-пиразалон-5-N-метансульфонат натрия моногидрат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28 Тема «Производные пиразола»   План: 1) Понятие о производных пиразола 2) Феназон (Антипирин) 3) Метамизол натрия (Анальгин)</dc:title>
  <dc:creator>Ноутбук</dc:creator>
  <cp:lastModifiedBy>notebook</cp:lastModifiedBy>
  <cp:revision>39</cp:revision>
  <dcterms:created xsi:type="dcterms:W3CDTF">2012-11-19T11:35:08Z</dcterms:created>
  <dcterms:modified xsi:type="dcterms:W3CDTF">2019-12-26T05:58:35Z</dcterms:modified>
</cp:coreProperties>
</file>