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8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2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0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4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1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4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0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5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E33-D1FA-4A89-AAD4-10114B062100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BBF1-4144-4D41-A643-E7EAB83E9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5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40466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Calibri" pitchFamily="34" charset="0"/>
              </a:rPr>
              <a:t>ФЕДЕРАЛЬНОЕ ГОСУДАРСТВЕННОЕ БЮДЖЕТНОЕ ОБРАЗОВАТЕЛЬНОЕ УЧРЕЖДЕНИЕ ВЫСШЕГО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ОБРАЗОВАНИЯ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ФАРМАЦЕВТИЧЕСКИЙ КОЛЛЕДЖ</a:t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1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Calibri" pitchFamily="34" charset="0"/>
              </a:rPr>
              <a:t>Лекция </a:t>
            </a:r>
            <a:r>
              <a:rPr lang="ru-RU" sz="1800" b="1" dirty="0" smtClean="0">
                <a:latin typeface="Calibri" pitchFamily="34" charset="0"/>
              </a:rPr>
              <a:t>№ 9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r>
              <a:rPr lang="ru-RU" sz="1800" b="1" dirty="0" smtClean="0">
                <a:latin typeface="Calibri" pitchFamily="34" charset="0"/>
              </a:rPr>
              <a:t>«</a:t>
            </a:r>
            <a:r>
              <a:rPr lang="ru-RU" sz="1800" b="1" dirty="0" smtClean="0"/>
              <a:t>Бесплодие</a:t>
            </a:r>
            <a:r>
              <a:rPr lang="ru-RU" sz="1800" b="1" dirty="0" smtClean="0">
                <a:latin typeface="Calibri" pitchFamily="34" charset="0"/>
              </a:rPr>
              <a:t>»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34.02.01– Сестринское дело</a:t>
            </a: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 err="1">
                <a:latin typeface="Calibri" pitchFamily="34" charset="0"/>
              </a:rPr>
              <a:t>Ерушина</a:t>
            </a:r>
            <a:r>
              <a:rPr lang="ru-RU" sz="1800" b="1" dirty="0">
                <a:latin typeface="Calibri" pitchFamily="34" charset="0"/>
              </a:rPr>
              <a:t> Т.Е.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Красноярск 2022</a:t>
            </a:r>
          </a:p>
        </p:txBody>
      </p:sp>
    </p:spTree>
    <p:extLst>
      <p:ext uri="{BB962C8B-B14F-4D97-AF65-F5344CB8AC3E}">
        <p14:creationId xmlns:p14="http://schemas.microsoft.com/office/powerpoint/2010/main" val="350461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Женское бесплодие.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ru-RU" dirty="0" smtClean="0"/>
              <a:t>Женское бесплодие – это неспособность женщин к зачатию в репродуктивном возрасте. </a:t>
            </a:r>
          </a:p>
          <a:p>
            <a:pPr marL="0" indent="0">
              <a:buNone/>
            </a:pPr>
            <a:r>
              <a:rPr lang="ru-RU" dirty="0" smtClean="0"/>
              <a:t>Различают: </a:t>
            </a:r>
          </a:p>
          <a:p>
            <a:r>
              <a:rPr lang="ru-RU" dirty="0" smtClean="0"/>
              <a:t> Первичное </a:t>
            </a:r>
          </a:p>
          <a:p>
            <a:r>
              <a:rPr lang="ru-RU" dirty="0" smtClean="0"/>
              <a:t> Вторичное </a:t>
            </a:r>
          </a:p>
          <a:p>
            <a:r>
              <a:rPr lang="ru-RU" dirty="0" smtClean="0"/>
              <a:t> Абсолютное женское бесплодие </a:t>
            </a:r>
          </a:p>
          <a:p>
            <a:r>
              <a:rPr lang="ru-RU" dirty="0" smtClean="0"/>
              <a:t> Относительное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93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Бесплодие может быть также: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врожденное </a:t>
            </a:r>
          </a:p>
          <a:p>
            <a:r>
              <a:rPr lang="ru-RU" dirty="0" smtClean="0"/>
              <a:t> приобретенное </a:t>
            </a:r>
          </a:p>
          <a:p>
            <a:r>
              <a:rPr lang="ru-RU" dirty="0" smtClean="0"/>
              <a:t> временное </a:t>
            </a:r>
          </a:p>
          <a:p>
            <a:r>
              <a:rPr lang="ru-RU" dirty="0" smtClean="0"/>
              <a:t> постоянное </a:t>
            </a:r>
          </a:p>
          <a:p>
            <a:r>
              <a:rPr lang="ru-RU" dirty="0" smtClean="0"/>
              <a:t> физиологическое </a:t>
            </a:r>
          </a:p>
          <a:p>
            <a:r>
              <a:rPr lang="ru-RU" dirty="0" smtClean="0"/>
              <a:t> патологическое </a:t>
            </a:r>
          </a:p>
          <a:p>
            <a:r>
              <a:rPr lang="ru-RU" dirty="0" smtClean="0"/>
              <a:t> добровольно-осознанное </a:t>
            </a:r>
          </a:p>
          <a:p>
            <a:r>
              <a:rPr lang="ru-RU" dirty="0" smtClean="0"/>
              <a:t> вынужденное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22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Первичное женское бесплодие </a:t>
            </a:r>
            <a:r>
              <a:rPr lang="ru-RU" dirty="0" smtClean="0"/>
              <a:t>– это бесплодие у женщин, живущих регулярной половой жизнью без предохранения и не имевших ни одной беременности.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Вторичное</a:t>
            </a:r>
            <a:r>
              <a:rPr lang="ru-RU" dirty="0" smtClean="0"/>
              <a:t> – беременность в прошлом наступала, но после этого отсутствует в течении 1 года регулярной половой жизни без предохранения.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72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Абсолютное бесплодие </a:t>
            </a:r>
            <a:r>
              <a:rPr lang="ru-RU" dirty="0" smtClean="0"/>
              <a:t>- бесплодие связано с необратимыми патологическими изменениями в половых органах, которые исключает возможность зачатия </a:t>
            </a:r>
          </a:p>
          <a:p>
            <a:r>
              <a:rPr lang="ru-RU" dirty="0" smtClean="0"/>
              <a:t> аномалии развития половых органов;</a:t>
            </a:r>
          </a:p>
          <a:p>
            <a:r>
              <a:rPr lang="ru-RU" dirty="0" smtClean="0"/>
              <a:t>  отсутствие матки, яичников, труб в результате хирургического вмешательства; </a:t>
            </a:r>
          </a:p>
          <a:p>
            <a:r>
              <a:rPr lang="ru-RU" dirty="0" smtClean="0"/>
              <a:t> двухсторонняя окклюзия маточных труб.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43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Понятие абсолютное и относительное бесплодие </a:t>
            </a:r>
            <a:r>
              <a:rPr lang="ru-RU" dirty="0" smtClean="0"/>
              <a:t>изменяются в процессе развития науки и практики. Ранее, при отсутствии труб, бесплодие считалось абсолютным, сейчас, с использованием ЭКО, оно считается относительным.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713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Физиологическое и временное бесплодие </a:t>
            </a:r>
            <a:r>
              <a:rPr lang="ru-RU" dirty="0" smtClean="0"/>
              <a:t>обусловлено преходящими причинами: </a:t>
            </a:r>
            <a:r>
              <a:rPr lang="ru-RU" dirty="0" err="1" smtClean="0"/>
              <a:t>ановуляторные</a:t>
            </a:r>
            <a:r>
              <a:rPr lang="ru-RU" dirty="0" smtClean="0"/>
              <a:t> циклы во время лактации, </a:t>
            </a:r>
            <a:r>
              <a:rPr lang="ru-RU" dirty="0" err="1" smtClean="0"/>
              <a:t>допубертатный</a:t>
            </a:r>
            <a:r>
              <a:rPr lang="ru-RU" dirty="0" smtClean="0"/>
              <a:t> и ранний пубертатный период, постменопаузальный период, состояние стерильности по с 1 по 12 и с 17 по 28 дни менструального цикла.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3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Добровольно – осознанное бесплодие </a:t>
            </a:r>
            <a:r>
              <a:rPr lang="ru-RU" dirty="0" smtClean="0"/>
              <a:t>– это такие ситуации, когда, в силу </a:t>
            </a:r>
            <a:r>
              <a:rPr lang="ru-RU" dirty="0" smtClean="0"/>
              <a:t>социально-экономических </a:t>
            </a:r>
            <a:r>
              <a:rPr lang="ru-RU" dirty="0" smtClean="0"/>
              <a:t>или других факторов (монахини), женщина сознательно не хочет беременеть и рожать не только второго, третьего, но даже и первого ребенка.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Вынужденное бесплодие </a:t>
            </a:r>
            <a:r>
              <a:rPr lang="ru-RU" dirty="0" smtClean="0"/>
              <a:t>связано с определенными ограничительными мерами по деторождению (состояние </a:t>
            </a:r>
            <a:r>
              <a:rPr lang="ru-RU" dirty="0"/>
              <a:t>з</a:t>
            </a:r>
            <a:r>
              <a:rPr lang="ru-RU" dirty="0" smtClean="0"/>
              <a:t>доровья).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336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445" y="11177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По данными ВОЗ выделяют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22</a:t>
            </a:r>
            <a:r>
              <a:rPr lang="ru-RU" dirty="0" smtClean="0"/>
              <a:t> фактора, которые приводят к женскому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16</a:t>
            </a:r>
            <a:r>
              <a:rPr lang="ru-RU" dirty="0" smtClean="0"/>
              <a:t> </a:t>
            </a:r>
            <a:r>
              <a:rPr lang="ru-RU" dirty="0" smtClean="0"/>
              <a:t>факторов </a:t>
            </a:r>
            <a:r>
              <a:rPr lang="ru-RU" dirty="0" smtClean="0"/>
              <a:t>к мужскому бесплодию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879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 бесплодия у женщин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Трубно-</a:t>
            </a:r>
            <a:r>
              <a:rPr lang="ru-RU" dirty="0" err="1" smtClean="0"/>
              <a:t>Перитонеальное</a:t>
            </a:r>
            <a:r>
              <a:rPr lang="ru-RU" dirty="0" smtClean="0"/>
              <a:t> (~30%) </a:t>
            </a:r>
          </a:p>
          <a:p>
            <a:r>
              <a:rPr lang="ru-RU" dirty="0" smtClean="0"/>
              <a:t>Эндокринное (~30%) </a:t>
            </a:r>
          </a:p>
          <a:p>
            <a:r>
              <a:rPr lang="ru-RU" dirty="0" smtClean="0"/>
              <a:t>Другие гинекологические заболевания (~25%) </a:t>
            </a:r>
          </a:p>
          <a:p>
            <a:r>
              <a:rPr lang="ru-RU" dirty="0" smtClean="0"/>
              <a:t>Иммунологическое (~5%)</a:t>
            </a:r>
          </a:p>
          <a:p>
            <a:r>
              <a:rPr lang="ru-RU" dirty="0" smtClean="0"/>
              <a:t>Психогенное </a:t>
            </a:r>
            <a:r>
              <a:rPr lang="ru-RU" dirty="0" smtClean="0"/>
              <a:t>(~5%) </a:t>
            </a:r>
          </a:p>
          <a:p>
            <a:r>
              <a:rPr lang="ru-RU" dirty="0" smtClean="0"/>
              <a:t>Неясного генеза (~5%)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983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Эндокринное (секреторное) бесплодие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наблюдается при всех формах первичной или вторичной аменореи, другой эндокринной патологии, приводящей к отсутствию овуляции или формированию неполноценной яйцеклетки, нарушению цикличной трансформации эндометрия и, как следствие, не способности яйцеклетки к имплантации.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0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8685"/>
            <a:ext cx="9144000" cy="1075147"/>
          </a:xfrm>
        </p:spPr>
        <p:txBody>
          <a:bodyPr/>
          <a:lstStyle/>
          <a:p>
            <a:r>
              <a:rPr lang="ru-RU" b="1" dirty="0" smtClean="0"/>
              <a:t>План лекции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942" y="1533832"/>
            <a:ext cx="10137058" cy="5043949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dirty="0" smtClean="0"/>
              <a:t>Причины бесплодного брака.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 Методы обследования, лечения и профилактики при бесплодии.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Мужское бесплодие.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85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Трубное бесплодие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Органическая патология обусловлена непроходимостью маточных труб вследствие воспалительных заболеваний половых органов. В том числе ЗППП, послеродовые, </a:t>
            </a:r>
            <a:r>
              <a:rPr lang="ru-RU" dirty="0" err="1" smtClean="0"/>
              <a:t>постлабораторные</a:t>
            </a:r>
            <a:r>
              <a:rPr lang="ru-RU" dirty="0" smtClean="0"/>
              <a:t> осложнения, перенесенная </a:t>
            </a:r>
            <a:r>
              <a:rPr lang="ru-RU" dirty="0" err="1" smtClean="0"/>
              <a:t>аппендэктомия</a:t>
            </a:r>
            <a:r>
              <a:rPr lang="ru-RU" dirty="0" smtClean="0"/>
              <a:t> и др. хирургические и гинекологические заболевания, сопровождающиеся перитонитом и </a:t>
            </a:r>
            <a:r>
              <a:rPr lang="ru-RU" dirty="0" err="1" smtClean="0"/>
              <a:t>пельвиоперитонитом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07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45" y="881728"/>
            <a:ext cx="10515600" cy="4351338"/>
          </a:xfrm>
        </p:spPr>
        <p:txBody>
          <a:bodyPr/>
          <a:lstStyle/>
          <a:p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Функциональные нарушения связаны с нейроэндокринными нарушениями, приводящими к нарушению продвижения по трубе сперматозоидов и яйцеклетки до и после оплодотворения. </a:t>
            </a:r>
          </a:p>
          <a:p>
            <a:pPr>
              <a:buFontTx/>
              <a:buChar char="-"/>
            </a:pPr>
            <a:r>
              <a:rPr lang="ru-RU" dirty="0" smtClean="0"/>
              <a:t>Особое место отводится </a:t>
            </a:r>
            <a:r>
              <a:rPr lang="ru-RU" dirty="0" err="1" smtClean="0"/>
              <a:t>эндометриозу</a:t>
            </a:r>
            <a:r>
              <a:rPr lang="ru-RU" dirty="0" smtClean="0"/>
              <a:t>. У 30% и более женщин, страдающих бесплодием, диагностируют </a:t>
            </a:r>
            <a:r>
              <a:rPr lang="ru-RU" dirty="0" err="1" smtClean="0"/>
              <a:t>эндометриоз</a:t>
            </a:r>
            <a:r>
              <a:rPr lang="ru-RU" dirty="0" smtClean="0"/>
              <a:t>. Часто он протекает бессимптомно и приводит к развитию спаечного процесса органов брюшной полости, малого таза, функциональным нарушениям в репродуктивной системе.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743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Маточная форма бесплодия </a:t>
            </a:r>
            <a:r>
              <a:rPr lang="ru-RU" dirty="0" smtClean="0"/>
              <a:t>связана с множественными дегенеративными изменениями эндометрия вследствие воспалительных процессов и травматических повреждений.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06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Бесплодие, связанное с пороками развития и анатомическими нарушениями в половой системе </a:t>
            </a:r>
            <a:r>
              <a:rPr lang="ru-RU" dirty="0" smtClean="0"/>
              <a:t>– атрезии девственной плевы, влагалища, канала шейки матки и влагалища, </a:t>
            </a:r>
            <a:r>
              <a:rPr lang="ru-RU" dirty="0" err="1" smtClean="0"/>
              <a:t>гиперантефлексия</a:t>
            </a:r>
            <a:r>
              <a:rPr lang="ru-RU" dirty="0" smtClean="0"/>
              <a:t> и </a:t>
            </a:r>
            <a:r>
              <a:rPr lang="ru-RU" dirty="0" err="1" smtClean="0"/>
              <a:t>гиперретрофлексия</a:t>
            </a:r>
            <a:r>
              <a:rPr lang="ru-RU" dirty="0" smtClean="0"/>
              <a:t> матки, опухоли матки и яичников.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48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Иммунологическое бесплодие </a:t>
            </a:r>
            <a:r>
              <a:rPr lang="ru-RU" dirty="0" smtClean="0"/>
              <a:t>связано с антигенными свойствами спермы и яйцеклетки и с иммунными ответами против этих антигенов. Может быть несовместимость крови супругов по системе АВО. Вырабатываются антиспермальные антитела, которые могут оказывать агглютинирующие действие на сперматозоиды.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942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Психогенно-сексуальное бесплодие </a:t>
            </a:r>
            <a:r>
              <a:rPr lang="ru-RU" dirty="0" smtClean="0"/>
              <a:t>связанное с различными нарушениями психоэмоциональной сферы, стрессовыми ситуациями с длительными психосоматическим напряжением, т.н. симптом ожидания беременности.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860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Обследование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Обследование мужчины и женщины проводят одновременно. При обследованные мужчины обязательно проведения анализа </a:t>
            </a:r>
            <a:r>
              <a:rPr lang="ru-RU" dirty="0" err="1" smtClean="0"/>
              <a:t>спермограммы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84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Обследование женщин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0153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Анамнез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возраст </a:t>
            </a:r>
          </a:p>
          <a:p>
            <a:r>
              <a:rPr lang="ru-RU" dirty="0" smtClean="0"/>
              <a:t>профессия </a:t>
            </a:r>
          </a:p>
          <a:p>
            <a:r>
              <a:rPr lang="ru-RU" dirty="0" smtClean="0"/>
              <a:t>перенесенные заболевания, операции </a:t>
            </a:r>
          </a:p>
          <a:p>
            <a:r>
              <a:rPr lang="ru-RU" dirty="0" smtClean="0"/>
              <a:t>медикаментозная терапия </a:t>
            </a:r>
          </a:p>
          <a:p>
            <a:r>
              <a:rPr lang="ru-RU" dirty="0" smtClean="0"/>
              <a:t>менструальный анамнез </a:t>
            </a:r>
          </a:p>
          <a:p>
            <a:r>
              <a:rPr lang="ru-RU" dirty="0" smtClean="0"/>
              <a:t>время нахождения в браке</a:t>
            </a:r>
          </a:p>
          <a:p>
            <a:r>
              <a:rPr lang="ru-RU" dirty="0" smtClean="0"/>
              <a:t> использование контрацептивов </a:t>
            </a:r>
          </a:p>
          <a:p>
            <a:r>
              <a:rPr lang="ru-RU" dirty="0" smtClean="0"/>
              <a:t>наличие абортов, патологических родов, осложнений после абортов и родов </a:t>
            </a:r>
          </a:p>
          <a:p>
            <a:r>
              <a:rPr lang="ru-RU" dirty="0" smtClean="0"/>
              <a:t>наследственность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958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709" y="719495"/>
            <a:ext cx="10515600" cy="5946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Объективное обследование </a:t>
            </a:r>
          </a:p>
          <a:p>
            <a:r>
              <a:rPr lang="ru-RU" dirty="0" smtClean="0"/>
              <a:t> оценка роста и массы тела с вычислением индекса массы тела; </a:t>
            </a:r>
          </a:p>
          <a:p>
            <a:r>
              <a:rPr lang="ru-RU" dirty="0" smtClean="0"/>
              <a:t>оценка фенотипа (женский, мужской); </a:t>
            </a:r>
          </a:p>
          <a:p>
            <a:r>
              <a:rPr lang="ru-RU" dirty="0" smtClean="0"/>
              <a:t>оценка состояния кожи (</a:t>
            </a:r>
            <a:r>
              <a:rPr lang="ru-RU" dirty="0" err="1" smtClean="0"/>
              <a:t>акне</a:t>
            </a:r>
            <a:r>
              <a:rPr lang="ru-RU" dirty="0" smtClean="0"/>
              <a:t>, себорея);</a:t>
            </a:r>
          </a:p>
          <a:p>
            <a:r>
              <a:rPr lang="ru-RU" dirty="0" smtClean="0"/>
              <a:t> распределение подкожно-жировой клетчатки (верхний или нижний тип); </a:t>
            </a:r>
          </a:p>
          <a:p>
            <a:r>
              <a:rPr lang="ru-RU" dirty="0" smtClean="0"/>
              <a:t>характер </a:t>
            </a:r>
            <a:r>
              <a:rPr lang="ru-RU" dirty="0" err="1" smtClean="0"/>
              <a:t>оволосения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оценка степени развития молочных желез и характер выделений из них; </a:t>
            </a:r>
          </a:p>
          <a:p>
            <a:r>
              <a:rPr lang="ru-RU" dirty="0" smtClean="0"/>
              <a:t>гинекологическое </a:t>
            </a:r>
            <a:r>
              <a:rPr lang="ru-RU" dirty="0" err="1" smtClean="0"/>
              <a:t>бимануальное</a:t>
            </a:r>
            <a:r>
              <a:rPr lang="ru-RU" dirty="0" smtClean="0"/>
              <a:t> исследование и осмотр шейки матки в зеркалах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502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Лабораторно-инструментальные методы исследования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Определение уровня половых гормонов в плазме крови в середине второй фазы цикла.</a:t>
            </a:r>
          </a:p>
          <a:p>
            <a:pPr marL="0" indent="0">
              <a:buNone/>
            </a:pPr>
            <a:r>
              <a:rPr lang="ru-RU" dirty="0" smtClean="0"/>
              <a:t>• Эхо эндометрия (в середине цикла и за 2 дня до менструации)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Гистеросальпингография</a:t>
            </a:r>
            <a:r>
              <a:rPr lang="ru-RU" dirty="0" smtClean="0"/>
              <a:t> (по 6-7 день </a:t>
            </a:r>
            <a:r>
              <a:rPr lang="ru-RU" dirty="0" err="1" smtClean="0"/>
              <a:t>menses</a:t>
            </a:r>
            <a:r>
              <a:rPr lang="ru-RU" dirty="0" smtClean="0"/>
              <a:t>) </a:t>
            </a:r>
          </a:p>
          <a:p>
            <a:pPr marL="0" indent="0">
              <a:buNone/>
            </a:pPr>
            <a:r>
              <a:rPr lang="ru-RU" dirty="0" smtClean="0"/>
              <a:t>• Биопсия эндометрия. </a:t>
            </a:r>
          </a:p>
          <a:p>
            <a:pPr marL="0" indent="0">
              <a:buNone/>
            </a:pPr>
            <a:r>
              <a:rPr lang="ru-RU" dirty="0" smtClean="0"/>
              <a:t>• Лапароскопия.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Посткоитальный</a:t>
            </a:r>
            <a:r>
              <a:rPr lang="ru-RU" dirty="0" smtClean="0"/>
              <a:t> тест ( на 12-14 день менструального цикла).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5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Бесплодным браком </a:t>
            </a:r>
            <a:r>
              <a:rPr lang="ru-RU" dirty="0" smtClean="0"/>
              <a:t>называется брак, при котором при наличии регулярной половой жизни, без применения методов контрацепции беременность не наступает на протяжении 1-го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123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Эндокринная система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225" y="157490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Тесты функциональной диагностики: </a:t>
            </a:r>
          </a:p>
          <a:p>
            <a:pPr marL="0" indent="0">
              <a:buNone/>
            </a:pPr>
            <a:r>
              <a:rPr lang="ru-RU" dirty="0" smtClean="0"/>
              <a:t>- Базальная температура </a:t>
            </a:r>
          </a:p>
          <a:p>
            <a:pPr marL="0" indent="0">
              <a:buNone/>
            </a:pPr>
            <a:r>
              <a:rPr lang="ru-RU" dirty="0" smtClean="0"/>
              <a:t>- Феномен “зрачка”, “папоротника”</a:t>
            </a:r>
          </a:p>
          <a:p>
            <a:pPr marL="0" indent="0">
              <a:buNone/>
            </a:pPr>
            <a:r>
              <a:rPr lang="ru-RU" dirty="0" smtClean="0"/>
              <a:t>- Симптом натяжения цервикальной слизи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Кольпоцитология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Определение уровня гипофизарных гормонов (ЛГ, ФСГ, ПЛ, ТТГ, СТГ и АКТГ) </a:t>
            </a:r>
          </a:p>
          <a:p>
            <a:r>
              <a:rPr lang="ru-RU" dirty="0" smtClean="0"/>
              <a:t>Определение уровня стероидных гормонов (эстрогенов, прогестерона, андрогенов); </a:t>
            </a:r>
          </a:p>
          <a:p>
            <a:r>
              <a:rPr lang="ru-RU" dirty="0" smtClean="0"/>
              <a:t>Рентгенограмма черепа и турецкого седла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345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Гистеросальпингография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Гистеросальпингографией</a:t>
            </a:r>
            <a:r>
              <a:rPr lang="ru-RU" dirty="0" smtClean="0"/>
              <a:t> </a:t>
            </a:r>
            <a:r>
              <a:rPr lang="ru-RU" dirty="0"/>
              <a:t>(ГСГ) называют метод рентгенодиагностики состояния фаллопиевых труб и внутренней полости матки, их проходимости и строения при помощи введения контрастного вещества в полость матки и труб.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606" y="3590464"/>
            <a:ext cx="4645741" cy="29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10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Лапароскопия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Осмотр брюшной пустоты </a:t>
            </a:r>
          </a:p>
          <a:p>
            <a:r>
              <a:rPr lang="ru-RU" dirty="0" smtClean="0"/>
              <a:t>Спаечная болезнь </a:t>
            </a:r>
          </a:p>
          <a:p>
            <a:r>
              <a:rPr lang="ru-RU" dirty="0" err="1" smtClean="0"/>
              <a:t>Хромгидротубация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Наличие малых форм </a:t>
            </a:r>
            <a:r>
              <a:rPr lang="ru-RU" dirty="0" err="1" smtClean="0"/>
              <a:t>эндометриоза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78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Медико-генетическое консультирование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Рождение детей с пороками развития </a:t>
            </a:r>
          </a:p>
          <a:p>
            <a:r>
              <a:rPr lang="ru-RU" dirty="0" smtClean="0"/>
              <a:t>Мертворождение</a:t>
            </a:r>
          </a:p>
          <a:p>
            <a:r>
              <a:rPr lang="ru-RU" dirty="0" smtClean="0"/>
              <a:t>Привычное </a:t>
            </a:r>
            <a:r>
              <a:rPr lang="ru-RU" dirty="0" err="1" smtClean="0"/>
              <a:t>невынашивание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Аменорея</a:t>
            </a:r>
          </a:p>
          <a:p>
            <a:r>
              <a:rPr lang="ru-RU" dirty="0" smtClean="0"/>
              <a:t> Позднее </a:t>
            </a:r>
            <a:r>
              <a:rPr lang="ru-RU" dirty="0" err="1" smtClean="0"/>
              <a:t>менархе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Задержка полового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925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Устранить обменные нарушения.</a:t>
            </a:r>
          </a:p>
          <a:p>
            <a:r>
              <a:rPr lang="ru-RU" dirty="0" smtClean="0"/>
              <a:t> Провести терапию </a:t>
            </a:r>
            <a:r>
              <a:rPr lang="ru-RU" dirty="0" err="1" smtClean="0"/>
              <a:t>экстрагенитальных</a:t>
            </a:r>
            <a:r>
              <a:rPr lang="ru-RU" dirty="0" smtClean="0"/>
              <a:t> заболеваний, коррекцию возможных нарушений щитовидной железы и надпочечников. </a:t>
            </a:r>
          </a:p>
          <a:p>
            <a:r>
              <a:rPr lang="ru-RU" dirty="0" smtClean="0"/>
              <a:t> Дифференцированная терапия в зависимости от формы бесплодия.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11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трубно-</a:t>
            </a:r>
            <a:r>
              <a:rPr lang="ru-RU" b="1" dirty="0" err="1" smtClean="0"/>
              <a:t>перитонеального</a:t>
            </a:r>
            <a:r>
              <a:rPr lang="ru-RU" b="1" dirty="0" smtClean="0"/>
              <a:t> бесплодия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Комплексная противовоспалительная терапия, с учетом возбудителя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Гидротубация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Пластика маточной трубы (лапаротомия, лапароскопия)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763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эндокринного бесплодия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Гормональная терапия в зависимости от вида нарушения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402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иммунологического бесплодия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Терапия презервативом </a:t>
            </a:r>
          </a:p>
          <a:p>
            <a:r>
              <a:rPr lang="ru-RU" dirty="0" smtClean="0"/>
              <a:t>Искусственная </a:t>
            </a:r>
            <a:r>
              <a:rPr lang="ru-RU" dirty="0" err="1" smtClean="0"/>
              <a:t>инсеминация</a:t>
            </a:r>
            <a:r>
              <a:rPr lang="ru-RU" dirty="0" smtClean="0"/>
              <a:t> спермой мужа или донора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0188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Мужское бесплодие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Это неспособность зрелого мужского организма к оплодотворению. </a:t>
            </a:r>
          </a:p>
          <a:p>
            <a:r>
              <a:rPr lang="ru-RU" dirty="0" smtClean="0"/>
              <a:t> Частота мужского бесплодия составляет 40- 50%, а в сочетании с бесплодием у женщин 15- 20%.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740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мужского бесплодия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Секреторное – нарушение сперматогенеза, связанное с эндокринной патологией (синдром </a:t>
            </a:r>
            <a:r>
              <a:rPr lang="ru-RU" dirty="0" err="1" smtClean="0"/>
              <a:t>Клайнфелтера</a:t>
            </a:r>
            <a:r>
              <a:rPr lang="ru-RU" dirty="0" smtClean="0"/>
              <a:t>, синдром Тернера, гермафродитизм, крипторхизм, </a:t>
            </a:r>
            <a:r>
              <a:rPr lang="ru-RU" dirty="0" err="1" smtClean="0"/>
              <a:t>гипоганадизм</a:t>
            </a:r>
            <a:r>
              <a:rPr lang="ru-RU" dirty="0" smtClean="0"/>
              <a:t>); воспалительные процессы и опухоли; травмы; возрастная инволюция; следствие перенесенных инфекций (паротит); воздействие вредных привычек; сахарный диабет, который развивается чаще до периода половой зрелости и характеризуется морфологическими изменениями половых органов, либо с интоксикацией (ионизирующее облучение, лекарственные препараты), половые органы развиты правильно, но нарушена генеративная функция.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6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710" y="542515"/>
            <a:ext cx="10515600" cy="4351338"/>
          </a:xfrm>
        </p:spPr>
        <p:txBody>
          <a:bodyPr/>
          <a:lstStyle/>
          <a:p>
            <a:r>
              <a:rPr lang="ru-RU" dirty="0" smtClean="0"/>
              <a:t>Частота бесплодия составляет </a:t>
            </a:r>
          </a:p>
          <a:p>
            <a:pPr marL="0" indent="0" algn="ctr">
              <a:buNone/>
            </a:pPr>
            <a:r>
              <a:rPr lang="ru-RU" dirty="0" smtClean="0"/>
              <a:t>10-15 % всех браков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Женское - 55-60 % </a:t>
            </a:r>
          </a:p>
          <a:p>
            <a:r>
              <a:rPr lang="ru-RU" dirty="0" smtClean="0"/>
              <a:t>Мужское - 40-45 %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632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Экскреторное – нарушено выделение спермы.</a:t>
            </a:r>
          </a:p>
          <a:p>
            <a:pPr marL="0" indent="0">
              <a:buNone/>
            </a:pPr>
            <a:r>
              <a:rPr lang="ru-RU" dirty="0" smtClean="0"/>
              <a:t>Причина - врождённая патология, воспалительные процессы, травмы половых органов – орхит, простатит, воздействие лекарственных средств, аплазии протоков и т.д. </a:t>
            </a:r>
          </a:p>
          <a:p>
            <a:pPr marL="0" indent="0">
              <a:buNone/>
            </a:pPr>
            <a:r>
              <a:rPr lang="ru-RU" dirty="0" smtClean="0"/>
              <a:t>• Сочетанное </a:t>
            </a:r>
          </a:p>
          <a:p>
            <a:pPr marL="0" indent="0">
              <a:buNone/>
            </a:pPr>
            <a:r>
              <a:rPr lang="ru-RU" dirty="0" smtClean="0"/>
              <a:t>• Иммунологическое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Неклассифицируемые</a:t>
            </a:r>
            <a:r>
              <a:rPr lang="ru-RU" dirty="0" smtClean="0"/>
              <a:t> формы (психогенные факторы).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116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Важным фактором, необходимым для оплодотворения, является способность сперматозоидов продвигаться вперед, накапливать энергию, и проникать сквозь блестящую оболочку яйцеклетки. Традиционное обследование мужчин в бесплодном браке начинают с исследования спермы. Если патология не выявлена, то других исследований не проводят.</a:t>
            </a:r>
          </a:p>
          <a:p>
            <a:pPr marL="0" indent="0">
              <a:buNone/>
            </a:pPr>
            <a:r>
              <a:rPr lang="ru-RU" dirty="0" smtClean="0"/>
              <a:t> • Образцы спермы собирают после 2-х дней, но не более 7-и дней воздержания.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7668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Спермограмма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Макроскопически</a:t>
            </a:r>
            <a:r>
              <a:rPr lang="ru-RU" dirty="0" smtClean="0"/>
              <a:t> определяют её вид, цвет, запах, объём, вязкость, реакцию спермы. </a:t>
            </a:r>
          </a:p>
          <a:p>
            <a:r>
              <a:rPr lang="ru-RU" dirty="0" smtClean="0"/>
              <a:t> При эякуляции сперма жидкая, но она немедленно коагулируется в гель, через 20-30 минут сперма вновь разжижается и становится жидкой и вязкой, непрозрачной, серовато-белой. </a:t>
            </a:r>
          </a:p>
          <a:p>
            <a:r>
              <a:rPr lang="ru-RU" dirty="0" smtClean="0"/>
              <a:t> Объём </a:t>
            </a:r>
            <a:r>
              <a:rPr lang="ru-RU" dirty="0" err="1" smtClean="0"/>
              <a:t>эякулята</a:t>
            </a:r>
            <a:r>
              <a:rPr lang="ru-RU" dirty="0" smtClean="0"/>
              <a:t> в норме 2-5 мл (меньшее количество может свидетельствовать о дефиците андрогенов, большее – о нарушение функции дополнительных желёз). </a:t>
            </a:r>
          </a:p>
          <a:p>
            <a:r>
              <a:rPr lang="ru-RU" dirty="0" smtClean="0"/>
              <a:t> Общее число сперматозоидов в </a:t>
            </a:r>
            <a:r>
              <a:rPr lang="ru-RU" dirty="0" err="1" smtClean="0"/>
              <a:t>эякуляте</a:t>
            </a:r>
            <a:r>
              <a:rPr lang="ru-RU" dirty="0" smtClean="0"/>
              <a:t> более 20*10 6 млн./</a:t>
            </a:r>
            <a:r>
              <a:rPr lang="ru-RU" dirty="0" smtClean="0"/>
              <a:t>мл.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921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213" y="527767"/>
            <a:ext cx="10515600" cy="5991020"/>
          </a:xfrm>
        </p:spPr>
        <p:txBody>
          <a:bodyPr>
            <a:normAutofit/>
          </a:bodyPr>
          <a:lstStyle/>
          <a:p>
            <a:r>
              <a:rPr lang="ru-RU" dirty="0" smtClean="0"/>
              <a:t>Подвижность (движение сперматозоидов в норме прямолинейное, в одном направлении, маятникообразное или маленькие движения характерны для малоподвижных сперматозоидов). В норме не менее 25% сперматозоидов подвижны через 1 час, или 50% - сразу после эякуляции. </a:t>
            </a:r>
          </a:p>
          <a:p>
            <a:r>
              <a:rPr lang="ru-RU" dirty="0" smtClean="0"/>
              <a:t> Число лейкоцитов менее 1*10 /мм (при соотношении 1 бактерия на 10 сперматозоидов средняя скорость движения сперматозоидов (в норме=1,3 мм/мин.) снижается, а 10 бактерий на 1 сперматозоид ведёт к полной неподвижности. </a:t>
            </a:r>
          </a:p>
          <a:p>
            <a:r>
              <a:rPr lang="ru-RU" dirty="0" smtClean="0"/>
              <a:t> Морфология – в норме 50 и более % нормальных форм.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pH</a:t>
            </a:r>
            <a:r>
              <a:rPr lang="ru-RU" dirty="0" smtClean="0"/>
              <a:t>=5,2 – 7,8. Увеличение показателей говорит о воспалительном процессе в простате и семенных пузырьках, снижение – о закупорке выводных протоков семенных пузырьков. </a:t>
            </a:r>
          </a:p>
          <a:p>
            <a:r>
              <a:rPr lang="ru-RU" dirty="0" smtClean="0"/>
              <a:t> Агглютинация </a:t>
            </a:r>
            <a:r>
              <a:rPr lang="ru-RU" dirty="0" smtClean="0"/>
              <a:t>отсутствует.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9164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994" y="424527"/>
            <a:ext cx="10515600" cy="63007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основании результатов исследования различают: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Аспермия</a:t>
            </a:r>
            <a:r>
              <a:rPr lang="ru-RU" dirty="0" smtClean="0"/>
              <a:t> – нет </a:t>
            </a:r>
            <a:r>
              <a:rPr lang="ru-RU" dirty="0" err="1" smtClean="0"/>
              <a:t>эякулята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Азооспермия – нет зрелых сперматозоидов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Олигозооспермия</a:t>
            </a:r>
            <a:r>
              <a:rPr lang="ru-RU" dirty="0" smtClean="0"/>
              <a:t> – менее 20 *10 6 млн. сперматозоидов в 1 мл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Астенозооспермия</a:t>
            </a:r>
            <a:r>
              <a:rPr lang="ru-RU" dirty="0" smtClean="0"/>
              <a:t> – менее 25% сперматозоидов имеют движение вперед через 1 час.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Тератозооспермия</a:t>
            </a:r>
            <a:r>
              <a:rPr lang="ru-RU" dirty="0" smtClean="0"/>
              <a:t> – менее 50% сперматозоидов имеют нормальную форму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Некрозооспермия</a:t>
            </a:r>
            <a:r>
              <a:rPr lang="ru-RU" dirty="0" smtClean="0"/>
              <a:t> – нет подвижных сперматозоидов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Полизооспермия</a:t>
            </a:r>
            <a:r>
              <a:rPr lang="ru-RU" dirty="0" smtClean="0"/>
              <a:t> – более 150 млн. сперматозоидов в 1 мл. </a:t>
            </a:r>
          </a:p>
          <a:p>
            <a:r>
              <a:rPr lang="ru-RU" dirty="0" smtClean="0"/>
              <a:t> Ретроградная эякуляция – заброс в мочевой пузырь.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84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15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 Анамнез </a:t>
            </a:r>
          </a:p>
          <a:p>
            <a:pPr marL="0" indent="0">
              <a:buNone/>
            </a:pPr>
            <a:r>
              <a:rPr lang="ru-RU" dirty="0" smtClean="0"/>
              <a:t>• Общее объективное исследование, в том числе половых органов. </a:t>
            </a:r>
          </a:p>
          <a:p>
            <a:pPr marL="0" indent="0">
              <a:buNone/>
            </a:pPr>
            <a:r>
              <a:rPr lang="ru-RU" dirty="0" smtClean="0"/>
              <a:t>• Гормональное исследование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Посткоитальная</a:t>
            </a:r>
            <a:r>
              <a:rPr lang="ru-RU" dirty="0" smtClean="0"/>
              <a:t> проба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smtClean="0"/>
              <a:t>Проба на проникновение сперматозоидов в цервикальную слизь и так далее.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1800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Посткоитальный</a:t>
            </a:r>
            <a:r>
              <a:rPr lang="ru-RU" b="1" dirty="0" smtClean="0"/>
              <a:t> тест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Выполняется накануне овуляции, когда цервикальная слизь имеет наименьшую вязкость, наибольшее растяжение и свойство кристаллизоваться. При проведении теста брачная пара должна отказаться от половых сношений на протяжении 2-3 дней. Шейку матки обнажают в зеркалах и туберкулиновым шприцем или корнцангом берут содержимое из заднего свода и цервикального канала. Полученное содержимое переносят на предметное стекло и рассматривают под микроскопом.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165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0090"/>
            <a:ext cx="10515600" cy="5176683"/>
          </a:xfrm>
        </p:spPr>
        <p:txBody>
          <a:bodyPr>
            <a:normAutofit/>
          </a:bodyPr>
          <a:lstStyle/>
          <a:p>
            <a:r>
              <a:rPr lang="ru-RU" dirty="0" smtClean="0"/>
              <a:t>Терапевтические </a:t>
            </a:r>
            <a:r>
              <a:rPr lang="ru-RU" dirty="0"/>
              <a:t>возможности для лечения мужского бесплодия ограничены и часто лечение вообще не приводит к желаемым результатам.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Необходимо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устранение </a:t>
            </a:r>
            <a:r>
              <a:rPr lang="ru-RU" dirty="0"/>
              <a:t>профессиональных и других вредных факторов </a:t>
            </a:r>
            <a:endParaRPr lang="ru-RU" dirty="0" smtClean="0"/>
          </a:p>
          <a:p>
            <a:r>
              <a:rPr lang="ru-RU" dirty="0" smtClean="0"/>
              <a:t>лечение </a:t>
            </a:r>
            <a:r>
              <a:rPr lang="ru-RU" dirty="0"/>
              <a:t>соматических заболеваний </a:t>
            </a:r>
            <a:endParaRPr lang="ru-RU" dirty="0" smtClean="0"/>
          </a:p>
          <a:p>
            <a:r>
              <a:rPr lang="ru-RU" dirty="0" smtClean="0"/>
              <a:t>правильный </a:t>
            </a:r>
            <a:r>
              <a:rPr lang="ru-RU" dirty="0"/>
              <a:t>режим труда, питания и отдыха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исключение вредных привычек </a:t>
            </a:r>
            <a:endParaRPr lang="ru-RU" dirty="0" smtClean="0"/>
          </a:p>
          <a:p>
            <a:r>
              <a:rPr lang="ru-RU" dirty="0" smtClean="0"/>
              <a:t>рациональный </a:t>
            </a:r>
            <a:r>
              <a:rPr lang="ru-RU" dirty="0"/>
              <a:t>режим половой жизни </a:t>
            </a:r>
            <a:endParaRPr lang="ru-RU" dirty="0" smtClean="0"/>
          </a:p>
          <a:p>
            <a:r>
              <a:rPr lang="ru-RU" dirty="0" smtClean="0"/>
              <a:t>физиотерапевтические </a:t>
            </a:r>
            <a:r>
              <a:rPr lang="ru-RU" dirty="0"/>
              <a:t>методы и </a:t>
            </a:r>
            <a:r>
              <a:rPr lang="ru-RU" dirty="0" err="1"/>
              <a:t>биостимуляция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5047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Вспомогательные репродуктивные технологии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Искусственное </a:t>
            </a:r>
            <a:r>
              <a:rPr lang="ru-RU" dirty="0" err="1"/>
              <a:t>инсеминация</a:t>
            </a:r>
            <a:r>
              <a:rPr lang="ru-RU" dirty="0"/>
              <a:t> спермой мужа или донора </a:t>
            </a:r>
            <a:endParaRPr lang="ru-RU" dirty="0" smtClean="0"/>
          </a:p>
          <a:p>
            <a:r>
              <a:rPr lang="ru-RU" dirty="0" smtClean="0"/>
              <a:t>Экстракорпоральное </a:t>
            </a:r>
            <a:r>
              <a:rPr lang="ru-RU" dirty="0"/>
              <a:t>оплодотворение IVF </a:t>
            </a:r>
            <a:endParaRPr lang="ru-RU" dirty="0" smtClean="0"/>
          </a:p>
          <a:p>
            <a:r>
              <a:rPr lang="ru-RU" dirty="0" err="1" smtClean="0"/>
              <a:t>Интрацитоплазматическое</a:t>
            </a:r>
            <a:r>
              <a:rPr lang="ru-RU" dirty="0" smtClean="0"/>
              <a:t> </a:t>
            </a:r>
            <a:r>
              <a:rPr lang="ru-RU" dirty="0"/>
              <a:t>введение единичного сперматозоида (ICSI)</a:t>
            </a:r>
          </a:p>
        </p:txBody>
      </p:sp>
    </p:spTree>
    <p:extLst>
      <p:ext uri="{BB962C8B-B14F-4D97-AF65-F5344CB8AC3E}">
        <p14:creationId xmlns:p14="http://schemas.microsoft.com/office/powerpoint/2010/main" val="36228541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настоящее время широкое распространение в лечение бесплодия получила искусственная </a:t>
            </a:r>
            <a:r>
              <a:rPr lang="ru-RU" dirty="0" err="1"/>
              <a:t>инсеминация</a:t>
            </a:r>
            <a:r>
              <a:rPr lang="ru-RU" dirty="0"/>
              <a:t>. Это введение чужеродного генетического материала в виде спермы в половые пути женщины в целях наступления у нее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7716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703" y="660502"/>
            <a:ext cx="10515600" cy="4351338"/>
          </a:xfrm>
        </p:spPr>
        <p:txBody>
          <a:bodyPr/>
          <a:lstStyle/>
          <a:p>
            <a:r>
              <a:rPr lang="ru-RU" dirty="0" smtClean="0"/>
              <a:t>Во всем мире бесплодие является актуальной проблемой. Её социальная значимость определяется рядом факторов: </a:t>
            </a:r>
          </a:p>
          <a:p>
            <a:r>
              <a:rPr lang="ru-RU" dirty="0" smtClean="0"/>
              <a:t>Бесплодие существенно влияет на основные демографические показатели; </a:t>
            </a:r>
          </a:p>
          <a:p>
            <a:r>
              <a:rPr lang="ru-RU" dirty="0" smtClean="0"/>
              <a:t>50-70% браков распадается, если лечение бесплодия не приводит к наступлению беременности; </a:t>
            </a:r>
          </a:p>
          <a:p>
            <a:r>
              <a:rPr lang="ru-RU" dirty="0" smtClean="0"/>
              <a:t>Супруги в бесплодных браках чаще страдают различными нервно-психическими и соматическими заболеваниями, чем имеющие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3871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967" y="86698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По способу введения спермы осеменение различают 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• влагалищное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интрацервикальное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• маточное </a:t>
            </a:r>
            <a:r>
              <a:rPr lang="ru-RU" dirty="0"/>
              <a:t>искусственное осеменение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трансабдоминальное</a:t>
            </a:r>
            <a:r>
              <a:rPr lang="ru-RU" dirty="0" smtClean="0"/>
              <a:t> </a:t>
            </a:r>
            <a:r>
              <a:rPr lang="ru-RU" dirty="0"/>
              <a:t>введение спермы.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На </a:t>
            </a:r>
            <a:r>
              <a:rPr lang="ru-RU" b="1" dirty="0"/>
              <a:t>практике проводится искусственное осеменение: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• спермой </a:t>
            </a:r>
            <a:r>
              <a:rPr lang="ru-RU" dirty="0"/>
              <a:t>мужа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спермой </a:t>
            </a:r>
            <a:r>
              <a:rPr lang="ru-RU" dirty="0"/>
              <a:t>донора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оплодотворение </a:t>
            </a:r>
            <a:r>
              <a:rPr lang="ru-RU" dirty="0"/>
              <a:t>яйцеклетки</a:t>
            </a:r>
          </a:p>
        </p:txBody>
      </p:sp>
    </p:spTree>
    <p:extLst>
      <p:ext uri="{BB962C8B-B14F-4D97-AF65-F5344CB8AC3E}">
        <p14:creationId xmlns:p14="http://schemas.microsoft.com/office/powerpoint/2010/main" val="758960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Экстракорпоральное оплодотворение IVF Состоит из следующих 4-х этапов: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964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ru-RU" dirty="0" smtClean="0"/>
              <a:t>Стимулирование </a:t>
            </a:r>
            <a:r>
              <a:rPr lang="ru-RU" dirty="0"/>
              <a:t>созревания яйцеклеток (обеспечивается разными гормональными препаратами). По мере роста яйцеклеток производится анализ крови для определения гормональной реакции развивающегося фолликула и ультразвуковой контроль за их ростом</a:t>
            </a:r>
            <a:r>
              <a:rPr lang="ru-RU" dirty="0" smtClean="0"/>
              <a:t>.</a:t>
            </a:r>
          </a:p>
          <a:p>
            <a:pPr marL="571500" indent="-571500">
              <a:buAutoNum type="romanUcPeriod"/>
            </a:pPr>
            <a:r>
              <a:rPr lang="ru-RU" dirty="0" smtClean="0"/>
              <a:t> </a:t>
            </a:r>
            <a:r>
              <a:rPr lang="ru-RU" dirty="0"/>
              <a:t>Изъятие ооцитов. Эта операция осуществляется или с помощью </a:t>
            </a:r>
            <a:r>
              <a:rPr lang="ru-RU" dirty="0" err="1"/>
              <a:t>лапароскопического</a:t>
            </a:r>
            <a:r>
              <a:rPr lang="ru-RU" dirty="0"/>
              <a:t> метода, или с помощью аспирационной иглы под ультразвуковым контролем. </a:t>
            </a:r>
            <a:endParaRPr lang="ru-RU" dirty="0" smtClean="0"/>
          </a:p>
          <a:p>
            <a:pPr marL="571500" indent="-571500">
              <a:buAutoNum type="romanUcPeriod"/>
            </a:pPr>
            <a:r>
              <a:rPr lang="ru-RU" dirty="0" smtClean="0"/>
              <a:t>Оплодотворение </a:t>
            </a:r>
            <a:r>
              <a:rPr lang="ru-RU" dirty="0"/>
              <a:t>яйцеклеток в культуре. Изъятые яйцеклетки помещают в специальную жидкую среду, куда потом прибавляют сперматозоиды. Время первого обследования половых клеток - через 18 часов после введения сперматозоидов</a:t>
            </a:r>
            <a:r>
              <a:rPr lang="ru-RU" dirty="0" smtClean="0"/>
              <a:t>.</a:t>
            </a:r>
          </a:p>
          <a:p>
            <a:pPr marL="571500" indent="-571500">
              <a:buAutoNum type="romanUcPeriod"/>
            </a:pPr>
            <a:r>
              <a:rPr lang="ru-RU" dirty="0" smtClean="0"/>
              <a:t>Введение </a:t>
            </a:r>
            <a:r>
              <a:rPr lang="ru-RU" dirty="0"/>
              <a:t>эмбриона в матку. Через 1-3 дня через катетер эмбрион доставляют в полость матки</a:t>
            </a:r>
          </a:p>
        </p:txBody>
      </p:sp>
    </p:spTree>
    <p:extLst>
      <p:ext uri="{BB962C8B-B14F-4D97-AF65-F5344CB8AC3E}">
        <p14:creationId xmlns:p14="http://schemas.microsoft.com/office/powerpoint/2010/main" val="9093304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8206"/>
            <a:ext cx="10515600" cy="5778757"/>
          </a:xfrm>
        </p:spPr>
        <p:txBody>
          <a:bodyPr>
            <a:normAutofit/>
          </a:bodyPr>
          <a:lstStyle/>
          <a:p>
            <a:r>
              <a:rPr lang="ru-RU" dirty="0"/>
              <a:t>Первый известный науке опыт искусственного оплодотворения на собаках был сделан в конце XVIII столетия (1780 год) аббатом </a:t>
            </a:r>
            <a:r>
              <a:rPr lang="ru-RU" dirty="0" err="1"/>
              <a:t>Спаланцани</a:t>
            </a:r>
            <a:r>
              <a:rPr lang="ru-RU" dirty="0"/>
              <a:t>. В конце XIX столетие идеи искусственного оплодотворения начинают использоваться и для «борьбы с женской бесплодностью». В 1917 году доктор Ф</a:t>
            </a:r>
            <a:r>
              <a:rPr lang="ru-RU" dirty="0" smtClean="0"/>
              <a:t>. Ильин </a:t>
            </a:r>
            <a:r>
              <a:rPr lang="ru-RU" dirty="0"/>
              <a:t>констатирует, что до 1917 года наука располагает 69-ю успешными и описанными случаями искусственного оплодотворения женщин спермой своего мужа. В 1968 году в клинике Бон-Холл (Кембридж, Англия) медику Р</a:t>
            </a:r>
            <a:r>
              <a:rPr lang="ru-RU" dirty="0" smtClean="0"/>
              <a:t>. Эдвардсу </a:t>
            </a:r>
            <a:r>
              <a:rPr lang="ru-RU" dirty="0"/>
              <a:t>и эмбриологу Н</a:t>
            </a:r>
            <a:r>
              <a:rPr lang="ru-RU" dirty="0" smtClean="0"/>
              <a:t>. </a:t>
            </a:r>
            <a:r>
              <a:rPr lang="ru-RU" dirty="0" err="1" smtClean="0"/>
              <a:t>Степто</a:t>
            </a:r>
            <a:r>
              <a:rPr lang="ru-RU" dirty="0" smtClean="0"/>
              <a:t> </a:t>
            </a:r>
            <a:r>
              <a:rPr lang="ru-RU" dirty="0"/>
              <a:t>удалось имплантировать в полость матки женщины, которая страдает бесплодием, эмбрион, полученный в пробирке в результате соединения яйцеклетки и сперматозоида. Через 9 месяцев родился первый в мире «пробирочный» ребенок - Луиза Браун </a:t>
            </a:r>
          </a:p>
        </p:txBody>
      </p:sp>
    </p:spTree>
    <p:extLst>
      <p:ext uri="{BB962C8B-B14F-4D97-AF65-F5344CB8AC3E}">
        <p14:creationId xmlns:p14="http://schemas.microsoft.com/office/powerpoint/2010/main" val="38728747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 для закрепления: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Причины бесплодия.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Сестринский </a:t>
            </a:r>
            <a:r>
              <a:rPr lang="ru-RU" dirty="0"/>
              <a:t>процесс в проведении </a:t>
            </a:r>
            <a:r>
              <a:rPr lang="ru-RU" dirty="0" smtClean="0"/>
              <a:t>санитарно-просветительной </a:t>
            </a:r>
            <a:r>
              <a:rPr lang="ru-RU" dirty="0"/>
              <a:t>работы по профилактике </a:t>
            </a:r>
            <a:r>
              <a:rPr lang="ru-RU" dirty="0" smtClean="0"/>
              <a:t>бесплодия.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108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4547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716" y="911225"/>
            <a:ext cx="10515600" cy="4351338"/>
          </a:xfrm>
        </p:spPr>
        <p:txBody>
          <a:bodyPr/>
          <a:lstStyle/>
          <a:p>
            <a:r>
              <a:rPr lang="ru-RU" dirty="0" smtClean="0"/>
              <a:t>Необходимо учитывать </a:t>
            </a:r>
            <a:r>
              <a:rPr lang="ru-RU" dirty="0" smtClean="0"/>
              <a:t>социально-психологические </a:t>
            </a:r>
            <a:r>
              <a:rPr lang="ru-RU" dirty="0" smtClean="0"/>
              <a:t>аспекты бесплодия – негативные стороны семейной и общественной жизни. </a:t>
            </a:r>
          </a:p>
          <a:p>
            <a:r>
              <a:rPr lang="ru-RU" dirty="0" smtClean="0"/>
              <a:t>В бесплодных браках превалируют личностные переживания, семейные конфликты, факторы антисоциального поведения (внебрачные связи), ухудшение здоровья и снижение работоспособности.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25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Биологическая сторона бесплодных браков характеризуется тем, что супруги в них раньше стареют, имеют меньшую продолжительность жизни, чаще болеют, в том числе злокачественными новообразованиями, а у рождающихся у них после лечения детей наблюдается больше патологических мутаций.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68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Факторы, влияющие на генеративную функцию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• экологические факторы (химические, радиационные, производственные и др.) </a:t>
            </a:r>
          </a:p>
          <a:p>
            <a:pPr marL="0" indent="0">
              <a:buNone/>
            </a:pPr>
            <a:r>
              <a:rPr lang="ru-RU" dirty="0" smtClean="0"/>
              <a:t>• нездоровый образ жизни связанный с вредными привычками (алкоголизм, наркомания, курение) </a:t>
            </a:r>
          </a:p>
          <a:p>
            <a:pPr marL="0" indent="0">
              <a:buNone/>
            </a:pPr>
            <a:r>
              <a:rPr lang="ru-RU" dirty="0" smtClean="0"/>
              <a:t>• частые аборты </a:t>
            </a:r>
          </a:p>
          <a:p>
            <a:pPr marL="0" indent="0">
              <a:buNone/>
            </a:pPr>
            <a:r>
              <a:rPr lang="ru-RU" dirty="0" smtClean="0"/>
              <a:t>• использование некоторых контрацептивов </a:t>
            </a:r>
          </a:p>
          <a:p>
            <a:pPr marL="0" indent="0">
              <a:buNone/>
            </a:pPr>
            <a:r>
              <a:rPr lang="ru-RU" dirty="0" smtClean="0"/>
              <a:t>• поздний возраст вступления в брак (и откладывание рождения ребенка на более поздние сроки) </a:t>
            </a:r>
          </a:p>
          <a:p>
            <a:pPr marL="0" indent="0">
              <a:buNone/>
            </a:pPr>
            <a:r>
              <a:rPr lang="ru-RU" dirty="0" smtClean="0"/>
              <a:t>• увеличение частоты эндокринной патологии и воспалительных заболеваний женских половых органов (особенно ЗППП и туберкулеза)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smtClean="0"/>
              <a:t>высокая миграция населения, негативно сказывается на генеративной функции, как мужчин, так и женщин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81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Бесплодие подразделяется на: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А: I – первичное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II – вторичное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Б: I – женское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II – мужское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776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2218</Words>
  <Application>Microsoft Office PowerPoint</Application>
  <PresentationFormat>Произвольный</PresentationFormat>
  <Paragraphs>230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Факторы, влияющие на генеративную функцию </vt:lpstr>
      <vt:lpstr>Бесплодие подразделяется на: </vt:lpstr>
      <vt:lpstr>Женское бесплодие. </vt:lpstr>
      <vt:lpstr>Бесплодие может быть также: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бесплодия у женщин </vt:lpstr>
      <vt:lpstr>Эндокринное (секреторное) бесплодие </vt:lpstr>
      <vt:lpstr>Трубное бесплодие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Обследование</vt:lpstr>
      <vt:lpstr>Обследование женщин </vt:lpstr>
      <vt:lpstr>Презентация PowerPoint</vt:lpstr>
      <vt:lpstr>Лабораторно-инструментальные методы исследования </vt:lpstr>
      <vt:lpstr>Эндокринная система </vt:lpstr>
      <vt:lpstr>Гистеросальпингография</vt:lpstr>
      <vt:lpstr>Лапароскопия</vt:lpstr>
      <vt:lpstr>Медико-генетическое консультирование </vt:lpstr>
      <vt:lpstr>Лечение: </vt:lpstr>
      <vt:lpstr>Лечение трубно-перитонеального бесплодия </vt:lpstr>
      <vt:lpstr>Лечение эндокринного бесплодия </vt:lpstr>
      <vt:lpstr>Лечение иммунологического бесплодия </vt:lpstr>
      <vt:lpstr>Мужское бесплодие </vt:lpstr>
      <vt:lpstr>Классификация мужского бесплодия </vt:lpstr>
      <vt:lpstr>Презентация PowerPoint</vt:lpstr>
      <vt:lpstr>Презентация PowerPoint</vt:lpstr>
      <vt:lpstr>Спермограмма</vt:lpstr>
      <vt:lpstr>Презентация PowerPoint</vt:lpstr>
      <vt:lpstr>Презентация PowerPoint</vt:lpstr>
      <vt:lpstr>Диагностика: </vt:lpstr>
      <vt:lpstr>Посткоитальный тест </vt:lpstr>
      <vt:lpstr>Лечение</vt:lpstr>
      <vt:lpstr>Вспомогательные репродуктивные технологии </vt:lpstr>
      <vt:lpstr>Презентация PowerPoint</vt:lpstr>
      <vt:lpstr>Презентация PowerPoint</vt:lpstr>
      <vt:lpstr>Экстракорпоральное оплодотворение IVF Состоит из следующих 4-х этапов: </vt:lpstr>
      <vt:lpstr>Презентация PowerPoint</vt:lpstr>
      <vt:lpstr>Контрольные вопросы для закрепления: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Space</dc:creator>
  <cp:lastModifiedBy>Татьяна Е. Ерушина</cp:lastModifiedBy>
  <cp:revision>28</cp:revision>
  <dcterms:created xsi:type="dcterms:W3CDTF">2022-01-12T06:47:29Z</dcterms:created>
  <dcterms:modified xsi:type="dcterms:W3CDTF">2022-01-20T03:17:55Z</dcterms:modified>
</cp:coreProperties>
</file>