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7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4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6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1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9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8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1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0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1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486E-C002-4F17-85FF-3D073B11225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A0C3-EC70-4270-9696-DE95487A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TN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311" y="1860488"/>
            <a:ext cx="10218991" cy="2674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диагностика </a:t>
            </a:r>
            <a:r>
              <a:rPr lang="ru-RU" dirty="0"/>
              <a:t>солидных опухолей почек с помощью </a:t>
            </a:r>
            <a:r>
              <a:rPr lang="ru-RU" dirty="0" smtClean="0"/>
              <a:t>МРТ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2977" y="4662037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cap="none" spc="0" dirty="0" smtClean="0">
                <a:solidFill>
                  <a:schemeClr val="tx1"/>
                </a:solidFill>
                <a:latin typeface="+mn-lt"/>
              </a:rPr>
              <a:t>Выполнила: ординатор кафедры лучевой диагностики ИПО</a:t>
            </a:r>
          </a:p>
          <a:p>
            <a:pPr algn="l">
              <a:lnSpc>
                <a:spcPct val="100000"/>
              </a:lnSpc>
            </a:pPr>
            <a:r>
              <a:rPr lang="ru-RU" b="1" cap="none" spc="0" dirty="0" err="1" smtClean="0">
                <a:solidFill>
                  <a:schemeClr val="tx1"/>
                </a:solidFill>
                <a:latin typeface="+mn-lt"/>
              </a:rPr>
              <a:t>Цыхоня</a:t>
            </a:r>
            <a:r>
              <a:rPr lang="ru-RU" b="1" cap="none" spc="0" dirty="0" smtClean="0">
                <a:solidFill>
                  <a:schemeClr val="tx1"/>
                </a:solidFill>
                <a:latin typeface="+mn-lt"/>
              </a:rPr>
              <a:t> Анастасия Сергеевна</a:t>
            </a:r>
          </a:p>
          <a:p>
            <a:endParaRPr lang="ru-RU" dirty="0" smtClean="0"/>
          </a:p>
          <a:p>
            <a:r>
              <a:rPr lang="ru-RU" dirty="0" smtClean="0"/>
              <a:t>2021г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6F199A9D-E764-4746-9C3F-F97DF00F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7" y="253578"/>
            <a:ext cx="2127971" cy="1553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46C59-E348-45E7-A295-DC59A7CFB12E}"/>
              </a:ext>
            </a:extLst>
          </p:cNvPr>
          <p:cNvSpPr txBox="1"/>
          <p:nvPr/>
        </p:nvSpPr>
        <p:spPr>
          <a:xfrm>
            <a:off x="2488368" y="242380"/>
            <a:ext cx="9578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ФГБОУ ВО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КрасГМУ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им. проф. В.Ф. Войно-Ясенецкого Минздрава РФ</a:t>
            </a:r>
          </a:p>
          <a:p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680" y="896793"/>
            <a:ext cx="367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Кафедра лучевой диагностики ИПО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6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Т1 ВИ в аксиальной плоскости. Светлоклеточный ПКР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42-летней женщины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3a_7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366" y="2064885"/>
            <a:ext cx="5915387" cy="44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70247" y="2179861"/>
            <a:ext cx="548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Определяется </a:t>
            </a:r>
            <a:r>
              <a:rPr lang="ru-RU" sz="2400" dirty="0" smtClean="0">
                <a:latin typeface="+mj-lt"/>
              </a:rPr>
              <a:t>неоднородное </a:t>
            </a:r>
            <a:r>
              <a:rPr lang="ru-RU" sz="2400" dirty="0">
                <a:latin typeface="+mj-lt"/>
              </a:rPr>
              <a:t>образование размером 7,2 см с центральной </a:t>
            </a:r>
            <a:r>
              <a:rPr lang="ru-RU" sz="2400" dirty="0" err="1">
                <a:latin typeface="+mj-lt"/>
              </a:rPr>
              <a:t>гипоинтенсивной</a:t>
            </a:r>
            <a:r>
              <a:rPr lang="ru-RU" sz="2400" dirty="0">
                <a:latin typeface="+mj-lt"/>
              </a:rPr>
              <a:t> областью от кистозной дегенерации или </a:t>
            </a:r>
            <a:r>
              <a:rPr lang="ru-RU" sz="2400" dirty="0" smtClean="0">
                <a:latin typeface="+mj-lt"/>
              </a:rPr>
              <a:t>некроза.</a:t>
            </a:r>
            <a:r>
              <a:rPr lang="ru-RU" sz="2400" dirty="0">
                <a:latin typeface="+mj-lt"/>
              </a:rPr>
              <a:t> Видны множественные коллатеральные сосуды</a:t>
            </a:r>
          </a:p>
        </p:txBody>
      </p:sp>
    </p:spTree>
    <p:extLst>
      <p:ext uri="{BB962C8B-B14F-4D97-AF65-F5344CB8AC3E}">
        <p14:creationId xmlns:p14="http://schemas.microsoft.com/office/powerpoint/2010/main" val="11379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365125"/>
            <a:ext cx="11244072" cy="1335659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Д</a:t>
            </a:r>
            <a:r>
              <a:rPr lang="ru-RU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иффузионно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dirty="0" smtClean="0"/>
              <a:t>ВИ в </a:t>
            </a:r>
            <a:r>
              <a:rPr lang="ru-RU" dirty="0"/>
              <a:t>аксиальной плоскости. Светлоклеточный ПКР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42-летней женщины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3b_8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61" y="1960714"/>
            <a:ext cx="6092866" cy="460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51585" y="1960714"/>
            <a:ext cx="5443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Определяются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периферические очаги сигнала повышенной интенсивности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0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Папиллярный </a:t>
            </a:r>
            <a:r>
              <a:rPr lang="ru-RU" b="1" dirty="0" smtClean="0"/>
              <a:t>рак почки</a:t>
            </a:r>
            <a:r>
              <a:rPr lang="ru-RU" b="1" dirty="0"/>
              <a:t>	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Папиллярная карцинома является вторым по распространенности </a:t>
            </a:r>
            <a:r>
              <a:rPr lang="ru-RU" sz="2400" dirty="0" smtClean="0"/>
              <a:t>подтипом ПКР и составляя 10–15% случаев среди всех опухолей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В большинстве случаев МРТ показывает четко очерченную, однородную, расположенную на периферии опухоль размером менее 3 см. Если диаметр опухоли превышает 4 см, может наблюдаться внутренняя неоднородность из-за кровотечения, </a:t>
            </a:r>
            <a:r>
              <a:rPr lang="ru-RU" sz="2400" dirty="0" err="1"/>
              <a:t>кальцификации</a:t>
            </a:r>
            <a:r>
              <a:rPr lang="ru-RU" sz="2400" dirty="0"/>
              <a:t> и </a:t>
            </a:r>
            <a:r>
              <a:rPr lang="ru-RU" sz="2400" dirty="0" smtClean="0"/>
              <a:t>некроза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Обычно </a:t>
            </a:r>
            <a:r>
              <a:rPr lang="ru-RU" sz="2400" dirty="0"/>
              <a:t>присутствует фиброзная капсула </a:t>
            </a:r>
            <a:r>
              <a:rPr lang="ru-RU" sz="2400" dirty="0" smtClean="0"/>
              <a:t>с </a:t>
            </a:r>
            <a:r>
              <a:rPr lang="ru-RU" sz="2400" dirty="0"/>
              <a:t>низкой интенсивностью сигнала на T1- и T2-взвешенных изображениях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Папиллярный ПКР обычно демонстрирует низкую интенсивность сигнала Т2 и </a:t>
            </a:r>
            <a:r>
              <a:rPr lang="ru-RU" sz="2400" dirty="0" err="1"/>
              <a:t>гиповаскулярный</a:t>
            </a:r>
            <a:r>
              <a:rPr lang="ru-RU" sz="2400" dirty="0"/>
              <a:t> с прогрессирующим усилением после введения контрастного 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31711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Т2 ВИ в аксиальной плоскости</a:t>
            </a:r>
            <a:r>
              <a:rPr lang="ru-RU" dirty="0" smtClean="0"/>
              <a:t>. </a:t>
            </a:r>
            <a:r>
              <a:rPr lang="ru-RU" dirty="0"/>
              <a:t>Папиллярный ПКР у 47-летнего мужчины с поражением почек.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5a_10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068" y="1872878"/>
            <a:ext cx="6378374" cy="473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48667" y="1953901"/>
            <a:ext cx="5243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Определяется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гипоинтенсивное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образование левой почки размером 2,8 см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1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83" y="168356"/>
            <a:ext cx="11430965" cy="12784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Противофазное(слева</a:t>
            </a:r>
            <a:r>
              <a:rPr lang="ru-RU" dirty="0" smtClean="0"/>
              <a:t>) и </a:t>
            </a:r>
            <a:r>
              <a:rPr lang="ru-RU" dirty="0" smtClean="0"/>
              <a:t>синфазное(справа</a:t>
            </a:r>
            <a:r>
              <a:rPr lang="ru-RU" dirty="0" smtClean="0"/>
              <a:t>) </a:t>
            </a:r>
            <a:r>
              <a:rPr lang="ru-RU" dirty="0" smtClean="0"/>
              <a:t> </a:t>
            </a:r>
            <a:r>
              <a:rPr lang="ru-RU" dirty="0" smtClean="0"/>
              <a:t>ВИ </a:t>
            </a:r>
            <a:r>
              <a:rPr lang="ru-RU" dirty="0"/>
              <a:t>в аксиальной плоскости. Папиллярный ПКР у 47-летнего мужчины с поражением почек.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51142"/>
            <a:ext cx="12187178" cy="10417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Определяется </a:t>
            </a:r>
            <a:r>
              <a:rPr lang="ru-RU" dirty="0" smtClean="0"/>
              <a:t>снижение </a:t>
            </a:r>
            <a:r>
              <a:rPr lang="ru-RU" dirty="0"/>
              <a:t>интенсивности </a:t>
            </a:r>
            <a:r>
              <a:rPr lang="ru-RU" dirty="0" smtClean="0"/>
              <a:t>сигнала образования </a:t>
            </a:r>
            <a:endParaRPr lang="ru-RU" dirty="0"/>
          </a:p>
        </p:txBody>
      </p:sp>
      <p:pic>
        <p:nvPicPr>
          <p:cNvPr id="4" name="Рисунок 3" descr="C:\Users\ПК\Desktop\Цыхоня\images_medium_rg.2017170039.fig5b_1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827" y="1791423"/>
            <a:ext cx="5081285" cy="362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Цыхоня\images_medium_rg.2017170039.fig5c_1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383" y="1791423"/>
            <a:ext cx="5169063" cy="362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0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Хромофобный</a:t>
            </a:r>
            <a:r>
              <a:rPr lang="ru-RU" b="1" dirty="0"/>
              <a:t> </a:t>
            </a:r>
            <a:r>
              <a:rPr lang="ru-RU" b="1" dirty="0" smtClean="0"/>
              <a:t>почечно-клеточный рак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Хромофобные</a:t>
            </a:r>
            <a:r>
              <a:rPr lang="ru-RU" dirty="0"/>
              <a:t> карциномы составляют 4–11% ПКР и являются </a:t>
            </a:r>
            <a:r>
              <a:rPr lang="ru-RU" dirty="0" smtClean="0"/>
              <a:t>третьим </a:t>
            </a:r>
            <a:r>
              <a:rPr lang="ru-RU" dirty="0"/>
              <a:t>по распространенности подтипом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При МРТ не наблюдается никаких специфических особенностей </a:t>
            </a:r>
            <a:r>
              <a:rPr lang="ru-RU" dirty="0" err="1"/>
              <a:t>хромофобных</a:t>
            </a:r>
            <a:r>
              <a:rPr lang="ru-RU" dirty="0"/>
              <a:t> опухолей, но они имеют тенденцию быть четко очерченными и </a:t>
            </a:r>
            <a:r>
              <a:rPr lang="ru-RU" dirty="0" smtClean="0"/>
              <a:t>однородными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Хромофобный</a:t>
            </a:r>
            <a:r>
              <a:rPr lang="ru-RU" dirty="0"/>
              <a:t> ПКР может иметь центральный звездчатый рубец </a:t>
            </a:r>
          </a:p>
        </p:txBody>
      </p:sp>
    </p:spTree>
    <p:extLst>
      <p:ext uri="{BB962C8B-B14F-4D97-AF65-F5344CB8AC3E}">
        <p14:creationId xmlns:p14="http://schemas.microsoft.com/office/powerpoint/2010/main" val="10494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Т2 ВИ в аксиальной плоскости</a:t>
            </a:r>
            <a:r>
              <a:rPr lang="ru-RU" dirty="0" smtClean="0"/>
              <a:t>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Хромофобный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ПКР у 47-летней женщины. 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7a_15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493" y="1995437"/>
            <a:ext cx="6575145" cy="45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33549" y="1995436"/>
            <a:ext cx="4818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Определяется </a:t>
            </a:r>
            <a:r>
              <a:rPr lang="ru-RU" sz="2400" dirty="0">
                <a:latin typeface="+mj-lt"/>
              </a:rPr>
              <a:t>преимущественно </a:t>
            </a:r>
            <a:r>
              <a:rPr lang="ru-RU" sz="2400" dirty="0" err="1">
                <a:latin typeface="+mj-lt"/>
              </a:rPr>
              <a:t>гипоинтенсивное</a:t>
            </a:r>
            <a:r>
              <a:rPr lang="ru-RU" sz="2400" dirty="0">
                <a:latin typeface="+mj-lt"/>
              </a:rPr>
              <a:t> образование почек размером 4,8 см </a:t>
            </a:r>
          </a:p>
        </p:txBody>
      </p:sp>
    </p:spTree>
    <p:extLst>
      <p:ext uri="{BB962C8B-B14F-4D97-AF65-F5344CB8AC3E}">
        <p14:creationId xmlns:p14="http://schemas.microsoft.com/office/powerpoint/2010/main" val="27925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Т1 </a:t>
            </a:r>
            <a:r>
              <a:rPr lang="ru-RU" dirty="0"/>
              <a:t>ВИ в аксиальной плоскости.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Хромофобный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ПКР у 47-летней женщины.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0719" y="1825625"/>
            <a:ext cx="4733080" cy="2723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Определяется </a:t>
            </a:r>
            <a:r>
              <a:rPr lang="ru-RU" dirty="0" smtClean="0"/>
              <a:t>умеренное </a:t>
            </a:r>
            <a:r>
              <a:rPr lang="ru-RU" dirty="0"/>
              <a:t>неоднородное </a:t>
            </a:r>
            <a:r>
              <a:rPr lang="ru-RU" dirty="0" smtClean="0"/>
              <a:t>усиление интенсивности сигнала  </a:t>
            </a:r>
            <a:r>
              <a:rPr lang="ru-RU" dirty="0"/>
              <a:t>с центральным рубцом </a:t>
            </a:r>
          </a:p>
        </p:txBody>
      </p:sp>
      <p:pic>
        <p:nvPicPr>
          <p:cNvPr id="4" name="Рисунок 3" descr="C:\Users\ПК\Desktop\Цыхоня\images_medium_rg.2017170039.fig7b_1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69" y="1960341"/>
            <a:ext cx="6204754" cy="45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4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42" y="295677"/>
            <a:ext cx="11634728" cy="13479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ротивофазное(слева</a:t>
            </a:r>
            <a:r>
              <a:rPr lang="ru-RU" dirty="0" smtClean="0"/>
              <a:t>) и </a:t>
            </a:r>
            <a:r>
              <a:rPr lang="ru-RU" dirty="0" smtClean="0"/>
              <a:t>синфазное(справа</a:t>
            </a:r>
            <a:r>
              <a:rPr lang="ru-RU" dirty="0" smtClean="0"/>
              <a:t>) Т1 </a:t>
            </a:r>
            <a:r>
              <a:rPr lang="ru-RU" dirty="0" smtClean="0"/>
              <a:t>ВИ </a:t>
            </a:r>
            <a:r>
              <a:rPr lang="ru-RU" dirty="0"/>
              <a:t>в аксиальной плоскости.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Хромофобный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ПКР у 47-летней женщины.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46" y="5789954"/>
            <a:ext cx="12014520" cy="92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 smtClean="0"/>
              <a:t>определяется изменений интенсивности сигнала </a:t>
            </a:r>
          </a:p>
          <a:p>
            <a:endParaRPr lang="ru-RU" dirty="0"/>
          </a:p>
        </p:txBody>
      </p:sp>
      <p:pic>
        <p:nvPicPr>
          <p:cNvPr id="4" name="Рисунок 3" descr="C:\Users\ПК\Desktop\Цыхоня\images_medium_rg.2017170039.fig7d_1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2294" y="2005052"/>
            <a:ext cx="4854373" cy="367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Цыхоня\images_medium_rg.2017170039.fig7e_1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011" y="2005052"/>
            <a:ext cx="5002434" cy="367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3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Ангиомиолипома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38" y="1365813"/>
            <a:ext cx="10913962" cy="48111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одна из наиболее часто встречающихся доброкачественных </a:t>
            </a:r>
            <a:r>
              <a:rPr lang="ru-RU" dirty="0" smtClean="0"/>
              <a:t>опухолей почек.</a:t>
            </a:r>
            <a:r>
              <a:rPr lang="ru-RU" dirty="0"/>
              <a:t> 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обычно </a:t>
            </a:r>
            <a:r>
              <a:rPr lang="ru-RU" dirty="0"/>
              <a:t>состоят из различного количества </a:t>
            </a:r>
            <a:r>
              <a:rPr lang="ru-RU" dirty="0" err="1"/>
              <a:t>дисморфных</a:t>
            </a:r>
            <a:r>
              <a:rPr lang="ru-RU" dirty="0"/>
              <a:t> кровеносных сосудов, компонентов гладких мышц и зрелой жировой </a:t>
            </a:r>
            <a:r>
              <a:rPr lang="ru-RU" dirty="0" smtClean="0"/>
              <a:t>ткани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по </a:t>
            </a:r>
            <a:r>
              <a:rPr lang="ru-RU" dirty="0"/>
              <a:t>мере роста опухоли увеличивается кровоток, попадающий </a:t>
            </a:r>
            <a:r>
              <a:rPr lang="ru-RU" dirty="0" smtClean="0"/>
              <a:t>в </a:t>
            </a:r>
            <a:r>
              <a:rPr lang="ru-RU" dirty="0" err="1" smtClean="0"/>
              <a:t>ангиолипому</a:t>
            </a:r>
            <a:r>
              <a:rPr lang="ru-RU" dirty="0" smtClean="0"/>
              <a:t> и </a:t>
            </a:r>
            <a:r>
              <a:rPr lang="ru-RU" dirty="0"/>
              <a:t>вызывающий дилатацию сосудов, а также формирование и увеличение </a:t>
            </a:r>
            <a:r>
              <a:rPr lang="ru-RU" dirty="0" err="1" smtClean="0"/>
              <a:t>псевдоаневризмы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при </a:t>
            </a:r>
            <a:r>
              <a:rPr lang="ru-RU" dirty="0"/>
              <a:t>МРТ классические </a:t>
            </a:r>
            <a:r>
              <a:rPr lang="ru-RU" dirty="0" err="1" smtClean="0"/>
              <a:t>ангиолипомы</a:t>
            </a:r>
            <a:r>
              <a:rPr lang="ru-RU" dirty="0" smtClean="0"/>
              <a:t> </a:t>
            </a:r>
            <a:r>
              <a:rPr lang="ru-RU" dirty="0"/>
              <a:t>демонстрируют высокую интенсивность сигнала T1 из-за содержания в них </a:t>
            </a:r>
            <a:r>
              <a:rPr lang="ru-RU" dirty="0" smtClean="0"/>
              <a:t>жира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и</a:t>
            </a:r>
            <a:r>
              <a:rPr lang="ru-RU" dirty="0" smtClean="0"/>
              <a:t>нтенсивность </a:t>
            </a:r>
            <a:r>
              <a:rPr lang="ru-RU" dirty="0"/>
              <a:t>сигнала на T2-взвешенных изображениях варьируется в зависимости от количества жира в очаге поражения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9424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108" y="136132"/>
            <a:ext cx="10058400" cy="1450757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Введение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084" y="2373678"/>
            <a:ext cx="10546851" cy="290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Диагностика</a:t>
            </a:r>
            <a:r>
              <a:rPr lang="ru-RU" sz="2800" dirty="0" smtClean="0"/>
              <a:t> </a:t>
            </a:r>
            <a:r>
              <a:rPr lang="ru-RU" sz="2800" dirty="0"/>
              <a:t>опухолей почек имеет большое значение для определения наилучшего терапевтического подхода и повышения общей выживаемости пациентов.  </a:t>
            </a:r>
            <a:r>
              <a:rPr lang="ru-RU" sz="2800" dirty="0" smtClean="0"/>
              <a:t>Точное определение </a:t>
            </a:r>
            <a:r>
              <a:rPr lang="ru-RU" sz="2800" dirty="0"/>
              <a:t>диагностических признаков для дифференциации злокачественных и доброкачественных образований почек остается сложной задачей.  Магнитно-резонансная томография (МРТ) играет важную роль </a:t>
            </a:r>
            <a:r>
              <a:rPr lang="ru-RU" sz="2800" dirty="0" smtClean="0"/>
              <a:t>для диагностики при </a:t>
            </a:r>
            <a:r>
              <a:rPr lang="ru-RU" sz="2800" dirty="0"/>
              <a:t>обнаружении </a:t>
            </a:r>
            <a:r>
              <a:rPr lang="ru-RU" sz="2800" dirty="0" smtClean="0"/>
              <a:t>новообразований </a:t>
            </a:r>
            <a:r>
              <a:rPr lang="ru-RU" sz="2800" dirty="0" smtClean="0"/>
              <a:t>почек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2955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Т2 ВИ в аксиальной плоскости</a:t>
            </a:r>
            <a:r>
              <a:rPr lang="ru-RU" dirty="0" smtClean="0"/>
              <a:t>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Ангиолипома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у 50-летней женщины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11a_25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218" y="1921397"/>
            <a:ext cx="6099858" cy="45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15585" y="2109552"/>
            <a:ext cx="4198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Определяется </a:t>
            </a:r>
            <a:r>
              <a:rPr lang="ru-RU" sz="2400" dirty="0" smtClean="0">
                <a:latin typeface="+mj-lt"/>
              </a:rPr>
              <a:t>почечное </a:t>
            </a:r>
            <a:r>
              <a:rPr lang="ru-RU" sz="2400" dirty="0">
                <a:latin typeface="+mj-lt"/>
              </a:rPr>
              <a:t>образование размером 4,2 см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гипоинтенсивного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сигнала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6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Т1 </a:t>
            </a:r>
            <a:r>
              <a:rPr lang="ru-RU" dirty="0"/>
              <a:t>ВИ в аксиальной плоскости.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Ангиолипома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у 50-летней женщины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11b_26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091" y="2146511"/>
            <a:ext cx="6054283" cy="437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30005" y="2146509"/>
            <a:ext cx="4687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Определяется </a:t>
            </a:r>
            <a:r>
              <a:rPr lang="ru-RU" sz="2400" dirty="0" smtClean="0">
                <a:latin typeface="+mj-lt"/>
              </a:rPr>
              <a:t>почечное образование размером 4,2 см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гипоинтенсивного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сигнала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1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ротивофазное </a:t>
            </a:r>
            <a:r>
              <a:rPr lang="ru-RU" dirty="0"/>
              <a:t>Т1 </a:t>
            </a:r>
            <a:r>
              <a:rPr lang="ru-RU" dirty="0" smtClean="0"/>
              <a:t> </a:t>
            </a:r>
            <a:r>
              <a:rPr lang="ru-RU" dirty="0"/>
              <a:t>ВИ в аксиальной плоскости.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Ангиолипома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у 50-летней женщины</a:t>
            </a:r>
            <a:endParaRPr lang="ru-RU" dirty="0"/>
          </a:p>
        </p:txBody>
      </p:sp>
      <p:pic>
        <p:nvPicPr>
          <p:cNvPr id="6" name="Объект 5" descr="C:\Users\ПК\Desktop\Цыхоня\images_medium_rg.2017170039.fig11e_29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217" y="2083211"/>
            <a:ext cx="6146881" cy="44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17175" y="2341906"/>
            <a:ext cx="511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Определяется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снижение интенсивности сигнала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0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Онкоцитома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919" y="1825624"/>
            <a:ext cx="11133881" cy="481824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Онкоцитомы</a:t>
            </a:r>
            <a:r>
              <a:rPr lang="ru-RU" dirty="0"/>
              <a:t> составляют 3–7% твердых образований почек и считаются доброкачественными </a:t>
            </a:r>
            <a:r>
              <a:rPr lang="ru-RU" dirty="0" smtClean="0"/>
              <a:t>новообразованиями</a:t>
            </a:r>
          </a:p>
          <a:p>
            <a:r>
              <a:rPr lang="ru-RU" dirty="0"/>
              <a:t>Центральный звездчатый рубец, состоящий из фиброзной или </a:t>
            </a:r>
            <a:r>
              <a:rPr lang="ru-RU" dirty="0" err="1"/>
              <a:t>гиалинизированной</a:t>
            </a:r>
            <a:r>
              <a:rPr lang="ru-RU" dirty="0"/>
              <a:t> соединительной ткани со сдавленными </a:t>
            </a:r>
            <a:r>
              <a:rPr lang="ru-RU" dirty="0" smtClean="0"/>
              <a:t>кровеносными сосудами, может наблюдаться до 54% ​​случаев</a:t>
            </a:r>
          </a:p>
          <a:p>
            <a:r>
              <a:rPr lang="ru-RU" dirty="0" err="1"/>
              <a:t>Онкоцитомы</a:t>
            </a:r>
            <a:r>
              <a:rPr lang="ru-RU" dirty="0"/>
              <a:t> имеют </a:t>
            </a:r>
            <a:r>
              <a:rPr lang="ru-RU" dirty="0" smtClean="0"/>
              <a:t>неспецифические </a:t>
            </a:r>
            <a:r>
              <a:rPr lang="ru-RU" dirty="0"/>
              <a:t>особенности МРТ, которые частично совпадают с характеристиками ПКР и затрудняют правильную </a:t>
            </a:r>
            <a:r>
              <a:rPr lang="ru-RU" dirty="0" smtClean="0"/>
              <a:t>диагностику.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Чаще </a:t>
            </a:r>
            <a:r>
              <a:rPr lang="ru-RU" dirty="0"/>
              <a:t>всего они проявляются как </a:t>
            </a:r>
            <a:r>
              <a:rPr lang="ru-RU" dirty="0" smtClean="0"/>
              <a:t>очаги с низкой интенсивностью </a:t>
            </a:r>
            <a:r>
              <a:rPr lang="ru-RU" dirty="0"/>
              <a:t>сигнала на </a:t>
            </a:r>
            <a:r>
              <a:rPr lang="ru-RU" dirty="0" smtClean="0"/>
              <a:t>T1 ВИ </a:t>
            </a:r>
            <a:r>
              <a:rPr lang="ru-RU" dirty="0"/>
              <a:t>и </a:t>
            </a:r>
            <a:r>
              <a:rPr lang="ru-RU" dirty="0" smtClean="0"/>
              <a:t>высокой интенсивностью </a:t>
            </a:r>
            <a:r>
              <a:rPr lang="ru-RU" dirty="0"/>
              <a:t>сигнала на </a:t>
            </a:r>
            <a:r>
              <a:rPr lang="ru-RU" dirty="0" smtClean="0"/>
              <a:t>Т2 ВИ. </a:t>
            </a:r>
            <a:r>
              <a:rPr lang="ru-RU" dirty="0"/>
              <a:t>Примерно в половине </a:t>
            </a:r>
            <a:r>
              <a:rPr lang="ru-RU" dirty="0" err="1"/>
              <a:t>онкоцитом</a:t>
            </a:r>
            <a:r>
              <a:rPr lang="ru-RU" dirty="0"/>
              <a:t> можно увидеть четко выраженную капсулу с низкой интенсивностью сигнала, </a:t>
            </a:r>
            <a:r>
              <a:rPr lang="ru-RU" dirty="0" smtClean="0"/>
              <a:t>которая также </a:t>
            </a:r>
            <a:r>
              <a:rPr lang="ru-RU" dirty="0"/>
              <a:t>может быть видна при </a:t>
            </a:r>
            <a:r>
              <a:rPr lang="ru-RU" dirty="0" smtClean="0"/>
              <a:t>ПКР</a:t>
            </a:r>
          </a:p>
          <a:p>
            <a:r>
              <a:rPr lang="ru-RU" dirty="0"/>
              <a:t>Появление центрального рубца, наблюдаемого при </a:t>
            </a:r>
            <a:r>
              <a:rPr lang="ru-RU" dirty="0" err="1"/>
              <a:t>онкоцитомах</a:t>
            </a:r>
            <a:r>
              <a:rPr lang="ru-RU" dirty="0"/>
              <a:t>, также может наблюдаться при ПКР</a:t>
            </a:r>
          </a:p>
        </p:txBody>
      </p:sp>
    </p:spTree>
    <p:extLst>
      <p:ext uri="{BB962C8B-B14F-4D97-AF65-F5344CB8AC3E}">
        <p14:creationId xmlns:p14="http://schemas.microsoft.com/office/powerpoint/2010/main" val="40244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Т2 ВИ в аксиальной плоскости</a:t>
            </a:r>
            <a:r>
              <a:rPr lang="ru-RU" dirty="0" smtClean="0"/>
              <a:t>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Онкоцитома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у 45-летней женщины. 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13a_30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792" y="1909824"/>
            <a:ext cx="6401524" cy="460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6071" y="2060294"/>
            <a:ext cx="5123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Определяется </a:t>
            </a:r>
            <a:r>
              <a:rPr lang="ru-RU" sz="2400" dirty="0"/>
              <a:t>неоднородное почечное образование размером 7,1 см с </a:t>
            </a:r>
            <a:r>
              <a:rPr lang="ru-RU" sz="2400" dirty="0" err="1"/>
              <a:t>гиперинтенсивной</a:t>
            </a:r>
            <a:r>
              <a:rPr lang="ru-RU" sz="2400" dirty="0"/>
              <a:t> центральной частью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71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Т1 </a:t>
            </a:r>
            <a:r>
              <a:rPr lang="ru-RU" dirty="0"/>
              <a:t>ВИ в аксиальной плоскости.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Онкоцитома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у 45-летней женщины.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6936" y="2091884"/>
            <a:ext cx="5508585" cy="37649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Определяется  </a:t>
            </a:r>
            <a:r>
              <a:rPr lang="ru-RU" dirty="0" smtClean="0"/>
              <a:t>неоднородное </a:t>
            </a:r>
            <a:r>
              <a:rPr lang="ru-RU" dirty="0"/>
              <a:t>почечное образование с </a:t>
            </a:r>
            <a:r>
              <a:rPr lang="ru-RU" dirty="0" err="1"/>
              <a:t>гипоинтенсивной</a:t>
            </a:r>
            <a:r>
              <a:rPr lang="ru-RU" dirty="0"/>
              <a:t> центральной частью </a:t>
            </a:r>
          </a:p>
        </p:txBody>
      </p:sp>
      <p:pic>
        <p:nvPicPr>
          <p:cNvPr id="4" name="Рисунок 3" descr="C:\Users\ПК\Desktop\Цыхоня\images_medium_rg.2017170039.fig13b_3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16" y="2091884"/>
            <a:ext cx="6019559" cy="44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7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299" cy="15107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ротивофазное(слева</a:t>
            </a:r>
            <a:r>
              <a:rPr lang="ru-RU" dirty="0" smtClean="0"/>
              <a:t>) и </a:t>
            </a:r>
            <a:r>
              <a:rPr lang="ru-RU" dirty="0" smtClean="0"/>
              <a:t>синфазное(справа</a:t>
            </a:r>
            <a:r>
              <a:rPr lang="ru-RU" dirty="0" smtClean="0"/>
              <a:t>) Т1 </a:t>
            </a:r>
            <a:r>
              <a:rPr lang="ru-RU" dirty="0"/>
              <a:t>Т2 ВИ в аксиальной плоскости.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Онкоцитома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у 45-летней женщины.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763" y="5868365"/>
            <a:ext cx="11778207" cy="9896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определяется </a:t>
            </a:r>
            <a:r>
              <a:rPr lang="ru-RU" dirty="0" smtClean="0"/>
              <a:t>изменений </a:t>
            </a:r>
            <a:r>
              <a:rPr lang="ru-RU" dirty="0"/>
              <a:t>в интенсивности сигнала</a:t>
            </a:r>
          </a:p>
        </p:txBody>
      </p:sp>
      <p:pic>
        <p:nvPicPr>
          <p:cNvPr id="4" name="Рисунок 3" descr="C:\Users\ПК\Desktop\Цыхоня\images_medium_rg.2017170039.fig13d_3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990" y="2090948"/>
            <a:ext cx="47625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Цыхоня\images_medium_rg.2017170039.fig13e_3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90948"/>
            <a:ext cx="47625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4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Вывод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Точная диагностика солидных </a:t>
            </a:r>
            <a:r>
              <a:rPr lang="ru-RU" dirty="0"/>
              <a:t>образований почек </a:t>
            </a:r>
            <a:r>
              <a:rPr lang="ru-RU" dirty="0" smtClean="0"/>
              <a:t>играет важную роль.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МРТ как </a:t>
            </a:r>
            <a:r>
              <a:rPr lang="ru-RU" dirty="0" err="1"/>
              <a:t>неинвазивный</a:t>
            </a:r>
            <a:r>
              <a:rPr lang="ru-RU" dirty="0"/>
              <a:t> метод визуализации предоставляет важную информацию, которая может помочь дифференцировать наиболее распространенные </a:t>
            </a:r>
            <a:r>
              <a:rPr lang="ru-RU" dirty="0" smtClean="0"/>
              <a:t>образования почек и</a:t>
            </a:r>
            <a:r>
              <a:rPr lang="ru-RU" dirty="0"/>
              <a:t>, как результат, может помочь в выборе наиболее подходящего лечения и последующего наблюдения за </a:t>
            </a:r>
            <a:r>
              <a:rPr lang="ru-RU" dirty="0" smtClean="0"/>
              <a:t>ними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80" y="760752"/>
            <a:ext cx="7107571" cy="5335547"/>
          </a:xfrm>
        </p:spPr>
      </p:pic>
    </p:spTree>
    <p:extLst>
      <p:ext uri="{BB962C8B-B14F-4D97-AF65-F5344CB8AC3E}">
        <p14:creationId xmlns:p14="http://schemas.microsoft.com/office/powerpoint/2010/main" val="4220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562" y="1863524"/>
            <a:ext cx="11620982" cy="4606724"/>
          </a:xfrm>
        </p:spPr>
        <p:txBody>
          <a:bodyPr>
            <a:normAutofit/>
          </a:bodyPr>
          <a:lstStyle/>
          <a:p>
            <a:r>
              <a:rPr lang="ru-RU" sz="2800" dirty="0"/>
              <a:t>МРТ может: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 позволить отличить доброкачественные образования почек от почечно-клеточного рака </a:t>
            </a:r>
            <a:r>
              <a:rPr lang="ru-RU" sz="2400" dirty="0" smtClean="0"/>
              <a:t>             (</a:t>
            </a:r>
            <a:r>
              <a:rPr lang="ru-RU" sz="2400" dirty="0"/>
              <a:t>ПКР)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 предположить гистологическую картину  новообразования </a:t>
            </a:r>
            <a:r>
              <a:rPr lang="ru-RU" sz="2400" dirty="0" smtClean="0"/>
              <a:t>и стадию </a:t>
            </a:r>
            <a:r>
              <a:rPr lang="ru-RU" sz="2400" dirty="0"/>
              <a:t>по системе </a:t>
            </a:r>
            <a:r>
              <a:rPr lang="en-US" sz="2400" u="sng" dirty="0" smtClean="0">
                <a:hlinkClick r:id="rId2"/>
              </a:rPr>
              <a:t>TNM</a:t>
            </a:r>
            <a:r>
              <a:rPr lang="ru-RU" sz="2400" dirty="0" smtClean="0"/>
              <a:t>  </a:t>
            </a:r>
            <a:r>
              <a:rPr lang="ru-RU" sz="2400" dirty="0"/>
              <a:t>у пациентов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 </a:t>
            </a:r>
            <a:r>
              <a:rPr lang="ru-RU" sz="2400" dirty="0" err="1" smtClean="0"/>
              <a:t>неинвазивный</a:t>
            </a:r>
            <a:r>
              <a:rPr lang="ru-RU" sz="2400" dirty="0" smtClean="0"/>
              <a:t> </a:t>
            </a:r>
            <a:r>
              <a:rPr lang="ru-RU" sz="2400" dirty="0" smtClean="0"/>
              <a:t>метод диагностики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позволяет </a:t>
            </a:r>
            <a:r>
              <a:rPr lang="ru-RU" sz="2400" dirty="0"/>
              <a:t>охарактеризовать </a:t>
            </a:r>
            <a:r>
              <a:rPr lang="ru-RU" sz="2400" dirty="0" err="1" smtClean="0"/>
              <a:t>васкуляризация</a:t>
            </a:r>
            <a:r>
              <a:rPr lang="ru-RU" sz="2400" dirty="0" smtClean="0"/>
              <a:t> </a:t>
            </a:r>
            <a:r>
              <a:rPr lang="ru-RU" sz="2400" dirty="0"/>
              <a:t>поражения и ограничение диффузии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обеспечении </a:t>
            </a:r>
            <a:r>
              <a:rPr lang="ru-RU" sz="2400" dirty="0"/>
              <a:t>наиболее </a:t>
            </a:r>
            <a:r>
              <a:rPr lang="ru-RU" sz="2400" dirty="0" smtClean="0"/>
              <a:t>грамотного </a:t>
            </a:r>
            <a:r>
              <a:rPr lang="ru-RU" sz="2400" dirty="0"/>
              <a:t>ведения пациента, чтобы избежать ненужного хирургического или других вмешательств</a:t>
            </a:r>
          </a:p>
          <a:p>
            <a:endParaRPr lang="ru-RU" sz="2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37258" y="5220186"/>
            <a:ext cx="448518" cy="439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90" y="286604"/>
            <a:ext cx="11343190" cy="14033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Классификация новообразований почек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792" y="1840375"/>
            <a:ext cx="11551535" cy="440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ПКР (почечно-клеточный рак) </a:t>
            </a:r>
            <a:r>
              <a:rPr lang="ru-RU" sz="2400" dirty="0"/>
              <a:t>- один из наиболее часто диагностируемых онкологических заболеваний у взрослых, составляющий 2–3% всех злокачественных </a:t>
            </a:r>
            <a:r>
              <a:rPr lang="ru-RU" sz="2400" dirty="0" smtClean="0"/>
              <a:t>новообразований: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светлоклеточный</a:t>
            </a:r>
            <a:r>
              <a:rPr lang="ru-RU" sz="2400" dirty="0"/>
              <a:t> рак почки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хромофильный</a:t>
            </a:r>
            <a:r>
              <a:rPr lang="ru-RU" sz="2400" dirty="0"/>
              <a:t> (папиллярный) рак почки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хромофобный</a:t>
            </a:r>
            <a:r>
              <a:rPr lang="ru-RU" sz="2400" dirty="0"/>
              <a:t> рак </a:t>
            </a:r>
            <a:r>
              <a:rPr lang="ru-RU" sz="2400" dirty="0" smtClean="0"/>
              <a:t>почки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ва </a:t>
            </a:r>
            <a:r>
              <a:rPr lang="ru-RU" sz="2400" dirty="0"/>
              <a:t>наиболее часто диагностируемых </a:t>
            </a:r>
            <a:r>
              <a:rPr lang="ru-RU" sz="2400" dirty="0"/>
              <a:t>доброкачественных образования, которые трудно отличить от </a:t>
            </a:r>
            <a:r>
              <a:rPr lang="ru-RU" sz="2400" dirty="0" smtClean="0"/>
              <a:t>ПКР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/>
              <a:t>ангиомиолипомы</a:t>
            </a:r>
            <a:r>
              <a:rPr lang="ru-RU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онкоцитомы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45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Светлоклеточный</a:t>
            </a:r>
            <a:r>
              <a:rPr lang="ru-RU" dirty="0"/>
              <a:t> рак почки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345" y="1226917"/>
            <a:ext cx="11771452" cy="5069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Светлоклеточный </a:t>
            </a:r>
            <a:r>
              <a:rPr lang="ru-RU" dirty="0"/>
              <a:t>ПКР является наиболее распространенным подтипом ПКР, на его долю приходится 65–80% </a:t>
            </a:r>
            <a:r>
              <a:rPr lang="ru-RU" dirty="0" smtClean="0"/>
              <a:t>случаев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при </a:t>
            </a:r>
            <a:r>
              <a:rPr lang="ru-RU" dirty="0"/>
              <a:t>МРТ светлоклеточные карциномы обычно </a:t>
            </a:r>
            <a:r>
              <a:rPr lang="ru-RU" dirty="0" err="1" smtClean="0"/>
              <a:t>демонстрируютповышенную</a:t>
            </a:r>
            <a:r>
              <a:rPr lang="ru-RU" dirty="0" smtClean="0"/>
              <a:t> интенсивность сигнала на Т2 ВИ </a:t>
            </a:r>
            <a:r>
              <a:rPr lang="ru-RU" dirty="0"/>
              <a:t>и склонность к гетерогенности из-за некроза, кистозной дегенерации и / или </a:t>
            </a:r>
            <a:r>
              <a:rPr lang="ru-RU" dirty="0" smtClean="0"/>
              <a:t>кровоизлияния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некроз является общей чертой светлоклеточного ПКР </a:t>
            </a:r>
            <a:r>
              <a:rPr lang="ru-RU" dirty="0" smtClean="0"/>
              <a:t>и определяется как </a:t>
            </a:r>
            <a:r>
              <a:rPr lang="ru-RU" dirty="0"/>
              <a:t>однородная </a:t>
            </a:r>
            <a:r>
              <a:rPr lang="ru-RU" dirty="0" err="1"/>
              <a:t>гипоинтенсивная</a:t>
            </a:r>
            <a:r>
              <a:rPr lang="ru-RU" dirty="0"/>
              <a:t> область на </a:t>
            </a:r>
            <a:r>
              <a:rPr lang="ru-RU" dirty="0" smtClean="0"/>
              <a:t>T1 ВИ, </a:t>
            </a:r>
            <a:r>
              <a:rPr lang="ru-RU" dirty="0"/>
              <a:t>и с интенсивностью сигнала от умеренной до высокой на </a:t>
            </a:r>
            <a:r>
              <a:rPr lang="ru-RU" dirty="0" smtClean="0"/>
              <a:t>Т2 ВИ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это </a:t>
            </a:r>
            <a:r>
              <a:rPr lang="ru-RU" dirty="0" err="1"/>
              <a:t>гиперваскулярные</a:t>
            </a:r>
            <a:r>
              <a:rPr lang="ru-RU" dirty="0"/>
              <a:t> опухоли, которые часто демонстрируют гетерогенное усиление после введения контрастного </a:t>
            </a:r>
            <a:r>
              <a:rPr lang="ru-RU" dirty="0" smtClean="0"/>
              <a:t>вещества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особенностью </a:t>
            </a:r>
            <a:r>
              <a:rPr lang="ru-RU" dirty="0"/>
              <a:t>60% светлоклеточных карцином является наличие внутри очага поражения микроскопического </a:t>
            </a:r>
            <a:r>
              <a:rPr lang="ru-RU" dirty="0" smtClean="0"/>
              <a:t>жира</a:t>
            </a:r>
          </a:p>
        </p:txBody>
      </p:sp>
    </p:spTree>
    <p:extLst>
      <p:ext uri="{BB962C8B-B14F-4D97-AF65-F5344CB8AC3E}">
        <p14:creationId xmlns:p14="http://schemas.microsoft.com/office/powerpoint/2010/main" val="6511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114" y="286604"/>
            <a:ext cx="11609408" cy="1357001"/>
          </a:xfrm>
        </p:spPr>
        <p:txBody>
          <a:bodyPr>
            <a:normAutofit/>
          </a:bodyPr>
          <a:lstStyle/>
          <a:p>
            <a:r>
              <a:rPr lang="ru-RU" dirty="0" smtClean="0"/>
              <a:t>Т2 ВИ</a:t>
            </a:r>
            <a:r>
              <a:rPr lang="ru-RU" dirty="0" smtClean="0"/>
              <a:t> в </a:t>
            </a:r>
            <a:r>
              <a:rPr lang="ru-RU" dirty="0" smtClean="0"/>
              <a:t>аксиальной </a:t>
            </a:r>
            <a:r>
              <a:rPr lang="ru-RU" dirty="0" smtClean="0"/>
              <a:t>плоскости. </a:t>
            </a:r>
            <a:r>
              <a:rPr lang="ru-RU" dirty="0"/>
              <a:t>Светлоклеточный ПКР 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2a _ 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114" y="1851949"/>
            <a:ext cx="6423949" cy="43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87878" y="2013994"/>
            <a:ext cx="4826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Определяется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образование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почки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неоднородного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гиперинтенсивного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сигнала размером 2,9 см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4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26" y="286603"/>
            <a:ext cx="10810754" cy="1438025"/>
          </a:xfrm>
        </p:spPr>
        <p:txBody>
          <a:bodyPr>
            <a:normAutofit/>
          </a:bodyPr>
          <a:lstStyle/>
          <a:p>
            <a:r>
              <a:rPr lang="ru-RU" dirty="0" smtClean="0"/>
              <a:t>Т1 </a:t>
            </a:r>
            <a:r>
              <a:rPr lang="ru-RU" dirty="0"/>
              <a:t>ВИ в аксиальной плоскости. Светлоклеточный ПКР 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2b _2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4926" y="1840375"/>
            <a:ext cx="6298942" cy="43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22069" y="2005843"/>
            <a:ext cx="4694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Определяетс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неоднородное снижение сигнала образования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46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807" y="286603"/>
            <a:ext cx="11626266" cy="1380151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Диффузионно</a:t>
            </a:r>
            <a:r>
              <a:rPr lang="ru-RU" dirty="0" smtClean="0"/>
              <a:t>  </a:t>
            </a:r>
            <a:r>
              <a:rPr lang="ru-RU" dirty="0"/>
              <a:t>ВИ в аксиальной плоскости. Светлоклеточный ПКР 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2c_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807" y="1844956"/>
            <a:ext cx="6024119" cy="439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44620" y="2086865"/>
            <a:ext cx="5098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Усиление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сигнала на  периферической области почки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74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7" y="214401"/>
            <a:ext cx="12488911" cy="1653248"/>
          </a:xfrm>
        </p:spPr>
        <p:txBody>
          <a:bodyPr>
            <a:noAutofit/>
          </a:bodyPr>
          <a:lstStyle/>
          <a:p>
            <a:r>
              <a:rPr lang="ru-RU" dirty="0" smtClean="0"/>
              <a:t>Противофазное Т1 ВИ </a:t>
            </a:r>
            <a:r>
              <a:rPr lang="ru-RU" dirty="0"/>
              <a:t>в аксиальной плоскости. Светлоклеточный </a:t>
            </a:r>
            <a:r>
              <a:rPr lang="ru-RU" dirty="0" smtClean="0"/>
              <a:t>ПКР</a:t>
            </a:r>
            <a:endParaRPr lang="ru-RU" dirty="0"/>
          </a:p>
        </p:txBody>
      </p:sp>
      <p:pic>
        <p:nvPicPr>
          <p:cNvPr id="4" name="Объект 3" descr="C:\Users\ПК\Desktop\Цыхоня\images_medium_rg.2017170039.fig2f_6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113" y="2226465"/>
            <a:ext cx="5429975" cy="404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62844" y="2330245"/>
            <a:ext cx="56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пределяется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снижение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интенсивности сигнала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2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676</Words>
  <Application>Microsoft Office PowerPoint</Application>
  <PresentationFormat>Широкоэкранный</PresentationFormat>
  <Paragraphs>90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Дифференциальная диагностика солидных опухолей почек с помощью МРТ</vt:lpstr>
      <vt:lpstr>Введение</vt:lpstr>
      <vt:lpstr>Введение</vt:lpstr>
      <vt:lpstr>Классификация новообразований почек</vt:lpstr>
      <vt:lpstr>Светлоклеточный рак почки </vt:lpstr>
      <vt:lpstr>Т2 ВИ в аксиальной плоскости. Светлоклеточный ПКР </vt:lpstr>
      <vt:lpstr>Т1 ВИ в аксиальной плоскости. Светлоклеточный ПКР </vt:lpstr>
      <vt:lpstr>Диффузионно  ВИ в аксиальной плоскости. Светлоклеточный ПКР </vt:lpstr>
      <vt:lpstr>Противофазное Т1 ВИ в аксиальной плоскости. Светлоклеточный ПКР</vt:lpstr>
      <vt:lpstr>Т1 ВИ в аксиальной плоскости. Светлоклеточный ПКР у 42-летней женщины</vt:lpstr>
      <vt:lpstr>Диффузионно ВИ в аксиальной плоскости. Светлоклеточный ПКР у 42-летней женщины</vt:lpstr>
      <vt:lpstr>Папиллярный рак почки  </vt:lpstr>
      <vt:lpstr>Т2 ВИ в аксиальной плоскости. Папиллярный ПКР у 47-летнего мужчины с поражением почек. </vt:lpstr>
      <vt:lpstr>Противофазное(слева) и синфазное(справа)  ВИ в аксиальной плоскости. Папиллярный ПКР у 47-летнего мужчины с поражением почек. </vt:lpstr>
      <vt:lpstr>Хромофобный почечно-клеточный рак </vt:lpstr>
      <vt:lpstr>Т2 ВИ в аксиальной плоскости. Хромофобный ПКР у 47-летней женщины. </vt:lpstr>
      <vt:lpstr>Т1 ВИ в аксиальной плоскости. Хромофобный ПКР у 47-летней женщины. </vt:lpstr>
      <vt:lpstr>Противофазное(слева) и синфазное(справа) Т1 ВИ в аксиальной плоскости. Хромофобный ПКР у 47-летней женщины. </vt:lpstr>
      <vt:lpstr>Ангиомиолипома </vt:lpstr>
      <vt:lpstr>Т2 ВИ в аксиальной плоскости. Ангиолипома у 50-летней женщины</vt:lpstr>
      <vt:lpstr>Т1 ВИ в аксиальной плоскости. Ангиолипома у 50-летней женщины</vt:lpstr>
      <vt:lpstr>Противофазное Т1  ВИ в аксиальной плоскости. Ангиолипома у 50-летней женщины</vt:lpstr>
      <vt:lpstr>Онкоцитома </vt:lpstr>
      <vt:lpstr>Т2 ВИ в аксиальной плоскости. Онкоцитома у 45-летней женщины. </vt:lpstr>
      <vt:lpstr>Т1 ВИ в аксиальной плоскости. Онкоцитома у 45-летней женщины. </vt:lpstr>
      <vt:lpstr>Противофазное(слева) и синфазное(справа) Т1 Т2 ВИ в аксиальной плоскости. Онкоцитома у 45-летней женщины. </vt:lpstr>
      <vt:lpstr>Вывод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TsyAng</dc:creator>
  <cp:lastModifiedBy>TsyAng</cp:lastModifiedBy>
  <cp:revision>115</cp:revision>
  <dcterms:created xsi:type="dcterms:W3CDTF">2021-03-17T11:34:50Z</dcterms:created>
  <dcterms:modified xsi:type="dcterms:W3CDTF">2021-04-27T06:23:37Z</dcterms:modified>
</cp:coreProperties>
</file>