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4" r:id="rId10"/>
    <p:sldId id="262" r:id="rId11"/>
    <p:sldId id="263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86" autoAdjust="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1D187-6C26-474D-8CDA-1B8E2E0BFD66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38630-2C1A-452C-A4C1-D2DD5C3AFF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2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38630-2C1A-452C-A4C1-D2DD5C3AFF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8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5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3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122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0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37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2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8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48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0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2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0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4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6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8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624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AEC2-EE49-435D-AE79-FDC809C4878C}" type="datetimeFigureOut">
              <a:rPr lang="ru-RU" smtClean="0"/>
              <a:t>30.05.2021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2D52BD-3CA3-4C0F-B62F-4B4856B79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85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2955" y="870155"/>
            <a:ext cx="8930148" cy="365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Расслаивающая аневризма аорты. Дифференциальная диагностика с острым инфарктом миокарда. Неотложная помощь.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168258"/>
            <a:ext cx="9144000" cy="68974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Выполнила: Коселовская София 509 группы, лечебное дело.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456" y="15656"/>
            <a:ext cx="8596668" cy="733852"/>
          </a:xfrm>
        </p:spPr>
        <p:txBody>
          <a:bodyPr/>
          <a:lstStyle/>
          <a:p>
            <a:r>
              <a:rPr lang="ru-RU" dirty="0" smtClean="0"/>
              <a:t>Дифференциальная диагностика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174" t="4911" r="5994" b="2961"/>
          <a:stretch/>
        </p:blipFill>
        <p:spPr>
          <a:xfrm>
            <a:off x="1881456" y="895215"/>
            <a:ext cx="7675923" cy="596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014" y="148237"/>
            <a:ext cx="8596668" cy="1320800"/>
          </a:xfrm>
        </p:spPr>
        <p:txBody>
          <a:bodyPr/>
          <a:lstStyle/>
          <a:p>
            <a:r>
              <a:rPr lang="ru-RU" dirty="0" smtClean="0"/>
              <a:t>Неотложная помощь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694" y="1109273"/>
            <a:ext cx="8809307" cy="457232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Для купирования боли </a:t>
            </a:r>
            <a:r>
              <a:rPr lang="ru-RU" sz="2400" dirty="0" smtClean="0">
                <a:solidFill>
                  <a:schemeClr val="tx1"/>
                </a:solidFill>
              </a:rPr>
              <a:t>применяют: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 </a:t>
            </a:r>
            <a:r>
              <a:rPr lang="ru-RU" sz="2400" dirty="0">
                <a:solidFill>
                  <a:schemeClr val="tx1"/>
                </a:solidFill>
              </a:rPr>
              <a:t>мл 1 % раствора </a:t>
            </a:r>
            <a:r>
              <a:rPr lang="ru-RU" sz="2400" dirty="0" smtClean="0">
                <a:solidFill>
                  <a:schemeClr val="tx1"/>
                </a:solidFill>
              </a:rPr>
              <a:t>морфина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1-2 </a:t>
            </a:r>
            <a:r>
              <a:rPr lang="ru-RU" sz="2400" dirty="0">
                <a:solidFill>
                  <a:schemeClr val="tx1"/>
                </a:solidFill>
              </a:rPr>
              <a:t>мл 2 % раствора </a:t>
            </a:r>
            <a:r>
              <a:rPr lang="ru-RU" sz="2400" dirty="0" err="1" smtClean="0">
                <a:solidFill>
                  <a:schemeClr val="tx1"/>
                </a:solidFill>
              </a:rPr>
              <a:t>промедола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2 </a:t>
            </a:r>
            <a:r>
              <a:rPr lang="ru-RU" sz="2400" dirty="0">
                <a:solidFill>
                  <a:schemeClr val="tx1"/>
                </a:solidFill>
              </a:rPr>
              <a:t>мл 2 % раствора пантопона подкожно или </a:t>
            </a:r>
            <a:r>
              <a:rPr lang="ru-RU" sz="2400" dirty="0" smtClean="0">
                <a:solidFill>
                  <a:schemeClr val="tx1"/>
                </a:solidFill>
              </a:rPr>
              <a:t>внутривенно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внутривенно </a:t>
            </a:r>
            <a:r>
              <a:rPr lang="ru-RU" sz="2400" dirty="0">
                <a:solidFill>
                  <a:schemeClr val="tx1"/>
                </a:solidFill>
              </a:rPr>
              <a:t>вводят </a:t>
            </a:r>
            <a:r>
              <a:rPr lang="ru-RU" sz="2400" dirty="0" err="1">
                <a:solidFill>
                  <a:schemeClr val="tx1"/>
                </a:solidFill>
              </a:rPr>
              <a:t>аналгезирующую</a:t>
            </a:r>
            <a:r>
              <a:rPr lang="ru-RU" sz="2400" dirty="0">
                <a:solidFill>
                  <a:schemeClr val="tx1"/>
                </a:solidFill>
              </a:rPr>
              <a:t> смесь, включающую анальгин (2 мл 50 % раствора), </a:t>
            </a:r>
            <a:r>
              <a:rPr lang="ru-RU" sz="2400" dirty="0" err="1">
                <a:solidFill>
                  <a:schemeClr val="tx1"/>
                </a:solidFill>
              </a:rPr>
              <a:t>пипольфен</a:t>
            </a:r>
            <a:r>
              <a:rPr lang="ru-RU" sz="2400" dirty="0">
                <a:solidFill>
                  <a:schemeClr val="tx1"/>
                </a:solidFill>
              </a:rPr>
              <a:t> (1 мл 2,5% раствора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назначают </a:t>
            </a:r>
            <a:r>
              <a:rPr lang="ru-RU" sz="2400" dirty="0">
                <a:solidFill>
                  <a:schemeClr val="tx1"/>
                </a:solidFill>
              </a:rPr>
              <a:t>ингаляцию смеси закиси азота (50 %) с кислородом (50 %) через </a:t>
            </a:r>
            <a:r>
              <a:rPr lang="ru-RU" sz="2400" dirty="0" err="1">
                <a:solidFill>
                  <a:schemeClr val="tx1"/>
                </a:solidFill>
              </a:rPr>
              <a:t>газонаркозный</a:t>
            </a:r>
            <a:r>
              <a:rPr lang="ru-RU" sz="2400" dirty="0">
                <a:solidFill>
                  <a:schemeClr val="tx1"/>
                </a:solidFill>
              </a:rPr>
              <a:t> аппарат.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Противопоказано </a:t>
            </a:r>
            <a:r>
              <a:rPr lang="ru-RU" sz="2400" dirty="0">
                <a:solidFill>
                  <a:schemeClr val="tx1"/>
                </a:solidFill>
              </a:rPr>
              <a:t>вводить </a:t>
            </a:r>
            <a:r>
              <a:rPr lang="ru-RU" sz="2400" dirty="0" err="1">
                <a:solidFill>
                  <a:schemeClr val="tx1"/>
                </a:solidFill>
              </a:rPr>
              <a:t>аминазин</a:t>
            </a:r>
            <a:r>
              <a:rPr lang="ru-RU" sz="2400" dirty="0">
                <a:solidFill>
                  <a:schemeClr val="tx1"/>
                </a:solidFill>
              </a:rPr>
              <a:t> в связи с опасностью снижения артериального давления и гепарин, усиливающий кровоточивость.</a:t>
            </a:r>
          </a:p>
        </p:txBody>
      </p:sp>
    </p:spTree>
    <p:extLst>
      <p:ext uri="{BB962C8B-B14F-4D97-AF65-F5344CB8AC3E}">
        <p14:creationId xmlns:p14="http://schemas.microsoft.com/office/powerpoint/2010/main" val="337532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71" y="436720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При расслаивающей аневризме аорты необходим строгий постельный режим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Госпитализация </a:t>
            </a:r>
            <a:r>
              <a:rPr lang="ru-RU" sz="2400" dirty="0">
                <a:solidFill>
                  <a:schemeClr val="tx1"/>
                </a:solidFill>
              </a:rPr>
              <a:t>- срочная и специальным транспортом в отделения реанимации (при возможности, крупных стационаров, имеющих отделения сосудистой хирургии); больных переносят на носилках.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82" y="2899659"/>
            <a:ext cx="7676838" cy="383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0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44" b="7089"/>
          <a:stretch/>
        </p:blipFill>
        <p:spPr>
          <a:xfrm>
            <a:off x="2050236" y="906905"/>
            <a:ext cx="6360525" cy="59510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508" y="129915"/>
            <a:ext cx="10413255" cy="1320800"/>
          </a:xfrm>
        </p:spPr>
        <p:txBody>
          <a:bodyPr>
            <a:no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5773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419" t="26109" r="17620" b="23286"/>
          <a:stretch/>
        </p:blipFill>
        <p:spPr>
          <a:xfrm>
            <a:off x="870154" y="-8480"/>
            <a:ext cx="10368115" cy="68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Расслаивающая аневризма аорты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115" y="1437918"/>
            <a:ext cx="5767711" cy="522835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внезапное </a:t>
            </a:r>
            <a:r>
              <a:rPr lang="ru-RU" sz="2800" dirty="0"/>
              <a:t>образование дефекта внутренней оболочки стенки аорты с последующим проникновением потока крови в дегенеративно-измененный средний слой, образованием </a:t>
            </a:r>
            <a:r>
              <a:rPr lang="ru-RU" sz="2800" dirty="0" err="1"/>
              <a:t>внутристеночной</a:t>
            </a:r>
            <a:r>
              <a:rPr lang="ru-RU" sz="2800" dirty="0"/>
              <a:t> гематомы и продольным расслоением стенки аорты.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044" y="1437918"/>
            <a:ext cx="6158956" cy="52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857" y="1378925"/>
            <a:ext cx="8596668" cy="388077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6 </a:t>
            </a:r>
            <a:r>
              <a:rPr lang="ru-RU" sz="2800" dirty="0"/>
              <a:t>случаев на 100.000 человек в год</a:t>
            </a:r>
          </a:p>
          <a:p>
            <a:r>
              <a:rPr lang="ru-RU" sz="2800" dirty="0" smtClean="0"/>
              <a:t>3-4</a:t>
            </a:r>
            <a:r>
              <a:rPr lang="ru-RU" sz="2800" dirty="0"/>
              <a:t>% внезапных смертей среди ССЗ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22420" b="22806"/>
          <a:stretch/>
        </p:blipFill>
        <p:spPr>
          <a:xfrm>
            <a:off x="1753502" y="2699725"/>
            <a:ext cx="6031378" cy="33036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6705" y="3495367"/>
            <a:ext cx="1520640" cy="78166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65%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39854" y="3495367"/>
            <a:ext cx="1438199" cy="7816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35%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86705" y="6003364"/>
            <a:ext cx="9454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- Прогноз хуже у женщин (атипичные проявления и поздняя диагностика)</a:t>
            </a:r>
          </a:p>
        </p:txBody>
      </p:sp>
    </p:spTree>
    <p:extLst>
      <p:ext uri="{BB962C8B-B14F-4D97-AF65-F5344CB8AC3E}">
        <p14:creationId xmlns:p14="http://schemas.microsoft.com/office/powerpoint/2010/main" val="258031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837" y="226142"/>
            <a:ext cx="8596668" cy="658761"/>
          </a:xfrm>
        </p:spPr>
        <p:txBody>
          <a:bodyPr/>
          <a:lstStyle/>
          <a:p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36" y="1032387"/>
            <a:ext cx="9837174" cy="57223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u="sng" dirty="0">
                <a:solidFill>
                  <a:schemeClr val="tx1"/>
                </a:solidFill>
              </a:rPr>
              <a:t>Заболевания и состояния, сопровождающиеся кистозной </a:t>
            </a:r>
            <a:r>
              <a:rPr lang="ru-RU" u="sng" dirty="0" smtClean="0">
                <a:solidFill>
                  <a:schemeClr val="tx1"/>
                </a:solidFill>
              </a:rPr>
              <a:t>дегенерацией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длительно существующая артериальная гипертензия;</a:t>
            </a:r>
          </a:p>
          <a:p>
            <a:r>
              <a:rPr lang="ru-RU" dirty="0">
                <a:solidFill>
                  <a:schemeClr val="tx1"/>
                </a:solidFill>
              </a:rPr>
              <a:t>пожилой возраст (60 – 70 лет);</a:t>
            </a:r>
          </a:p>
          <a:p>
            <a:r>
              <a:rPr lang="ru-RU" dirty="0">
                <a:solidFill>
                  <a:schemeClr val="tx1"/>
                </a:solidFill>
              </a:rPr>
              <a:t>врожденные дефекты соединительной ткани (синдром </a:t>
            </a:r>
            <a:r>
              <a:rPr lang="ru-RU" dirty="0" err="1">
                <a:solidFill>
                  <a:schemeClr val="tx1"/>
                </a:solidFill>
              </a:rPr>
              <a:t>Марфана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Эллерса-Данла</a:t>
            </a:r>
            <a:r>
              <a:rPr lang="ru-RU" dirty="0">
                <a:solidFill>
                  <a:schemeClr val="tx1"/>
                </a:solidFill>
              </a:rPr>
              <a:t>, Тернера, поликистозная болезнь почек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2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u="sng" dirty="0">
                <a:solidFill>
                  <a:schemeClr val="tx1"/>
                </a:solidFill>
              </a:rPr>
              <a:t>Врожденные пороки сердца.</a:t>
            </a:r>
          </a:p>
          <a:p>
            <a:r>
              <a:rPr lang="ru-RU" dirty="0">
                <a:solidFill>
                  <a:schemeClr val="tx1"/>
                </a:solidFill>
              </a:rPr>
              <a:t>коарктация аорты;</a:t>
            </a:r>
          </a:p>
          <a:p>
            <a:r>
              <a:rPr lang="ru-RU" dirty="0">
                <a:solidFill>
                  <a:schemeClr val="tx1"/>
                </a:solidFill>
              </a:rPr>
              <a:t>Бикуспидальный и одностворчатый клапан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3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u="sng" dirty="0">
                <a:solidFill>
                  <a:schemeClr val="tx1"/>
                </a:solidFill>
              </a:rPr>
              <a:t>Атеросклероз аорты</a:t>
            </a:r>
            <a:r>
              <a:rPr lang="ru-RU" u="sng" dirty="0" smtClean="0">
                <a:solidFill>
                  <a:schemeClr val="tx1"/>
                </a:solidFill>
              </a:rPr>
              <a:t>.</a:t>
            </a:r>
            <a:endParaRPr lang="ru-RU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4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u="sng" dirty="0">
                <a:solidFill>
                  <a:schemeClr val="tx1"/>
                </a:solidFill>
              </a:rPr>
              <a:t>Беременность (старше сорока лет</a:t>
            </a:r>
            <a:r>
              <a:rPr lang="ru-RU" u="sng" dirty="0" smtClean="0">
                <a:solidFill>
                  <a:schemeClr val="tx1"/>
                </a:solidFill>
              </a:rPr>
              <a:t>).</a:t>
            </a:r>
            <a:endParaRPr lang="ru-RU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5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u="sng" dirty="0">
                <a:solidFill>
                  <a:schemeClr val="tx1"/>
                </a:solidFill>
              </a:rPr>
              <a:t>Травма грудной клетки, сильное физическое и эмоциональное напряжение, 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u="sng" dirty="0" smtClean="0">
                <a:solidFill>
                  <a:schemeClr val="tx1"/>
                </a:solidFill>
              </a:rPr>
              <a:t>перенесенные </a:t>
            </a:r>
            <a:r>
              <a:rPr lang="ru-RU" u="sng" dirty="0">
                <a:solidFill>
                  <a:schemeClr val="tx1"/>
                </a:solidFill>
              </a:rPr>
              <a:t>операции на сердце</a:t>
            </a:r>
            <a:r>
              <a:rPr lang="ru-RU" u="sng" dirty="0" smtClean="0">
                <a:solidFill>
                  <a:schemeClr val="tx1"/>
                </a:solidFill>
              </a:rPr>
              <a:t>.</a:t>
            </a:r>
            <a:endParaRPr lang="ru-RU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6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u="sng" dirty="0">
                <a:solidFill>
                  <a:schemeClr val="tx1"/>
                </a:solidFill>
              </a:rPr>
              <a:t>Системные </a:t>
            </a:r>
            <a:r>
              <a:rPr lang="ru-RU" u="sng" dirty="0" err="1">
                <a:solidFill>
                  <a:schemeClr val="tx1"/>
                </a:solidFill>
              </a:rPr>
              <a:t>васкулиты</a:t>
            </a:r>
            <a:r>
              <a:rPr lang="ru-RU" u="sng" dirty="0">
                <a:solidFill>
                  <a:schemeClr val="tx1"/>
                </a:solidFill>
              </a:rPr>
              <a:t> (особенно часто </a:t>
            </a:r>
            <a:r>
              <a:rPr lang="ru-RU" u="sng" dirty="0" err="1">
                <a:solidFill>
                  <a:schemeClr val="tx1"/>
                </a:solidFill>
              </a:rPr>
              <a:t>гранулемотозный</a:t>
            </a:r>
            <a:r>
              <a:rPr lang="ru-RU" u="sng" dirty="0">
                <a:solidFill>
                  <a:schemeClr val="tx1"/>
                </a:solidFill>
              </a:rPr>
              <a:t>, гигантоклеточный 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u="sng" dirty="0" smtClean="0">
                <a:solidFill>
                  <a:schemeClr val="tx1"/>
                </a:solidFill>
              </a:rPr>
              <a:t>артериит).</a:t>
            </a:r>
            <a:endParaRPr lang="ru-RU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u="sng" dirty="0" smtClean="0">
                <a:solidFill>
                  <a:schemeClr val="tx1"/>
                </a:solidFill>
              </a:rPr>
              <a:t>7</a:t>
            </a:r>
            <a:r>
              <a:rPr lang="ru-RU" u="sng" dirty="0">
                <a:solidFill>
                  <a:schemeClr val="tx1"/>
                </a:solidFill>
              </a:rPr>
              <a:t>. </a:t>
            </a:r>
            <a:r>
              <a:rPr lang="ru-RU" u="sng" dirty="0" smtClean="0">
                <a:solidFill>
                  <a:schemeClr val="tx1"/>
                </a:solidFill>
              </a:rPr>
              <a:t>Химические </a:t>
            </a:r>
            <a:r>
              <a:rPr lang="ru-RU" u="sng" dirty="0">
                <a:solidFill>
                  <a:schemeClr val="tx1"/>
                </a:solidFill>
              </a:rPr>
              <a:t>и токсические воздействия (наркотики</a:t>
            </a:r>
            <a:r>
              <a:rPr lang="ru-RU" u="sng" dirty="0" smtClean="0">
                <a:solidFill>
                  <a:schemeClr val="tx1"/>
                </a:solidFill>
              </a:rPr>
              <a:t>)</a:t>
            </a:r>
            <a:endParaRPr lang="ru-RU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u="sng" dirty="0" smtClean="0">
                <a:solidFill>
                  <a:schemeClr val="tx1"/>
                </a:solidFill>
              </a:rPr>
              <a:t>8</a:t>
            </a:r>
            <a:r>
              <a:rPr lang="ru-RU" u="sng" dirty="0">
                <a:solidFill>
                  <a:schemeClr val="tx1"/>
                </a:solidFill>
              </a:rPr>
              <a:t>. Ятрогенные причины (проведение ангиографии и </a:t>
            </a:r>
            <a:r>
              <a:rPr lang="ru-RU" u="sng" dirty="0" err="1">
                <a:solidFill>
                  <a:schemeClr val="tx1"/>
                </a:solidFill>
              </a:rPr>
              <a:t>балонной</a:t>
            </a:r>
            <a:r>
              <a:rPr lang="ru-RU" u="sng" dirty="0">
                <a:solidFill>
                  <a:schemeClr val="tx1"/>
                </a:solidFill>
              </a:rPr>
              <a:t> </a:t>
            </a:r>
            <a:r>
              <a:rPr lang="ru-RU" u="sng" dirty="0" err="1">
                <a:solidFill>
                  <a:schemeClr val="tx1"/>
                </a:solidFill>
              </a:rPr>
              <a:t>дилатиции</a:t>
            </a:r>
            <a:r>
              <a:rPr lang="ru-RU" u="sng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0348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68" t="18494" r="26343" b="11424"/>
          <a:stretch/>
        </p:blipFill>
        <p:spPr>
          <a:xfrm>
            <a:off x="689548" y="0"/>
            <a:ext cx="8422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9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89" y="314633"/>
            <a:ext cx="8596668" cy="1320800"/>
          </a:xfrm>
        </p:spPr>
        <p:txBody>
          <a:bodyPr/>
          <a:lstStyle/>
          <a:p>
            <a:r>
              <a:rPr lang="ru-RU" dirty="0" smtClean="0"/>
              <a:t>Клинические 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9159" y="4601497"/>
            <a:ext cx="3669615" cy="1911604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тип А — расслоение, охватывающее восходящую аорту независимо от места возникновения (70 %);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тип </a:t>
            </a:r>
            <a:r>
              <a:rPr lang="ru-RU" dirty="0">
                <a:solidFill>
                  <a:schemeClr val="tx1"/>
                </a:solidFill>
              </a:rPr>
              <a:t>В — расслоение аорты, не охватывающее восходящую аорту.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411" t="45061" r="14105" b="20665"/>
          <a:stretch/>
        </p:blipFill>
        <p:spPr>
          <a:xfrm>
            <a:off x="486698" y="1119962"/>
            <a:ext cx="6852462" cy="539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3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236" t="16036" r="22772" b="9989"/>
          <a:stretch/>
        </p:blipFill>
        <p:spPr>
          <a:xfrm>
            <a:off x="557413" y="0"/>
            <a:ext cx="9232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94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24" y="174885"/>
            <a:ext cx="8596668" cy="1320800"/>
          </a:xfrm>
        </p:spPr>
        <p:txBody>
          <a:bodyPr/>
          <a:lstStyle/>
          <a:p>
            <a:r>
              <a:rPr lang="ru-RU" dirty="0"/>
              <a:t>Лабораторные исследования,</a:t>
            </a:r>
            <a:br>
              <a:rPr lang="ru-RU" dirty="0"/>
            </a:br>
            <a:r>
              <a:rPr lang="ru-RU" dirty="0"/>
              <a:t>необходимые при остром 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1790" t="46567" r="14592" b="17982"/>
          <a:stretch/>
        </p:blipFill>
        <p:spPr>
          <a:xfrm>
            <a:off x="824456" y="1495685"/>
            <a:ext cx="6250901" cy="52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241</Words>
  <Application>Microsoft Office PowerPoint</Application>
  <PresentationFormat>Широкоэкранный</PresentationFormat>
  <Paragraphs>41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Аспект</vt:lpstr>
      <vt:lpstr>Расслаивающая аневризма аорты. Дифференциальная диагностика с острым инфарктом миокарда. Неотложная помощь.</vt:lpstr>
      <vt:lpstr>Презентация PowerPoint</vt:lpstr>
      <vt:lpstr>Расслаивающая аневризма аорты</vt:lpstr>
      <vt:lpstr>Эпидемиология</vt:lpstr>
      <vt:lpstr>Этиология</vt:lpstr>
      <vt:lpstr>Презентация PowerPoint</vt:lpstr>
      <vt:lpstr>Клинические проявления</vt:lpstr>
      <vt:lpstr>Презентация PowerPoint</vt:lpstr>
      <vt:lpstr>Лабораторные исследования, необходимые при остром РА</vt:lpstr>
      <vt:lpstr>Дифференциальная диагностика</vt:lpstr>
      <vt:lpstr>Неотложная помощь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Расслаивающая аневризма аорты. Дифференциальная диагностика с острым инфарктом миокарда. Неотложная помощь.</dc:title>
  <dc:creator>София Коселовская</dc:creator>
  <cp:lastModifiedBy>София Коселовская</cp:lastModifiedBy>
  <cp:revision>10</cp:revision>
  <dcterms:created xsi:type="dcterms:W3CDTF">2021-05-30T04:39:54Z</dcterms:created>
  <dcterms:modified xsi:type="dcterms:W3CDTF">2021-05-30T09:23:11Z</dcterms:modified>
</cp:coreProperties>
</file>