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375" r:id="rId5"/>
    <p:sldId id="337" r:id="rId6"/>
    <p:sldId id="338" r:id="rId7"/>
    <p:sldId id="339" r:id="rId8"/>
    <p:sldId id="340" r:id="rId9"/>
    <p:sldId id="370" r:id="rId10"/>
    <p:sldId id="371" r:id="rId11"/>
    <p:sldId id="372" r:id="rId12"/>
    <p:sldId id="341" r:id="rId13"/>
    <p:sldId id="342" r:id="rId14"/>
    <p:sldId id="373" r:id="rId15"/>
    <p:sldId id="343" r:id="rId16"/>
    <p:sldId id="374" r:id="rId17"/>
    <p:sldId id="353" r:id="rId18"/>
    <p:sldId id="352" r:id="rId19"/>
    <p:sldId id="355" r:id="rId20"/>
    <p:sldId id="354" r:id="rId21"/>
    <p:sldId id="271" r:id="rId22"/>
    <p:sldId id="329" r:id="rId23"/>
    <p:sldId id="367" r:id="rId24"/>
    <p:sldId id="330" r:id="rId25"/>
    <p:sldId id="333" r:id="rId26"/>
    <p:sldId id="334" r:id="rId27"/>
    <p:sldId id="331" r:id="rId28"/>
    <p:sldId id="335" r:id="rId29"/>
    <p:sldId id="380" r:id="rId30"/>
    <p:sldId id="332" r:id="rId31"/>
    <p:sldId id="357" r:id="rId32"/>
    <p:sldId id="358" r:id="rId33"/>
    <p:sldId id="363" r:id="rId34"/>
    <p:sldId id="360" r:id="rId35"/>
    <p:sldId id="361" r:id="rId36"/>
    <p:sldId id="376" r:id="rId37"/>
    <p:sldId id="377" r:id="rId38"/>
    <p:sldId id="366" r:id="rId39"/>
    <p:sldId id="368" r:id="rId40"/>
    <p:sldId id="362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E4E5-C160-43E8-BC6D-0DED1859442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54F5-72EE-41F5-8B8E-B914E4345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Отопление и вентиляция</a:t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Инженерные системы жилых и общественных зданий</a:t>
            </a:r>
            <a:br>
              <a:rPr lang="ru-RU" dirty="0">
                <a:solidFill>
                  <a:schemeClr val="bg1">
                    <a:lumMod val="50000"/>
                  </a:schemeClr>
                </a:solidFill>
              </a:rPr>
            </a:br>
            <a:endParaRPr lang="ru-RU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FDF31-33AE-4A6E-87A9-C77C8AFD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Центральное отопление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E22A4-5808-4424-B1D8-C93A56818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Паровое отопление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теплоносителем является пар.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жилых зданиях, больничных стационарах, школах и детских учреждениях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запрещено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паровое отопление так как: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высокие температуры нагревательных приборов – выше 100 и 150 градусов;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пригорание пыли,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угроза ожогов,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дискомфортные условия;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температуру нагрева в котлах нельзя менять в зависимости наружных температур.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Паровое отопление отличается быстротой нагрева системы и используется в больших помещениях.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11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366E7-F2E7-4D25-9398-C0A35128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Центральное отопление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6C0095-2D33-4262-807B-7722BF1FF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Воздушное отопление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основано на подогреве воздуха в калорифере, расположенном в подвале здания, поступающего затем по каналам в отапливаемые помещения.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Отверстия подающих каналов располагаются под потолком, а для удаления охладившегося воздуха - в нижней части противоположной стены.</a:t>
            </a: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производственные помещения, здания театров, где требуется быстрый подогрев и последующее выключение отопительной системы.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73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55471B-5964-413D-98D7-069D43973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Лучистое </a:t>
            </a: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отопление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E6E58C-7108-4861-98C6-71D84DAB2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Нагревательные  приборы (трубы или электронагреватели), заделываются в конструкции потолка, стен или пола:</a:t>
            </a:r>
          </a:p>
          <a:p>
            <a:r>
              <a:rPr lang="ru-RU" dirty="0"/>
              <a:t>Панельное</a:t>
            </a:r>
          </a:p>
          <a:p>
            <a:r>
              <a:rPr lang="ru-RU" dirty="0"/>
              <a:t>Потолочное</a:t>
            </a:r>
          </a:p>
          <a:p>
            <a:r>
              <a:rPr lang="ru-RU" dirty="0"/>
              <a:t>Напольное отопление.</a:t>
            </a:r>
          </a:p>
          <a:p>
            <a:pPr marL="0" indent="0">
              <a:buNone/>
            </a:pPr>
            <a:r>
              <a:rPr lang="ru-RU" dirty="0"/>
              <a:t>Температура теплоносителя  должна  обеспечивать температуру на поверхности: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полов   24-27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°С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потолков 28-30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°С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стен 35-40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°С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884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2E802-123B-4536-9582-D60E1EE8B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r>
              <a:rPr lang="ru-RU" sz="3600" b="1" dirty="0"/>
              <a:t>Преимущества и недостатки лучистого отопления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88158-2F55-44C0-BEA3-A6B8AE7AA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458618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/>
              <a:t>Преимущества</a:t>
            </a:r>
          </a:p>
          <a:p>
            <a:pPr marL="0" indent="0">
              <a:buNone/>
            </a:pPr>
            <a:r>
              <a:rPr lang="ru-RU" dirty="0"/>
              <a:t>Более равномерный нагрев помещения.</a:t>
            </a:r>
          </a:p>
          <a:p>
            <a:pPr marL="0" indent="0">
              <a:buNone/>
            </a:pPr>
            <a:r>
              <a:rPr lang="ru-RU" dirty="0"/>
              <a:t>Почти полное отсутствие подъема  пыли, поскольку  конвекционные потоки.</a:t>
            </a:r>
          </a:p>
          <a:p>
            <a:pPr marL="0" indent="0">
              <a:buNone/>
            </a:pPr>
            <a:r>
              <a:rPr lang="ru-RU" dirty="0"/>
              <a:t>Благодаря более высокой температуре ограждающих конструкций снижается  отдача тепла  с поверхности  тела, поэтому хорошее самочувствие сохраняется у людей  и при более низкой температуре воздуха (17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- 18°С</a:t>
            </a:r>
            <a:r>
              <a:rPr lang="ru-RU" dirty="0"/>
              <a:t>)</a:t>
            </a:r>
          </a:p>
          <a:p>
            <a:r>
              <a:rPr lang="ru-RU" b="1" u="sng" dirty="0"/>
              <a:t>Недостатки</a:t>
            </a:r>
          </a:p>
          <a:p>
            <a:pPr marL="0" indent="0">
              <a:buNone/>
            </a:pPr>
            <a:r>
              <a:rPr lang="ru-RU" dirty="0"/>
              <a:t>Удорожается строительство здания.</a:t>
            </a:r>
          </a:p>
          <a:p>
            <a:pPr marL="0" indent="0">
              <a:buNone/>
            </a:pPr>
            <a:r>
              <a:rPr lang="ru-RU" dirty="0"/>
              <a:t>Усложняется ремонт заделанных  в панели  отопительных элементов.</a:t>
            </a:r>
          </a:p>
          <a:p>
            <a:pPr marL="0" indent="0">
              <a:buNone/>
            </a:pPr>
            <a:r>
              <a:rPr lang="ru-RU" dirty="0"/>
              <a:t>Увеличивается время нагревания помещения до заданной  температуры.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429413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70558-BAD6-4CDD-AA7C-16FAB332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D8D1E4-F26B-4C35-A8C3-B81FAD671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Лучистое отопление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отличительной чертой лучистого отопления служит нагрев ограждающих поверхностей помещения: стен, пола или потолка (взамен отопительных приборов).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Достигается это за счет того, что под поверхностью ограждений прокладываются трубы отопления, или каналы входят в конструкцию бетонных стен и ограждений.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Лучистым оно называется потому, что при нагреве конструкций  тепло распространяется почти целиком за счет излучения. В качестве теплоносителя могут быть использованы вода и воздух.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771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12E81-7CE9-47D0-A687-918C3C4E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/>
              <a:t>Системы отопления  должны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BE66B-4741-4B71-B83C-9D2E1EF89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r>
              <a:rPr lang="ru-RU" dirty="0"/>
              <a:t>Обеспечивать  </a:t>
            </a:r>
            <a:r>
              <a:rPr lang="ru-RU" u="sng" dirty="0"/>
              <a:t>равномерное прогревание</a:t>
            </a:r>
          </a:p>
          <a:p>
            <a:pPr marL="0" indent="0">
              <a:buNone/>
            </a:pPr>
            <a:r>
              <a:rPr lang="ru-RU" dirty="0"/>
              <a:t>воздуха в помещениях  в течение всего отопительного периода. </a:t>
            </a:r>
          </a:p>
          <a:p>
            <a:r>
              <a:rPr lang="ru-RU" dirty="0"/>
              <a:t>Быть удобными в эксплуатации и при ремонте.</a:t>
            </a:r>
          </a:p>
          <a:p>
            <a:r>
              <a:rPr lang="ru-RU" dirty="0"/>
              <a:t>Не создавать шума, превышающего допустимые уровни.</a:t>
            </a:r>
          </a:p>
          <a:p>
            <a:r>
              <a:rPr lang="ru-RU" dirty="0"/>
              <a:t>Иметь регулирующие  устройства.</a:t>
            </a:r>
          </a:p>
          <a:p>
            <a:r>
              <a:rPr lang="ru-RU" dirty="0"/>
              <a:t>Исключить загрязнение воздуха вредными  веществами и запахами, выделяемыми в процессе эксплуатации.</a:t>
            </a:r>
          </a:p>
        </p:txBody>
      </p:sp>
    </p:spTree>
    <p:extLst>
      <p:ext uri="{BB962C8B-B14F-4D97-AF65-F5344CB8AC3E}">
        <p14:creationId xmlns:p14="http://schemas.microsoft.com/office/powerpoint/2010/main" val="218625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A3B74-894E-42E1-AD67-95065E8E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EAA12E-98D9-4C3B-94DA-0D7B8E15F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Обе системы должны отвечать следующим требованиям: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равномерный нагрев воздуха в пределах нормативных температур;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исключение загрязнения воздуха жилых помещений;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безопасность в смысле проникновения угарного газа;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автоматического, централизованного или индивидуального регулирования степени нагрева;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необременительный уход за отопительными приборами;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соответствие приборов эстетическим требованиям;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пожарная безопасность.</a:t>
            </a:r>
          </a:p>
          <a:p>
            <a:r>
              <a:rPr lang="ru-RU" dirty="0"/>
              <a:t>Исключить загрязнение воздуха вредными  веществами и запахами, выделяемыми в процессе эксплуатации.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785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E98125-01E1-4123-B08B-61554A915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Источники загрязнения воздуха  помещениях ЛПО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931731-B2B8-47A9-B3DF-BA10E6D39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1. Атмосферный воздух – газовый состав воздуха зависит от состава атмосферного воздуха.</a:t>
            </a:r>
          </a:p>
          <a:p>
            <a:pPr marL="0" indent="0">
              <a:buNone/>
            </a:pPr>
            <a:r>
              <a:rPr lang="ru-RU" dirty="0"/>
              <a:t>2. Больные персонал, посетители –воздух загрязняет продукты жизнедеятельности людей в том числе, отделяемое  из раневых поверхностей.</a:t>
            </a:r>
          </a:p>
          <a:p>
            <a:pPr marL="0" indent="0">
              <a:buNone/>
            </a:pPr>
            <a:r>
              <a:rPr lang="ru-RU" dirty="0"/>
              <a:t>3. Вещества выделяемые  полимерными материалами, дезинфицирующие  средства, лекарственные препараты и их испарения.</a:t>
            </a:r>
          </a:p>
        </p:txBody>
      </p:sp>
    </p:spTree>
    <p:extLst>
      <p:ext uri="{BB962C8B-B14F-4D97-AF65-F5344CB8AC3E}">
        <p14:creationId xmlns:p14="http://schemas.microsoft.com/office/powerpoint/2010/main" val="4085989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0AB0F-2EB0-4BF5-AA84-293580F52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Влияние газового состава атмосферного воздуха на воздух помещениях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3FA0F7-5B91-4D8B-8EF6-B997B6BDA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отсутствии системы очистки наружного воздуха, подаваемого в помещения с целью вентиляции, все вредные примеси проникают в помещение:</a:t>
            </a:r>
          </a:p>
          <a:p>
            <a:r>
              <a:rPr lang="ru-RU" dirty="0"/>
              <a:t>Плохо пахнущие вещества (индол, скатол);</a:t>
            </a:r>
          </a:p>
          <a:p>
            <a:r>
              <a:rPr lang="ru-RU" dirty="0"/>
              <a:t>Химические вещества – загрязнители воздуха;</a:t>
            </a:r>
          </a:p>
          <a:p>
            <a:r>
              <a:rPr lang="ru-RU" dirty="0"/>
              <a:t>Пыль, чаще минерального происхождения, но возможна и смешанная пыль ;</a:t>
            </a:r>
          </a:p>
          <a:p>
            <a:r>
              <a:rPr lang="ru-RU" dirty="0"/>
              <a:t>Радиоактивные или  бактериальные аэрозоли .</a:t>
            </a:r>
          </a:p>
        </p:txBody>
      </p:sp>
    </p:spTree>
    <p:extLst>
      <p:ext uri="{BB962C8B-B14F-4D97-AF65-F5344CB8AC3E}">
        <p14:creationId xmlns:p14="http://schemas.microsoft.com/office/powerpoint/2010/main" val="1951027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B2CAB-16A2-4AE8-BD50-277074754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56AB48-BACF-4F90-8585-0034FF9A8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/>
          <a:lstStyle/>
          <a:p>
            <a:r>
              <a:rPr lang="ru-RU" dirty="0"/>
              <a:t>При вдыхании подобной смеси  в течение нескольких часов у большинства здоровых людей появляются  головная боль , чувство усталости, резко снижается трудоспособность. </a:t>
            </a:r>
          </a:p>
        </p:txBody>
      </p:sp>
    </p:spTree>
    <p:extLst>
      <p:ext uri="{BB962C8B-B14F-4D97-AF65-F5344CB8AC3E}">
        <p14:creationId xmlns:p14="http://schemas.microsoft.com/office/powerpoint/2010/main" val="400671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054617"/>
          </a:xfrm>
        </p:spPr>
        <p:txBody>
          <a:bodyPr/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1.Отопление и вентиляция жилых и общественных помещений.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2.Водоснабжение и канализация.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3.Домовые системы водоснабжения и канализации.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1D4A4-30B3-40C4-A7A9-6BC5EEECE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301006"/>
          </a:xfrm>
        </p:spPr>
        <p:txBody>
          <a:bodyPr>
            <a:noAutofit/>
          </a:bodyPr>
          <a:lstStyle/>
          <a:p>
            <a:r>
              <a:rPr lang="ru-RU" sz="3200" b="1" dirty="0"/>
              <a:t>Продукты жизнедеятельности людей в том числе, отделяемое  из раневых поверхностей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271B0B-4CF5-4F91-9962-C9DAA9C36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Здоровый человек в процессе  нормальной жизнедеятельности выделяет более 70 различных органических и неорганических соединений, в т.ч сероводород, индол, летучие жирные кислоты, аммиак.</a:t>
            </a:r>
          </a:p>
          <a:p>
            <a:r>
              <a:rPr lang="ru-RU" dirty="0"/>
              <a:t>При дыхании людей в воздух поступает </a:t>
            </a:r>
            <a:r>
              <a:rPr lang="ru-RU" u="sng" dirty="0"/>
              <a:t>углекислый газ</a:t>
            </a:r>
            <a:r>
              <a:rPr lang="ru-RU" dirty="0"/>
              <a:t>.</a:t>
            </a:r>
          </a:p>
          <a:p>
            <a:r>
              <a:rPr lang="ru-RU" dirty="0"/>
              <a:t>В присутствии людей </a:t>
            </a:r>
            <a:r>
              <a:rPr lang="ru-RU" u="sng" dirty="0"/>
              <a:t>возрастает  бактериальная обсемененность воздуха</a:t>
            </a:r>
          </a:p>
        </p:txBody>
      </p:sp>
    </p:spTree>
    <p:extLst>
      <p:ext uri="{BB962C8B-B14F-4D97-AF65-F5344CB8AC3E}">
        <p14:creationId xmlns:p14="http://schemas.microsoft.com/office/powerpoint/2010/main" val="2278670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Вентиляция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/>
              <a:t>Вентиляция помещений  </a:t>
            </a:r>
          </a:p>
          <a:p>
            <a:pPr marL="0" indent="0">
              <a:buNone/>
            </a:pPr>
            <a:r>
              <a:rPr lang="ru-RU" dirty="0"/>
              <a:t>Оценка чистоты воздуха  помещений  судят по эффективности работы вентиляции</a:t>
            </a:r>
            <a:endParaRPr lang="ru-RU" u="sng" dirty="0"/>
          </a:p>
          <a:p>
            <a:pPr marL="0" indent="0">
              <a:buNone/>
            </a:pPr>
            <a:r>
              <a:rPr lang="ru-RU" u="sng" dirty="0"/>
              <a:t>Вентиляцию  подразделяют: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По характеру движущих сил(или по способу перемещения воздуха) на:</a:t>
            </a:r>
          </a:p>
          <a:p>
            <a:r>
              <a:rPr lang="ru-RU" dirty="0"/>
              <a:t>Естественную вентиляцию</a:t>
            </a:r>
          </a:p>
          <a:p>
            <a:r>
              <a:rPr lang="ru-RU" dirty="0"/>
              <a:t>Искусственную вентиляцию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06914-C087-4B26-8C96-0FCC16598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Вентиляция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1B7445-0484-40A0-9A7E-EB05542DA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026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>
                <a:latin typeface="+mj-lt"/>
              </a:rPr>
              <a:t>2. Вентиляцию подразделяют  по принципу действия на</a:t>
            </a:r>
            <a:r>
              <a:rPr lang="ru-RU" dirty="0">
                <a:latin typeface="+mj-lt"/>
              </a:rPr>
              <a:t>:</a:t>
            </a:r>
          </a:p>
          <a:p>
            <a:r>
              <a:rPr lang="ru-RU" dirty="0">
                <a:latin typeface="+mj-lt"/>
              </a:rPr>
              <a:t>Приточно- вентиляционные устройства обеспечивают  </a:t>
            </a:r>
            <a:r>
              <a:rPr lang="ru-RU" dirty="0">
                <a:latin typeface="+mj-lt"/>
                <a:cs typeface="Times New Roman" pitchFamily="18" charset="0"/>
              </a:rPr>
              <a:t> только подачу чистого воздуха</a:t>
            </a:r>
            <a:r>
              <a:rPr lang="ru-RU" dirty="0">
                <a:latin typeface="+mj-lt"/>
              </a:rPr>
              <a:t> воздух в помещение.</a:t>
            </a:r>
          </a:p>
          <a:p>
            <a:r>
              <a:rPr lang="ru-RU" dirty="0">
                <a:latin typeface="+mj-lt"/>
              </a:rPr>
              <a:t>Вытяжную- вентиляционные устройства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удаляют воздух из помещения</a:t>
            </a:r>
          </a:p>
          <a:p>
            <a:r>
              <a:rPr lang="ru-RU" dirty="0">
                <a:latin typeface="+mj-lt"/>
              </a:rPr>
              <a:t>Приточно-вытяжную -</a:t>
            </a:r>
            <a:r>
              <a:rPr lang="ru-RU" dirty="0">
                <a:latin typeface="+mj-lt"/>
                <a:cs typeface="Times New Roman" pitchFamily="18" charset="0"/>
              </a:rPr>
              <a:t>одновременно подает чистый воздух и удаляет загрязненный.</a:t>
            </a:r>
            <a:endParaRPr lang="ru-RU" dirty="0">
              <a:latin typeface="+mj-lt"/>
            </a:endParaRPr>
          </a:p>
          <a:p>
            <a:pPr marL="0" indent="0">
              <a:buNone/>
            </a:pPr>
            <a:r>
              <a:rPr lang="ru-RU" u="sng" dirty="0">
                <a:latin typeface="+mj-lt"/>
              </a:rPr>
              <a:t>Воздухообмен при этом обозначается</a:t>
            </a:r>
            <a:r>
              <a:rPr lang="ru-RU" dirty="0">
                <a:latin typeface="+mj-lt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+mj-lt"/>
              </a:rPr>
              <a:t>по  притоку знаком (+)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+mj-lt"/>
              </a:rPr>
              <a:t>по вытяжке (-) </a:t>
            </a:r>
          </a:p>
          <a:p>
            <a:pPr marL="0" indent="0">
              <a:buNone/>
            </a:pPr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7383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888CE-7707-4F40-BB72-B1810077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Вентиляция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469B1B-6AF4-430C-B686-4266DAA65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Движение воздуха в закрытом помещении, которое возникает за счет разности температур наружного и внутреннего воздуха и действия ветра, называется 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естественной вентиляцией.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Перемещение воздуха может происходить за счет механического побуждения (вентиляторами, эжекторами) – такая вентиляция называется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искусственной, побудительной или механической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719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5556C-EC51-4C05-959D-A86D082B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Естественная вентиляция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D2528B-47E5-4D03-B843-A1CED7786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00141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u="sng" dirty="0"/>
              <a:t>Осуществляется за счет</a:t>
            </a:r>
            <a:r>
              <a:rPr lang="ru-RU" dirty="0"/>
              <a:t>:</a:t>
            </a:r>
          </a:p>
          <a:p>
            <a:r>
              <a:rPr lang="ru-RU" dirty="0"/>
              <a:t>разности температур наружного и внутреннего воздуха,</a:t>
            </a:r>
          </a:p>
          <a:p>
            <a:r>
              <a:rPr lang="ru-RU" dirty="0"/>
              <a:t>воздействия ветрового напора.</a:t>
            </a:r>
          </a:p>
          <a:p>
            <a:pPr marL="0" indent="0">
              <a:buNone/>
            </a:pPr>
            <a:r>
              <a:rPr lang="ru-RU" u="sng" dirty="0"/>
              <a:t>Естественную вентиляцию различают</a:t>
            </a:r>
            <a:r>
              <a:rPr lang="ru-RU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С неорганизованным </a:t>
            </a:r>
            <a:r>
              <a:rPr lang="ru-RU" dirty="0" err="1"/>
              <a:t>воздухообенном</a:t>
            </a: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Организованным воздухообменом</a:t>
            </a:r>
          </a:p>
        </p:txBody>
      </p:sp>
    </p:spTree>
    <p:extLst>
      <p:ext uri="{BB962C8B-B14F-4D97-AF65-F5344CB8AC3E}">
        <p14:creationId xmlns:p14="http://schemas.microsoft.com/office/powerpoint/2010/main" val="2876453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AA7EAD-2CDC-4703-9B05-BD296319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Естественная вентиляция с</a:t>
            </a:r>
            <a:br>
              <a:rPr lang="ru-RU" b="1" dirty="0"/>
            </a:br>
            <a:r>
              <a:rPr lang="ru-RU" b="1" dirty="0"/>
              <a:t>неорганизованным </a:t>
            </a:r>
            <a:r>
              <a:rPr lang="ru-RU" b="1" dirty="0" err="1"/>
              <a:t>воздухообенном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350F65-49C4-4BBF-9FF0-8C5E652DA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/>
              <a:t>Осуществляется путем инфильтрации</a:t>
            </a:r>
          </a:p>
          <a:p>
            <a:r>
              <a:rPr lang="ru-RU" dirty="0"/>
              <a:t>Через  поры строительных материалов стен, мелкие щели в окнах, дверях;</a:t>
            </a:r>
          </a:p>
          <a:p>
            <a:r>
              <a:rPr lang="ru-RU" dirty="0"/>
              <a:t>За счет разности давлений между внутренним и наружным воздухом</a:t>
            </a:r>
          </a:p>
          <a:p>
            <a:r>
              <a:rPr lang="ru-RU" dirty="0"/>
              <a:t>Зависит от погодных условий 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i="1" dirty="0"/>
              <a:t>В гигиене ЛПО практического значения в качестве вентиляции  не имеет.</a:t>
            </a:r>
          </a:p>
          <a:p>
            <a:pPr algn="ctr"/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975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CAA15-D3DC-4031-8988-66B528FF3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02234"/>
          </a:xfrm>
        </p:spPr>
        <p:txBody>
          <a:bodyPr>
            <a:noAutofit/>
          </a:bodyPr>
          <a:lstStyle/>
          <a:p>
            <a:r>
              <a:rPr lang="ru-RU" sz="3600" b="1" dirty="0"/>
              <a:t>Организованная естественная  вентиляция (воздухообмен) используемая  в ЛПО: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76F67A-7F84-468D-9904-AA16CDC50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132856"/>
            <a:ext cx="8579296" cy="3993307"/>
          </a:xfrm>
        </p:spPr>
        <p:txBody>
          <a:bodyPr/>
          <a:lstStyle/>
          <a:p>
            <a:r>
              <a:rPr lang="ru-RU" sz="3600" u="sng" dirty="0"/>
              <a:t>В виде проветривания- </a:t>
            </a:r>
            <a:r>
              <a:rPr lang="ru-RU" sz="3600" dirty="0"/>
              <a:t>естественная вентиляция помещения, ограниченная во времени.</a:t>
            </a:r>
          </a:p>
          <a:p>
            <a:r>
              <a:rPr lang="ru-RU" sz="3600" u="sng" dirty="0"/>
              <a:t>В виде аэрации </a:t>
            </a:r>
            <a:r>
              <a:rPr lang="ru-RU" sz="3600" dirty="0"/>
              <a:t>– длительно осуществляется  естественная вентиляция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0657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F2613-58AF-4B83-BB6F-BACFE358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Угловое проветривание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A60FC2-2E03-48BD-8171-120465CE7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731838"/>
            <a:ext cx="8712968" cy="60095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/>
              <a:t>Проводится при закрытых дверях через форточки  либо  фрамуги</a:t>
            </a:r>
          </a:p>
          <a:p>
            <a:pPr marL="0" indent="0">
              <a:buNone/>
            </a:pPr>
            <a:r>
              <a:rPr lang="ru-RU" dirty="0"/>
              <a:t>Недостаток- образование исходящей  струи холодного  воздуха, что может вызвать  охлаждение присутствующих людей.</a:t>
            </a:r>
          </a:p>
          <a:p>
            <a:pPr marL="0" indent="0">
              <a:buNone/>
            </a:pPr>
            <a:r>
              <a:rPr lang="ru-RU" u="sng" dirty="0"/>
              <a:t>В палатах применяют следующий прием проветривания</a:t>
            </a:r>
            <a:r>
              <a:rPr lang="ru-RU" dirty="0"/>
              <a:t>:</a:t>
            </a:r>
          </a:p>
          <a:p>
            <a:r>
              <a:rPr lang="ru-RU" dirty="0"/>
              <a:t>Утром перед подъемом больных</a:t>
            </a:r>
          </a:p>
          <a:p>
            <a:r>
              <a:rPr lang="ru-RU" dirty="0"/>
              <a:t>При уборке помещения </a:t>
            </a:r>
          </a:p>
          <a:p>
            <a:r>
              <a:rPr lang="ru-RU" dirty="0"/>
              <a:t>После утренних вечерних прогулок</a:t>
            </a:r>
          </a:p>
          <a:p>
            <a:r>
              <a:rPr lang="ru-RU" dirty="0"/>
              <a:t>После обеда и перед отходом ко сну</a:t>
            </a:r>
          </a:p>
          <a:p>
            <a:pPr marL="0" indent="0">
              <a:buNone/>
            </a:pPr>
            <a:r>
              <a:rPr lang="ru-RU" dirty="0"/>
              <a:t>Во время проветривания </a:t>
            </a:r>
            <a:r>
              <a:rPr lang="ru-RU" u="sng" dirty="0"/>
              <a:t>в присутствии больных </a:t>
            </a:r>
            <a:r>
              <a:rPr lang="ru-RU" dirty="0"/>
              <a:t>двери должны быть закрыты , а больные – укрыты одеялами.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94349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4C9AB-377C-43C9-ACDC-570685D02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/>
              <a:t>Сквозное проветривание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6D328-49A3-41E6-8F34-6E810BA37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5861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Сквозное проветривание осуществляется при одновременном открывании окон и дверей или окон в противолежащих стенах помещения.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4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Сквозное проветривание – это естественный кратковременный воздухообмен:</a:t>
            </a:r>
          </a:p>
          <a:p>
            <a:pPr marL="0" indent="0">
              <a:buNone/>
            </a:pPr>
            <a:r>
              <a:rPr lang="ru-RU" sz="44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п</a:t>
            </a:r>
            <a:r>
              <a:rPr kumimoji="0" lang="ru-RU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ри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15- минутном проветривании температура  воздуха в помещении снижается в среднем на 2</a:t>
            </a:r>
            <a:r>
              <a:rPr lang="ru-RU" sz="4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kumimoji="0" lang="ru-RU" sz="4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Сквозное проветривание проводится в отсутствии больных</a:t>
            </a: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</a:t>
            </a:r>
          </a:p>
          <a:p>
            <a:pPr marL="0" indent="0">
              <a:buNone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657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25490B-9F7C-4844-B758-A18CFF060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+mj-lt"/>
              </a:rPr>
              <a:t>Аэрация</a:t>
            </a:r>
            <a:endParaRPr lang="ru-RU" b="0" i="0" dirty="0">
              <a:solidFill>
                <a:srgbClr val="333333"/>
              </a:solidFill>
              <a:effectLst/>
              <a:latin typeface="+mj-lt"/>
            </a:endParaRPr>
          </a:p>
          <a:p>
            <a:r>
              <a:rPr lang="ru-RU" b="0" i="0" dirty="0">
                <a:effectLst/>
                <a:latin typeface="+mj-lt"/>
              </a:rPr>
              <a:t>Поступление воздушных потоков через отверстия в ограждающих конструкциях, проемы, технологические ниши. инфильтрация. Потоки воздуха поступают через неплотности в конструкциях здания, стенах, через оконные или дверные проемы, зазоры и т.д.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022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115328" cy="28575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Отопление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Гигиеническая задача отопления состоит в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том, чтобы создать температурные условия,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близкие к оптимальным,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позволяющим уравновесит тепловые потери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организации в холодное время года.</a:t>
            </a: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Системы отопления: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1.местное  отопление;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2.центральное отопление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09B40-9E0E-43BA-B815-8E8F0F408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/>
              <a:t>Аэрация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33C58D-E359-466C-977F-A9EFA3FB0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u="sng" dirty="0"/>
              <a:t>Организуется через внутренние каналы:</a:t>
            </a:r>
            <a:endParaRPr lang="ru-RU" dirty="0"/>
          </a:p>
          <a:p>
            <a:r>
              <a:rPr lang="ru-RU" dirty="0"/>
              <a:t>Каналы открываются одним концом в палаты, санитарные помещения, коридоры и </a:t>
            </a:r>
            <a:r>
              <a:rPr lang="ru-RU" dirty="0" err="1"/>
              <a:t>т.д</a:t>
            </a:r>
            <a:r>
              <a:rPr lang="ru-RU" dirty="0"/>
              <a:t>,  а другой конец выводиться на крышу;</a:t>
            </a:r>
          </a:p>
          <a:p>
            <a:r>
              <a:rPr lang="ru-RU" dirty="0"/>
              <a:t>Вытяжные отверстия располагаются в верхней части стены, т.к нагретый воздух в помещении поднимается вверх;</a:t>
            </a:r>
          </a:p>
          <a:p>
            <a:r>
              <a:rPr lang="ru-RU" dirty="0"/>
              <a:t>Для усиления движения воздуха  в каналах (для тяги) используют специальные  насадки (дефлекторы), устанавливаемые на крышах.</a:t>
            </a:r>
          </a:p>
        </p:txBody>
      </p:sp>
    </p:spTree>
    <p:extLst>
      <p:ext uri="{BB962C8B-B14F-4D97-AF65-F5344CB8AC3E}">
        <p14:creationId xmlns:p14="http://schemas.microsoft.com/office/powerpoint/2010/main" val="2877121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E54B5-4C99-4419-9E75-0994446A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/>
              <a:t>Искусственная вентиляция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A07266-CB17-4C91-834D-EEE88FD77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/>
          <a:lstStyle/>
          <a:p>
            <a:r>
              <a:rPr lang="ru-RU" b="1" dirty="0"/>
              <a:t>Общеобменная вентиляция- </a:t>
            </a:r>
            <a:r>
              <a:rPr lang="ru-RU" dirty="0"/>
              <a:t>обмен воздуха  происходит в объеме всего  помещения.</a:t>
            </a:r>
          </a:p>
          <a:p>
            <a:r>
              <a:rPr lang="ru-RU" b="1" dirty="0"/>
              <a:t>Местная вентиляция- </a:t>
            </a:r>
            <a:r>
              <a:rPr lang="ru-RU" dirty="0"/>
              <a:t>вентиляционный воздух нагнетается или удаляется  в ограниченной части помещения.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Например – вытяжной лабораторный шкаф, навесной зонт а варочном цехе пищеблока.</a:t>
            </a:r>
          </a:p>
        </p:txBody>
      </p:sp>
    </p:spTree>
    <p:extLst>
      <p:ext uri="{BB962C8B-B14F-4D97-AF65-F5344CB8AC3E}">
        <p14:creationId xmlns:p14="http://schemas.microsoft.com/office/powerpoint/2010/main" val="2251267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23157-A5D5-43F9-A949-420D23729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>
            <a:noAutofit/>
          </a:bodyPr>
          <a:lstStyle/>
          <a:p>
            <a:r>
              <a:rPr lang="ru-RU" sz="3600" b="1" dirty="0"/>
              <a:t>Показатели эффективности вентиляции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B36C13-6736-40D9-8B74-09C6E64D6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>
                <a:latin typeface="+mj-lt"/>
              </a:rPr>
              <a:t>Об эффективности вентиляции судят по</a:t>
            </a:r>
            <a:r>
              <a:rPr lang="ru-RU" dirty="0">
                <a:latin typeface="+mj-lt"/>
              </a:rPr>
              <a:t>:</a:t>
            </a:r>
          </a:p>
          <a:p>
            <a:r>
              <a:rPr lang="ru-RU" dirty="0">
                <a:latin typeface="+mj-lt"/>
              </a:rPr>
              <a:t>Объему вентиляционного воздуха(объем вентиляции)</a:t>
            </a:r>
          </a:p>
          <a:p>
            <a:r>
              <a:rPr lang="ru-RU" dirty="0">
                <a:latin typeface="+mj-lt"/>
              </a:rPr>
              <a:t>Кратности воздухообмена;</a:t>
            </a:r>
          </a:p>
          <a:p>
            <a:r>
              <a:rPr lang="ru-RU" dirty="0">
                <a:latin typeface="+mj-lt"/>
              </a:rPr>
              <a:t>Коэффициенту проветривания.</a:t>
            </a:r>
          </a:p>
          <a:p>
            <a:pPr marL="0" indent="0">
              <a:buNone/>
            </a:pPr>
            <a:r>
              <a:rPr lang="ru-RU" b="1" dirty="0">
                <a:latin typeface="+mj-lt"/>
              </a:rPr>
              <a:t>Объем вентиляции- </a:t>
            </a:r>
            <a:r>
              <a:rPr lang="ru-RU" dirty="0">
                <a:latin typeface="+mj-lt"/>
              </a:rPr>
              <a:t>это количество воздуха , которое  поступает в помещение(удаляется) в течение 1 часа.</a:t>
            </a:r>
          </a:p>
          <a:p>
            <a:pPr marL="0" indent="0">
              <a:buNone/>
            </a:pPr>
            <a:r>
              <a:rPr lang="ru-RU" b="1" dirty="0">
                <a:latin typeface="+mj-lt"/>
                <a:cs typeface="Times New Roman" pitchFamily="18" charset="0"/>
              </a:rPr>
              <a:t>Кратность воздухообмена </a:t>
            </a:r>
            <a:r>
              <a:rPr lang="ru-RU" dirty="0">
                <a:latin typeface="+mj-lt"/>
                <a:cs typeface="Times New Roman" pitchFamily="18" charset="0"/>
              </a:rPr>
              <a:t>– число, которое показывает, сколько  раз  в течение 1 часа  воздух помещения заменен  наружным.</a:t>
            </a:r>
          </a:p>
          <a:p>
            <a:pPr marL="0" indent="0">
              <a:buNone/>
            </a:pPr>
            <a:r>
              <a:rPr lang="ru-RU" dirty="0">
                <a:latin typeface="+mj-lt"/>
                <a:cs typeface="Times New Roman" pitchFamily="18" charset="0"/>
              </a:rPr>
              <a:t>Воздух по притоку обозначают знаком (+) по вытяжке (-), а приток и вытяжка могут быть сбалансированы, когда в помещение подается и извлекается равное количество воздуха.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584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B30D4B-852E-49F0-A9A5-2639988B8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борьбы с паро-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туманнообразованием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(бани, прачечные) вентиляция устраивается с преобразованием вытяжки под притоком. В некоторых специальных случаях (операционных, родильных) приток преобладает над вытяжкой.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730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4B11B1-84FE-48E8-B4D2-97B244F4A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ru-RU" u="sng" dirty="0"/>
          </a:p>
          <a:p>
            <a:pPr marL="0" indent="0">
              <a:buNone/>
            </a:pPr>
            <a:r>
              <a:rPr lang="ru-RU" b="1" u="sng" dirty="0"/>
              <a:t>Коэффициент проветривания </a:t>
            </a:r>
            <a:r>
              <a:rPr lang="ru-RU" dirty="0"/>
              <a:t>- это</a:t>
            </a:r>
          </a:p>
          <a:p>
            <a:pPr marL="0" indent="0">
              <a:buNone/>
            </a:pPr>
            <a:r>
              <a:rPr lang="ru-RU" dirty="0"/>
              <a:t>отношение застекленной части   форточки к площади пола.</a:t>
            </a:r>
          </a:p>
          <a:p>
            <a:pPr marL="0" indent="0" algn="ctr">
              <a:buNone/>
            </a:pPr>
            <a:r>
              <a:rPr lang="ru-RU" b="1" dirty="0"/>
              <a:t>В норме =1:50</a:t>
            </a:r>
          </a:p>
        </p:txBody>
      </p:sp>
    </p:spTree>
    <p:extLst>
      <p:ext uri="{BB962C8B-B14F-4D97-AF65-F5344CB8AC3E}">
        <p14:creationId xmlns:p14="http://schemas.microsoft.com/office/powerpoint/2010/main" val="37727835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853D53-7623-43D5-A361-839B6E730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Санитарные нормы искусственной вентиляции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21700F-7BBA-4AC0-BF42-80E2E549C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5314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/>
              <a:t>Вентиляционный объем:</a:t>
            </a:r>
          </a:p>
          <a:p>
            <a:pPr marL="0" indent="0">
              <a:buNone/>
            </a:pPr>
            <a:r>
              <a:rPr lang="ru-RU" dirty="0"/>
              <a:t> Минимальный объем – 40-50м3\ч на койку.</a:t>
            </a:r>
          </a:p>
          <a:p>
            <a:pPr marL="0" indent="0">
              <a:buNone/>
            </a:pPr>
            <a:r>
              <a:rPr lang="ru-RU" dirty="0"/>
              <a:t>Оптимальный объем – 80м3\ч на 1 койку.</a:t>
            </a:r>
          </a:p>
          <a:p>
            <a:pPr marL="0" indent="0">
              <a:buNone/>
            </a:pPr>
            <a:r>
              <a:rPr lang="ru-RU" u="sng" dirty="0"/>
              <a:t>Кратность воздухообмена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В палатах – по притоку +2, по вытяжке -2,5</a:t>
            </a:r>
          </a:p>
          <a:p>
            <a:pPr marL="0" indent="0">
              <a:buNone/>
            </a:pPr>
            <a:r>
              <a:rPr lang="ru-RU" dirty="0"/>
              <a:t>В операционных, родовых- по притоке + 6, по вытяжке – 5, </a:t>
            </a:r>
          </a:p>
          <a:p>
            <a:pPr marL="0" indent="0">
              <a:buNone/>
            </a:pPr>
            <a:r>
              <a:rPr lang="ru-RU" u="sng" dirty="0"/>
              <a:t>При установке кондиционеров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По  притоку+10, по вытяжке-8.</a:t>
            </a:r>
          </a:p>
        </p:txBody>
      </p:sp>
    </p:spTree>
    <p:extLst>
      <p:ext uri="{BB962C8B-B14F-4D97-AF65-F5344CB8AC3E}">
        <p14:creationId xmlns:p14="http://schemas.microsoft.com/office/powerpoint/2010/main" val="4259208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2BD66E-282D-40D2-83D9-05421B819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457199"/>
          </a:xfrm>
        </p:spPr>
        <p:txBody>
          <a:bodyPr>
            <a:noAutofit/>
          </a:bodyPr>
          <a:lstStyle/>
          <a:p>
            <a:r>
              <a:rPr lang="ru-RU" sz="3600" b="1" dirty="0"/>
              <a:t>Гигиенические  требования к вентиляции помещений ЛПО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2D8C5C-7E61-4F31-97FF-FAEE82CCE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720"/>
            <a:ext cx="9144000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400" dirty="0"/>
              <a:t>ЛПО должно быть оборудовано  приточно-вытяжной вентиляцией  с механическим побуждением.</a:t>
            </a:r>
          </a:p>
          <a:p>
            <a:r>
              <a:rPr lang="ru-RU" sz="3400" dirty="0"/>
              <a:t>Забор наружного воздуха должен производиться из чистой зоны  на  высоте  не менее 1м от поверхности земли.</a:t>
            </a:r>
          </a:p>
          <a:p>
            <a:r>
              <a:rPr lang="ru-RU" sz="3400" dirty="0"/>
              <a:t>Наружный воздух должен очищаться  фильтрами.</a:t>
            </a:r>
          </a:p>
          <a:p>
            <a:r>
              <a:rPr lang="ru-RU" sz="3400" dirty="0"/>
              <a:t>Воздух, подаваемый  в операционные , наркозные , </a:t>
            </a:r>
            <a:r>
              <a:rPr lang="ru-RU" sz="3400" dirty="0" err="1"/>
              <a:t>ренимационные</a:t>
            </a:r>
            <a:r>
              <a:rPr lang="ru-RU" sz="3400" dirty="0"/>
              <a:t>, </a:t>
            </a:r>
            <a:r>
              <a:rPr lang="ru-RU" sz="3400" dirty="0" err="1"/>
              <a:t>послеопрерационные</a:t>
            </a:r>
            <a:r>
              <a:rPr lang="ru-RU" sz="3400" dirty="0"/>
              <a:t> палаты, палаты  интенсивной терапии, родовые, в палаты для больных с ожогами кожи, </a:t>
            </a:r>
            <a:r>
              <a:rPr lang="ru-RU" sz="3400" u="sng" dirty="0"/>
              <a:t>должен очищаться на бактерицидных фильтрах.  </a:t>
            </a:r>
          </a:p>
          <a:p>
            <a:r>
              <a:rPr lang="ru-RU" sz="3400" dirty="0"/>
              <a:t>Помещениях, в которых возможно выделение в воздух вредных веществ , должны быть оборудованы местной вентиляцией (отсосами или вытяжными шкафами).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188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65B0D-2AE8-4D4C-B581-7C1169C9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Гигиенические  требования к эксплуатации вентиляционных систем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616A79-7999-430D-8D3C-FBD44CEF3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</a:t>
            </a:r>
            <a:r>
              <a:rPr lang="ru-RU" u="sng" dirty="0"/>
              <a:t>оздуховоды, вентиляционные  установки и другие устройства</a:t>
            </a:r>
            <a:r>
              <a:rPr lang="ru-RU" dirty="0"/>
              <a:t>:</a:t>
            </a:r>
          </a:p>
          <a:p>
            <a:r>
              <a:rPr lang="ru-RU" dirty="0"/>
              <a:t>Должны содержаться в чистоте,</a:t>
            </a:r>
          </a:p>
          <a:p>
            <a:r>
              <a:rPr lang="ru-RU" dirty="0"/>
              <a:t>Не иметь механических повреждений</a:t>
            </a:r>
          </a:p>
          <a:p>
            <a:r>
              <a:rPr lang="ru-RU" dirty="0"/>
              <a:t>Не иметь следов коррозии,</a:t>
            </a:r>
          </a:p>
          <a:p>
            <a:r>
              <a:rPr lang="ru-RU" dirty="0"/>
              <a:t>Не иметь нарушения герметичности.</a:t>
            </a:r>
          </a:p>
          <a:p>
            <a:r>
              <a:rPr lang="ru-RU" dirty="0"/>
              <a:t>Вентиляторы  и электродвигатели должны быть отрегулированы, иметь плавный ход без шумов, и вибрации.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893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F9D70-0FB2-406B-BD79-5CDA0B6B1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Кондиционирование воздуха</a:t>
            </a: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0B687C-9B36-4BF3-8D69-5246E7E5A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Кондиционирование воздуха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 кондиционированием воздуха понимают создание заданных оптимальных условий температуры, влажности, движения и чистоты воздуха, поддерживаемых автоматически  в течении необходимого времени не зависимо от внешних и внутренних условий. </a:t>
            </a: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Системы кондиционирования подразделяются на: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местную (комнатные)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центральную (обслуживает большие по объему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помещения: вокзалы, театры, спортивные комплексы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Системы кондиционирования могут работать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по сменно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по сезонам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5028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58A46-1575-40CC-88C5-666AB55EC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Кондиционирование воздуха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644C55-FF5A-49C9-827E-53C5E5D4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>
                <a:latin typeface="+mj-lt"/>
              </a:rPr>
              <a:t>Следует  предусматривать</a:t>
            </a:r>
            <a:r>
              <a:rPr lang="ru-RU" dirty="0">
                <a:latin typeface="+mj-lt"/>
              </a:rPr>
              <a:t>:</a:t>
            </a:r>
          </a:p>
          <a:p>
            <a:r>
              <a:rPr lang="ru-RU" dirty="0">
                <a:latin typeface="+mj-lt"/>
              </a:rPr>
              <a:t> в операционных , наркозных, родовых, послеоперационных палатах, палатах интенсивной терапии и </a:t>
            </a:r>
            <a:r>
              <a:rPr lang="ru-RU" dirty="0" err="1">
                <a:latin typeface="+mj-lt"/>
              </a:rPr>
              <a:t>ренимации</a:t>
            </a:r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В одно- и двухместных палатах для больных с ожогами кожи;</a:t>
            </a:r>
          </a:p>
          <a:p>
            <a:r>
              <a:rPr lang="ru-RU" dirty="0">
                <a:latin typeface="+mj-lt"/>
              </a:rPr>
              <a:t>В палатах для детей грудного возраста</a:t>
            </a:r>
          </a:p>
          <a:p>
            <a:pPr marL="0" indent="0" algn="ctr">
              <a:buNone/>
            </a:pPr>
            <a:endParaRPr lang="ru-RU" dirty="0">
              <a:latin typeface="+mj-lt"/>
            </a:endParaRPr>
          </a:p>
          <a:p>
            <a:pPr marL="0" indent="0" algn="ctr">
              <a:buNone/>
            </a:pPr>
            <a:r>
              <a:rPr lang="ru-RU" i="1" dirty="0">
                <a:latin typeface="+mj-lt"/>
              </a:rPr>
              <a:t>В палатах, которых полностью оборудуются </a:t>
            </a:r>
            <a:r>
              <a:rPr lang="ru-RU" i="1" dirty="0" err="1">
                <a:latin typeface="+mj-lt"/>
              </a:rPr>
              <a:t>кювезами</a:t>
            </a:r>
            <a:r>
              <a:rPr lang="ru-RU" i="1" dirty="0">
                <a:latin typeface="+mj-lt"/>
              </a:rPr>
              <a:t>, </a:t>
            </a:r>
            <a:r>
              <a:rPr lang="ru-RU" i="1" dirty="0">
                <a:latin typeface="+mj-lt"/>
                <a:cs typeface="Times New Roman" pitchFamily="18" charset="0"/>
              </a:rPr>
              <a:t>к</a:t>
            </a:r>
            <a:r>
              <a:rPr lang="ru-RU" sz="3200" i="1" dirty="0">
                <a:latin typeface="+mj-lt"/>
                <a:cs typeface="Times New Roman" pitchFamily="18" charset="0"/>
              </a:rPr>
              <a:t>ондиционирование не предусматривается.</a:t>
            </a:r>
            <a:endParaRPr lang="ru-RU" i="1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22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E5E40-A2B6-42CB-923E-8656FDFD1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Системы отопления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0FE87-7C67-4D64-9DF4-FB77E367B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Местное отопление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отопление печами.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Печь это традиционный отопительный прибор, применяемый на протяжении столетий.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Принцип действия печи основан на том, что при сжигании в ней топлива нагревается кирпичная кладка печи, тепло в дальнейшем отдается во внешнюю среду.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431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3826803-3215-4340-8F3F-007EED7FC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48680"/>
            <a:ext cx="8507288" cy="55774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Гигиенические требования к вентиляционным системам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должны обеспечивать необходимую чистоту воздуха;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 создавать высоких и не приятных скоростей движения воздуха;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поддерживать вместе с системой отопления физические параметры воздуха – необходимую температуру и влажность;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быть безотказной и простой в эксплуатации;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бесперебойно работать;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безшумной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безопасной.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64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B529E-2B8A-4660-B5E7-AED87A4A2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Системы отопления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4859A2-8E12-45F9-8CB8-0E5A04847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686800" cy="53614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/>
              <a:t>Местная система</a:t>
            </a:r>
            <a:r>
              <a:rPr lang="ru-RU" dirty="0"/>
              <a:t>:</a:t>
            </a:r>
          </a:p>
          <a:p>
            <a:r>
              <a:rPr lang="ru-RU" b="1" dirty="0"/>
              <a:t>Печи большой теплоемкости </a:t>
            </a:r>
            <a:r>
              <a:rPr lang="ru-RU" dirty="0"/>
              <a:t>(температура на наружной поверхности не должен превышать 80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°С</a:t>
            </a:r>
            <a:r>
              <a:rPr lang="ru-RU" dirty="0"/>
              <a:t> ),</a:t>
            </a:r>
          </a:p>
          <a:p>
            <a:r>
              <a:rPr lang="ru-RU" b="1" dirty="0"/>
              <a:t>Печи средней теплоемкости</a:t>
            </a:r>
            <a:r>
              <a:rPr lang="ru-RU" dirty="0"/>
              <a:t>( плохо задерживает тепло и должны протапливаться 2 раза в сутки), </a:t>
            </a:r>
          </a:p>
          <a:p>
            <a:r>
              <a:rPr lang="ru-RU" b="1" dirty="0"/>
              <a:t>Малой теплоемкости </a:t>
            </a:r>
            <a:r>
              <a:rPr lang="ru-RU" dirty="0"/>
              <a:t>(чугунные, железные , небольшие керамические поддерживают температуру 1-2 часа, поэтому устанавливаются  в помещении временного проживания людей).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63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DBD72B-B530-4AFF-A685-D6DBAF83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Системы отопления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997D-4A63-47AE-8D79-2FCD99D2E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Местная система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b="1" dirty="0"/>
              <a:t>Недостатки:</a:t>
            </a:r>
          </a:p>
          <a:p>
            <a:r>
              <a:rPr lang="ru-RU" dirty="0"/>
              <a:t>Большие колебания температуры в течение суток(4-6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°С</a:t>
            </a:r>
            <a:r>
              <a:rPr lang="ru-RU" dirty="0"/>
              <a:t>)</a:t>
            </a:r>
          </a:p>
          <a:p>
            <a:r>
              <a:rPr lang="ru-RU" dirty="0"/>
              <a:t>Могут явиться источником загрязнения</a:t>
            </a:r>
          </a:p>
          <a:p>
            <a:pPr marL="0" indent="0">
              <a:buNone/>
            </a:pPr>
            <a:r>
              <a:rPr lang="ru-RU" dirty="0"/>
              <a:t>воздуха  продуктами неполного  сгорания топлива, поэтому топки должны устраиваться в коридоре.</a:t>
            </a:r>
          </a:p>
        </p:txBody>
      </p:sp>
    </p:spTree>
    <p:extLst>
      <p:ext uri="{BB962C8B-B14F-4D97-AF65-F5344CB8AC3E}">
        <p14:creationId xmlns:p14="http://schemas.microsoft.com/office/powerpoint/2010/main" val="322460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7FC31-4F9F-40A4-A652-7315F0F0E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Центральное отопление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F3E939-817F-4258-84B2-B03E75329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dirty="0"/>
              <a:t>С передачей  тепла из одного центрального источника( котельной  или ТЭЦ).</a:t>
            </a:r>
          </a:p>
          <a:p>
            <a:pPr marL="0" indent="0">
              <a:buNone/>
            </a:pPr>
            <a:r>
              <a:rPr lang="ru-RU" dirty="0"/>
              <a:t>При центральном отоплении  сжигание топлива(твердого, жидкого, газообразного)</a:t>
            </a:r>
          </a:p>
          <a:p>
            <a:pPr marL="0" indent="0">
              <a:buNone/>
            </a:pPr>
            <a:r>
              <a:rPr lang="ru-RU" dirty="0"/>
              <a:t>Производится  централизованного и котельной. Образующееся тепло передается теплоносителю, который по трубам  поступает в нагревательные устройства , обогревающие помещения.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56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45906-5C9E-43DB-A96C-DFEF5FDA5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/>
              <a:t>Центральное отопление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B31E89-103F-4C5B-B470-85E99496D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2" y="1187128"/>
            <a:ext cx="9129547" cy="526620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По виду теплоносителя различают виды центрального отопления</a:t>
            </a:r>
            <a:r>
              <a:rPr lang="ru-RU" dirty="0"/>
              <a:t>:</a:t>
            </a:r>
          </a:p>
          <a:p>
            <a:r>
              <a:rPr lang="ru-RU" dirty="0"/>
              <a:t>Водяные</a:t>
            </a:r>
          </a:p>
          <a:p>
            <a:r>
              <a:rPr lang="ru-RU" dirty="0"/>
              <a:t>Паровые</a:t>
            </a:r>
          </a:p>
          <a:p>
            <a:r>
              <a:rPr lang="ru-RU" dirty="0"/>
              <a:t>Воздушное</a:t>
            </a:r>
          </a:p>
          <a:p>
            <a:r>
              <a:rPr lang="ru-RU" dirty="0"/>
              <a:t>Лучистое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часто и в основном в качестве теплоносителя используется вода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74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1A85B-A12F-4B13-9FF6-24CA2011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Центральное отопление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77924C-D0C5-43BF-8C44-702DEC14A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Водяное отопление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действия водяной  системы отопления основан на том, что вода нагретая в котле подается по главному стояку на вверх, поступает в разводящую горизонтальную магистраль, отпускается по подающему  стояку, проходит через нагревательные приборы, и охлаждаясь, опускается по обратному стояку и снова поступает в котел.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9210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2000</Words>
  <Application>Microsoft Office PowerPoint</Application>
  <PresentationFormat>Экран (4:3)</PresentationFormat>
  <Paragraphs>234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Times New Roman</vt:lpstr>
      <vt:lpstr>Wingdings</vt:lpstr>
      <vt:lpstr>Тема Office</vt:lpstr>
      <vt:lpstr>Отопление и вентиляция  Инженерные системы жилых и общественных зданий </vt:lpstr>
      <vt:lpstr>Презентация PowerPoint</vt:lpstr>
      <vt:lpstr>   </vt:lpstr>
      <vt:lpstr>Системы отопления</vt:lpstr>
      <vt:lpstr>Системы отопления</vt:lpstr>
      <vt:lpstr>Системы отопления</vt:lpstr>
      <vt:lpstr>Центральное отопление</vt:lpstr>
      <vt:lpstr>Центральное отопление</vt:lpstr>
      <vt:lpstr>Центральное отопление</vt:lpstr>
      <vt:lpstr>Центральное отопление</vt:lpstr>
      <vt:lpstr>Центральное отопление</vt:lpstr>
      <vt:lpstr>Лучистое отопление </vt:lpstr>
      <vt:lpstr>Преимущества и недостатки лучистого отопления</vt:lpstr>
      <vt:lpstr>Презентация PowerPoint</vt:lpstr>
      <vt:lpstr>Системы отопления  должны </vt:lpstr>
      <vt:lpstr>Презентация PowerPoint</vt:lpstr>
      <vt:lpstr>Источники загрязнения воздуха  помещениях ЛПО</vt:lpstr>
      <vt:lpstr>Влияние газового состава атмосферного воздуха на воздух помещениях</vt:lpstr>
      <vt:lpstr>Презентация PowerPoint</vt:lpstr>
      <vt:lpstr>Продукты жизнедеятельности людей в том числе, отделяемое  из раневых поверхностей</vt:lpstr>
      <vt:lpstr>Вентиляция</vt:lpstr>
      <vt:lpstr>Вентиляция</vt:lpstr>
      <vt:lpstr>Вентиляция</vt:lpstr>
      <vt:lpstr>Естественная вентиляция </vt:lpstr>
      <vt:lpstr>Естественная вентиляция с неорганизованным воздухообенном</vt:lpstr>
      <vt:lpstr>Организованная естественная  вентиляция (воздухообмен) используемая  в ЛПО: </vt:lpstr>
      <vt:lpstr>Угловое проветривание</vt:lpstr>
      <vt:lpstr>Сквозное проветривание</vt:lpstr>
      <vt:lpstr>Презентация PowerPoint</vt:lpstr>
      <vt:lpstr>Аэрация</vt:lpstr>
      <vt:lpstr>Искусственная вентиляция</vt:lpstr>
      <vt:lpstr>Показатели эффективности вентиляции</vt:lpstr>
      <vt:lpstr>Презентация PowerPoint</vt:lpstr>
      <vt:lpstr>Презентация PowerPoint</vt:lpstr>
      <vt:lpstr>Санитарные нормы искусственной вентиляции</vt:lpstr>
      <vt:lpstr>Гигиенические  требования к вентиляции помещений ЛПО</vt:lpstr>
      <vt:lpstr>Гигиенические  требования к эксплуатации вентиляционных систем</vt:lpstr>
      <vt:lpstr>Кондиционирование воздуха</vt:lpstr>
      <vt:lpstr>Кондиционирование воздуха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Отопление и вентиляция</dc:title>
  <dc:creator>oorjak</dc:creator>
  <cp:lastModifiedBy>пользователь пользователь</cp:lastModifiedBy>
  <cp:revision>91</cp:revision>
  <dcterms:created xsi:type="dcterms:W3CDTF">2019-01-25T07:13:12Z</dcterms:created>
  <dcterms:modified xsi:type="dcterms:W3CDTF">2021-04-26T05:11:12Z</dcterms:modified>
</cp:coreProperties>
</file>