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sldIdLst>
    <p:sldId id="256" r:id="rId2"/>
    <p:sldId id="268" r:id="rId3"/>
    <p:sldId id="257" r:id="rId4"/>
    <p:sldId id="269" r:id="rId5"/>
    <p:sldId id="275" r:id="rId6"/>
    <p:sldId id="284" r:id="rId7"/>
    <p:sldId id="292" r:id="rId8"/>
    <p:sldId id="276" r:id="rId9"/>
    <p:sldId id="271" r:id="rId10"/>
    <p:sldId id="285" r:id="rId11"/>
    <p:sldId id="290" r:id="rId12"/>
    <p:sldId id="291" r:id="rId13"/>
    <p:sldId id="287" r:id="rId14"/>
    <p:sldId id="283" r:id="rId1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736334"/>
            <a:ext cx="9692948" cy="1295401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altLang="en-US" sz="4000" dirty="0">
                <a:latin typeface="Franklin Gothic Heavy" panose="020B0903020102020204" pitchFamily="34" charset="0"/>
              </a:rPr>
              <a:t>Краевое государственное бюджетное учреждение здравоохранения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28" y="3143779"/>
            <a:ext cx="11704320" cy="2672821"/>
          </a:xfrm>
          <a:prstGeom prst="rect">
            <a:avLst/>
          </a:prstGeom>
        </p:spPr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sz="8800" dirty="0">
                <a:latin typeface="Franklin Gothic Heavy" panose="020B0903020102020204" pitchFamily="34" charset="0"/>
              </a:rPr>
              <a:t>«</a:t>
            </a:r>
            <a:r>
              <a:rPr lang="ru-RU" altLang="en-US" sz="8800" dirty="0" err="1">
                <a:latin typeface="Franklin Gothic Heavy" panose="020B0903020102020204" pitchFamily="34" charset="0"/>
              </a:rPr>
              <a:t>Ужурская</a:t>
            </a:r>
            <a:r>
              <a:rPr lang="ru-RU" altLang="en-US" sz="8800" dirty="0">
                <a:latin typeface="Franklin Gothic Heavy" panose="020B0903020102020204" pitchFamily="34" charset="0"/>
              </a:rPr>
              <a:t> районная больница»</a:t>
            </a:r>
          </a:p>
        </p:txBody>
      </p:sp>
      <p:pic>
        <p:nvPicPr>
          <p:cNvPr id="1027" name="Picture 3" descr="C:\!!! - DROPBOX\Dropbox\! - СОПы\logo —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3" y="457200"/>
            <a:ext cx="1856940" cy="18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695" y="215900"/>
            <a:ext cx="11704320" cy="1012825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pc="-1" dirty="0">
                <a:latin typeface="Franklin Gothic Heavy" panose="020B0903020102020204" pitchFamily="34" charset="0"/>
              </a:rPr>
              <a:t>Социальная структура для врачей</a:t>
            </a:r>
            <a:r>
              <a:rPr lang="ru-RU" altLang="en-US" dirty="0">
                <a:latin typeface="Franklin Gothic Heavy" panose="020B0903020102020204" pitchFamily="34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4" y="3337179"/>
            <a:ext cx="5424991" cy="30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563880"/>
            <a:ext cx="5603751" cy="31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sz="quarter" idx="13"/>
          </p:nvPr>
        </p:nvSpPr>
        <p:spPr>
          <a:xfrm>
            <a:off x="680693" y="2150534"/>
            <a:ext cx="5020732" cy="1005069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/>
              <a:t> </a:t>
            </a: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жилой дом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медицинских работников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(рядом с местом работы)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463708" y="4995334"/>
            <a:ext cx="5020732" cy="80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pc="-1" dirty="0"/>
              <a:t> </a:t>
            </a: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детский сад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далеко от КГБУЗ «</a:t>
            </a:r>
            <a:r>
              <a:rPr lang="ru-RU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Ужурская</a:t>
            </a: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РБ»</a:t>
            </a:r>
          </a:p>
        </p:txBody>
      </p:sp>
    </p:spTree>
    <p:extLst>
      <p:ext uri="{BB962C8B-B14F-4D97-AF65-F5344CB8AC3E}">
        <p14:creationId xmlns:p14="http://schemas.microsoft.com/office/powerpoint/2010/main" val="145850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4867" y="359569"/>
            <a:ext cx="11421533" cy="745067"/>
          </a:xfrm>
          <a:prstGeom prst="rect">
            <a:avLst/>
          </a:prstGeom>
        </p:spPr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sz="4400" dirty="0">
                <a:latin typeface="Franklin Gothic Heavy" panose="020B0903020102020204" pitchFamily="34" charset="0"/>
              </a:rPr>
              <a:t>Спортивно-оздоровительный досуг:</a:t>
            </a:r>
          </a:p>
        </p:txBody>
      </p:sp>
      <p:pic>
        <p:nvPicPr>
          <p:cNvPr id="1026" name="Picture 2" descr="\\serverrb\Поликлиника взрослая\Эпидемиолог\ФОТО 2\WhatsApp Image 2023-03-02 at 15.08.01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1303866"/>
            <a:ext cx="4453466" cy="33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rb\Поликлиника взрослая\Эпидемиолог\ФОТО 2\WhatsApp Image 2023-03-02 at 15.08.0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5" y="1303865"/>
            <a:ext cx="4453465" cy="33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rb\Поликлиника взрослая\Эпидемиолог\ФОТО 2\WhatsApp Image 2023-03-02 at 15.08.0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72" y="3677705"/>
            <a:ext cx="4003321" cy="30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6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4867" y="359569"/>
            <a:ext cx="11421533" cy="745067"/>
          </a:xfrm>
          <a:prstGeom prst="rect">
            <a:avLst/>
          </a:prstGeom>
        </p:spPr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sz="4400" dirty="0">
                <a:latin typeface="Franklin Gothic Heavy" panose="020B0903020102020204" pitchFamily="34" charset="0"/>
              </a:rPr>
              <a:t>Парки для прогулки:</a:t>
            </a:r>
          </a:p>
        </p:txBody>
      </p:sp>
      <p:pic>
        <p:nvPicPr>
          <p:cNvPr id="2050" name="Picture 2" descr="\\serverrb\Поликлиника взрослая\Эпидемиолог\ФОТО 2\WhatsApp Image 2023-03-02 at 15.08.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69" y="1317119"/>
            <a:ext cx="4329393" cy="32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rb\Поликлиника взрослая\Эпидемиолог\ФОТО 2\WhatsApp Image 2023-03-02 at 15.08.0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1693333"/>
            <a:ext cx="3518334" cy="46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rb\Поликлиника взрослая\Эпидемиолог\ФОТО 2\WhatsApp Image 2023-03-02 at 15.08.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332475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1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serverrb\Поликлиника взрослая\Эпидемиолог\ФОТО\WhatsApp Image 2023-02-28 at 17.16.45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48" y="3533686"/>
            <a:ext cx="6751178" cy="30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serverrb\Поликлиника взрослая\Эпидемиолог\ФОТО\WhatsApp Image 2023-02-28 at 17.16.45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" y="1411069"/>
            <a:ext cx="6132636" cy="27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4867" y="359569"/>
            <a:ext cx="11421533" cy="745067"/>
          </a:xfrm>
          <a:prstGeom prst="rect">
            <a:avLst/>
          </a:prstGeom>
        </p:spPr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sz="4400" dirty="0">
                <a:latin typeface="Franklin Gothic Heavy" panose="020B0903020102020204" pitchFamily="34" charset="0"/>
              </a:rPr>
              <a:t>Места для досуга с детьми:</a:t>
            </a:r>
          </a:p>
        </p:txBody>
      </p:sp>
    </p:spTree>
    <p:extLst>
      <p:ext uri="{BB962C8B-B14F-4D97-AF65-F5344CB8AC3E}">
        <p14:creationId xmlns:p14="http://schemas.microsoft.com/office/powerpoint/2010/main" val="44249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4733" y="4305186"/>
            <a:ext cx="11788986" cy="1994014"/>
          </a:xfrm>
          <a:prstGeom prst="rect">
            <a:avLst/>
          </a:prstGeom>
        </p:spPr>
        <p:txBody>
          <a:bodyPr rIns="91440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sz="66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СПАСИБО</a:t>
            </a:r>
          </a:p>
          <a:p>
            <a:pPr algn="ctr"/>
            <a:r>
              <a:rPr lang="ru-RU" altLang="en-US" sz="66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ЗА ВНИМАНИЕ</a:t>
            </a:r>
          </a:p>
        </p:txBody>
      </p:sp>
      <p:pic>
        <p:nvPicPr>
          <p:cNvPr id="1026" name="Picture 2" descr="\\serverrb\Поликлиника взрослая\Эпидемиолог\ФОТО\WhatsApp Image 2023-02-28 at 17.16.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51" y="124720"/>
            <a:ext cx="8176950" cy="41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2966" y="1529542"/>
            <a:ext cx="11109434" cy="517882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pc="-1" dirty="0"/>
              <a:t> </a:t>
            </a: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больница оказывает медицинскую помощь  населению общей численностью 27664 человека</a:t>
            </a:r>
          </a:p>
          <a:p>
            <a:pPr algn="just">
              <a:defRPr/>
            </a:pPr>
            <a:endParaRPr lang="ru-RU" spc="-1" dirty="0"/>
          </a:p>
          <a:p>
            <a:pPr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14995 человек – проживает в городе Ужуре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12669 человек – проживает в сельской местности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0-14 лет – 5746 человек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15-17 лет – 1340 человек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КГБУЗ « Ужурская РБ» обслуживает население города и прилегающих к нему населенных пунктов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695" y="215900"/>
            <a:ext cx="11704320" cy="1012825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6104" y="1228725"/>
            <a:ext cx="11379791" cy="5311834"/>
          </a:xfrm>
        </p:spPr>
        <p:txBody>
          <a:bodyPr>
            <a:normAutofit fontScale="85000" lnSpcReduction="20000"/>
          </a:bodyPr>
          <a:lstStyle/>
          <a:p>
            <a:endParaRPr lang="ru-RU" altLang="en-US" dirty="0"/>
          </a:p>
          <a:p>
            <a:pPr algn="just"/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Стационары: терапевтический, хирургический, педиатрический, инфекционный,  гинекологический;</a:t>
            </a:r>
          </a:p>
          <a:p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Взрослая поликлиника – 500 посещений в день;</a:t>
            </a:r>
          </a:p>
          <a:p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поликлиника – 100 посещений в день;</a:t>
            </a:r>
          </a:p>
          <a:p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консультация – 50 посещений в день;</a:t>
            </a:r>
          </a:p>
          <a:p>
            <a:pPr marL="45720" indent="0">
              <a:buNone/>
            </a:pPr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Стоматологическая поликлиника – 72 посещения в день;</a:t>
            </a:r>
          </a:p>
          <a:p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участковые больницы (Мало-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Имышская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Солгонская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Учумская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Андроновская);</a:t>
            </a:r>
          </a:p>
          <a:p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врачебная амбулатория (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Приреченская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2024 строительство новой врачебной амбулатории;</a:t>
            </a:r>
          </a:p>
          <a:p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2023 построили новые 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ФАПы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Корнилово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Тургужан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Ушканка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695" y="215900"/>
            <a:ext cx="11704320" cy="1012825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dirty="0">
                <a:latin typeface="Franklin Gothic Heavy" panose="020B0903020102020204" pitchFamily="34" charset="0"/>
              </a:rPr>
              <a:t>Структура учреждения: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5819" y="1463566"/>
            <a:ext cx="11552913" cy="5216634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/>
              <a:t> </a:t>
            </a: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койка круглосуточного стационара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гинекологическое отделение – 17 коек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инфекционное отделение – 10 коек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педиатрическое отделение – 15 коек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хирургическое отделение – 24 койки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терапевтическое отделение – 35 коек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коек дневного стационара (терапевтического профиля);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коек сестринского ухода;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/>
          </a:p>
          <a:p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695" y="215900"/>
            <a:ext cx="11704320" cy="1012825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pc="-1" dirty="0">
                <a:latin typeface="Franklin Gothic Heavy" panose="020B0903020102020204" pitchFamily="34" charset="0"/>
              </a:rPr>
              <a:t>Мощность стационарной помощи</a:t>
            </a:r>
            <a:r>
              <a:rPr lang="ru-RU" altLang="en-US" dirty="0">
                <a:latin typeface="Franklin Gothic Heavy" panose="020B0903020102020204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695" y="215900"/>
            <a:ext cx="11704320" cy="1012825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spc="-1" dirty="0">
                <a:latin typeface="Franklin Gothic Heavy" panose="020B0903020102020204" pitchFamily="34" charset="0"/>
              </a:rPr>
              <a:t>Укомплектованность</a:t>
            </a:r>
            <a:r>
              <a:rPr lang="ru-RU" altLang="en-US" dirty="0">
                <a:latin typeface="Franklin Gothic Heavy" panose="020B0903020102020204" pitchFamily="34" charset="0"/>
              </a:rPr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96361"/>
              </p:ext>
            </p:extLst>
          </p:nvPr>
        </p:nvGraphicFramePr>
        <p:xfrm>
          <a:off x="454120" y="2396067"/>
          <a:ext cx="1131147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7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физические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 укомплектованности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Врач-педиатр участковый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 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в сельской местности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31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Врач-терапевт участковый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 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в сельской местности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623455" y="1562100"/>
            <a:ext cx="10972800" cy="6350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  <a:defRPr/>
            </a:pPr>
            <a:r>
              <a:rPr lang="ru-RU" sz="1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 КГБУЗ «</a:t>
            </a:r>
            <a:r>
              <a:rPr lang="ru-RU" sz="1800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Ужурская</a:t>
            </a:r>
            <a:r>
              <a:rPr lang="ru-RU" sz="1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РБ» оказывающие первичную медико-санитарную помощь</a:t>
            </a:r>
          </a:p>
          <a:p>
            <a:pPr algn="ctr">
              <a:buFont typeface="Wingdings 2"/>
              <a:buNone/>
              <a:defRPr/>
            </a:pPr>
            <a:r>
              <a:rPr lang="ru-RU" sz="1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(врачи педиатры участковые и терапевты участковые)</a:t>
            </a:r>
          </a:p>
        </p:txBody>
      </p:sp>
    </p:spTree>
    <p:extLst>
      <p:ext uri="{BB962C8B-B14F-4D97-AF65-F5344CB8AC3E}">
        <p14:creationId xmlns:p14="http://schemas.microsoft.com/office/powerpoint/2010/main" val="190183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695" y="215900"/>
            <a:ext cx="11704320" cy="1012825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en-US" spc="-1" dirty="0">
                <a:latin typeface="Franklin Gothic Heavy" panose="020B0903020102020204" pitchFamily="34" charset="0"/>
              </a:rPr>
              <a:t>Укомплектованность</a:t>
            </a:r>
            <a:r>
              <a:rPr lang="ru-RU" altLang="en-US" dirty="0">
                <a:latin typeface="Franklin Gothic Heavy" panose="020B0903020102020204" pitchFamily="34" charset="0"/>
              </a:rPr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60497"/>
              </p:ext>
            </p:extLst>
          </p:nvPr>
        </p:nvGraphicFramePr>
        <p:xfrm>
          <a:off x="454120" y="2091267"/>
          <a:ext cx="1131147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7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штаты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физические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укомплектованности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 акушер-гинеколог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Врач-кардиолог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1.0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Врач-эндокринолог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Врач-гериатр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Врач-рентгенолог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Врач-инфекционист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200000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Врач-невролог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 ультразвуковой диагностики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Врач-офтальмолог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Врач-хирург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Врач анестезиолог–реаниматолог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6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Врач-стоматолог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623455" y="1424517"/>
            <a:ext cx="10972800" cy="3175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  <a:defRPr/>
            </a:pPr>
            <a:r>
              <a:rPr lang="ru-RU" sz="1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 КГБУЗ «</a:t>
            </a:r>
            <a:r>
              <a:rPr lang="ru-RU" sz="1800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Ужурская</a:t>
            </a:r>
            <a:r>
              <a:rPr lang="ru-RU" sz="1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РБ»</a:t>
            </a:r>
          </a:p>
        </p:txBody>
      </p:sp>
    </p:spTree>
    <p:extLst>
      <p:ext uri="{BB962C8B-B14F-4D97-AF65-F5344CB8AC3E}">
        <p14:creationId xmlns:p14="http://schemas.microsoft.com/office/powerpoint/2010/main" val="96910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196193" y="204108"/>
            <a:ext cx="6711043" cy="11103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«Кадровый дефицит»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9171" y="1445078"/>
            <a:ext cx="8534400" cy="435171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– педиатр участковый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 – терапевт участковый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 акушер-гинеколог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 – кардиолог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 – эндокринолог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 – гериатр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врач-рентгенолог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врач-инфекционист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врач-невролог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 ультразвуковой диагностики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0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quarter" idx="13"/>
          </p:nvPr>
        </p:nvSpPr>
        <p:spPr>
          <a:xfrm>
            <a:off x="1050671" y="1006364"/>
            <a:ext cx="9930518" cy="1533865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36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заработной плате врачей составляет </a:t>
            </a:r>
            <a:r>
              <a:rPr lang="ru-RU" sz="36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118 000 </a:t>
            </a:r>
            <a:r>
              <a:rPr lang="ru-RU" sz="36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3600" spc="-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0" y="2187891"/>
            <a:ext cx="5706533" cy="1076435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  <a:defRPr/>
            </a:pPr>
            <a:endParaRPr lang="ru-RU" sz="2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301433" y="3154880"/>
            <a:ext cx="9930518" cy="2581945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  <a:defRPr/>
            </a:pPr>
            <a:r>
              <a:rPr lang="ru-RU" sz="36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социальная выплата по постановлению Правительства РФ </a:t>
            </a:r>
          </a:p>
          <a:p>
            <a:pPr algn="ctr">
              <a:buNone/>
              <a:defRPr/>
            </a:pPr>
            <a:r>
              <a:rPr lang="ru-RU" sz="36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31.12.2022г. №2568 для врачей оказывающих медицинскую помощь составляет </a:t>
            </a:r>
          </a:p>
          <a:p>
            <a:pPr algn="ctr">
              <a:buNone/>
              <a:defRPr/>
            </a:pPr>
            <a:r>
              <a:rPr lang="ru-RU" sz="36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ru-RU" sz="36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82397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5820" y="1228725"/>
            <a:ext cx="11141930" cy="5485341"/>
          </a:xfrm>
        </p:spPr>
        <p:txBody>
          <a:bodyPr>
            <a:noAutofit/>
          </a:bodyPr>
          <a:lstStyle/>
          <a:p>
            <a:pPr>
              <a:buNone/>
              <a:defRPr/>
            </a:pPr>
            <a:endParaRPr lang="ru-RU" sz="1800" spc="-1" dirty="0"/>
          </a:p>
          <a:p>
            <a:pPr>
              <a:buNone/>
              <a:defRPr/>
            </a:pPr>
            <a:endParaRPr lang="ru-RU" sz="1100" spc="-1" dirty="0"/>
          </a:p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жилья в новом доме для медиков;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возможность участия в программе «Земский доктор» (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руб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в учреждении действует государственная социальная поддержка от фонда социального страхования: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выплаты врачам, оказывающим медицинскую помощь –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руб.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предоставление мест для детей в детских садах и школах города и района;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комфортное рабочее место для консультирования, диагностики и лечения пациентов;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официальное трудоустройство с первого дня;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полный социальный пакет: оплата больничных и отпусков согласно ТК РФ;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и конечно же, чистый свежий воздух.</a:t>
            </a:r>
          </a:p>
          <a:p>
            <a:pPr marL="0" indent="0" algn="just">
              <a:buNone/>
            </a:pPr>
            <a:endParaRPr lang="ru-RU" sz="1100" dirty="0"/>
          </a:p>
          <a:p>
            <a:pPr marL="0" indent="0" algn="ctr">
              <a:buNone/>
            </a:pP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энергичных молодых специалистов!</a:t>
            </a:r>
            <a:endParaRPr lang="ru-RU" sz="2800" b="1" u="sng" spc="-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695" y="215900"/>
            <a:ext cx="11704320" cy="1012825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pc="-1" dirty="0">
                <a:latin typeface="Franklin Gothic Heavy" panose="020B0903020102020204" pitchFamily="34" charset="0"/>
              </a:rPr>
              <a:t>Социальная поддержка врачей</a:t>
            </a:r>
            <a:r>
              <a:rPr lang="ru-RU" altLang="en-US" dirty="0">
                <a:latin typeface="Franklin Gothic Heavy" panose="020B0903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25241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1212</TotalTime>
  <Words>619</Words>
  <Application>Microsoft Office PowerPoint</Application>
  <PresentationFormat>Широкоэкранный</PresentationFormat>
  <Paragraphs>192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Franklin Gothic Heavy</vt:lpstr>
      <vt:lpstr>Georgia</vt:lpstr>
      <vt:lpstr>Times New Roman</vt:lpstr>
      <vt:lpstr>Trebuchet MS</vt:lpstr>
      <vt:lpstr>Wingdings</vt:lpstr>
      <vt:lpstr>Wingdings 2</vt:lpstr>
      <vt:lpstr>Воздушный поток</vt:lpstr>
      <vt:lpstr>Краевое государственное бюджетное учреждение здравоохранения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«Кадровый дефицит»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КГБУЗ Ужурская РБ</dc:title>
  <dc:creator>AKULA</dc:creator>
  <cp:lastModifiedBy>Ok3</cp:lastModifiedBy>
  <cp:revision>68</cp:revision>
  <cp:lastPrinted>2024-04-22T05:57:53Z</cp:lastPrinted>
  <dcterms:created xsi:type="dcterms:W3CDTF">2019-10-31T04:56:23Z</dcterms:created>
  <dcterms:modified xsi:type="dcterms:W3CDTF">2024-04-22T09:01:27Z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