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35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07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43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87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89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70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9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78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99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41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58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r>
              <a:rPr lang="ru-RU" sz="1400" b="1" dirty="0" smtClean="0">
                <a:solidFill>
                  <a:schemeClr val="tx1"/>
                </a:solidFill>
                <a:latin typeface="Calibri" pitchFamily="34" charset="0"/>
              </a:rPr>
              <a:t>ФЕДЕРАЛЬНОЕ </a:t>
            </a: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ГОСУДАРСТВЕННОЕ БЮДЖЕТНОЕ ОБРАЗОВАТЕЛЬНОЕ УЧРЕЖДЕНИЕ ВЫСШЕГО 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ОБРАЗОВАНИЯ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«КРАСНОЯРСКИЙ ГОСУДАРСТВЕННЫЙ МЕДИЦИНСКИЙ УНИВЕРСИТЕТ 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ИМЕНИ ПРОФЕССОРА В.Ф. ВОЙНО-ЯСЕНЕЦКОГО» 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МИНИСТЕРСТВА ЗДРАВООХРАНЕНИЯ РОССИЙСКОЙ ФЕДЕРАЦИИ</a:t>
            </a:r>
            <a:br>
              <a:rPr lang="ru-RU" sz="14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1400" b="1" dirty="0">
                <a:solidFill>
                  <a:schemeClr val="tx1"/>
                </a:solidFill>
                <a:latin typeface="Calibri" pitchFamily="34" charset="0"/>
              </a:rPr>
              <a:t>ФАРМАЦЕВТИЧЕСКИЙ КОЛЛЕДЖ</a:t>
            </a:r>
            <a:r>
              <a:rPr lang="ru-RU" sz="1400" b="1" dirty="0">
                <a:latin typeface="Calibri" pitchFamily="34" charset="0"/>
              </a:rPr>
              <a:t/>
            </a:r>
            <a:br>
              <a:rPr lang="ru-RU" sz="1400" b="1" dirty="0">
                <a:latin typeface="Calibri" pitchFamily="34" charset="0"/>
              </a:rPr>
            </a:br>
            <a:endParaRPr lang="ru-RU" sz="14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432048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Лекция 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№3</a:t>
            </a:r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«Уход за беременными с осложнениями 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беременности»</a:t>
            </a:r>
          </a:p>
          <a:p>
            <a:pPr algn="ctr"/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для обучающихся по специальности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Calibri" pitchFamily="34" charset="0"/>
              </a:rPr>
              <a:t>34.02.01– Сестринское 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дело</a:t>
            </a:r>
          </a:p>
          <a:p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endParaRPr lang="ru-RU" sz="18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 err="1" smtClean="0">
                <a:solidFill>
                  <a:schemeClr val="tx1"/>
                </a:solidFill>
                <a:latin typeface="Calibri" pitchFamily="34" charset="0"/>
              </a:rPr>
              <a:t>Ерушина</a:t>
            </a:r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 Т.Е.</a:t>
            </a:r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Calibri" pitchFamily="34" charset="0"/>
              </a:rPr>
              <a:t>Красноярск 2022</a:t>
            </a:r>
            <a:endParaRPr lang="ru-RU" sz="18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41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Угрожающий самопроизвольный </a:t>
            </a:r>
            <a:br>
              <a:rPr lang="ru-RU" b="1" dirty="0" smtClean="0"/>
            </a:br>
            <a:r>
              <a:rPr lang="ru-RU" b="1" dirty="0" smtClean="0"/>
              <a:t>выкидыш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112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Характеризуется незначительными ноющими, иногда схваткообразными болями внизу живота и в области крестца.</a:t>
            </a:r>
          </a:p>
          <a:p>
            <a:r>
              <a:rPr lang="ru-RU" dirty="0" smtClean="0"/>
              <a:t> При осмотре: цервикальный( шеечный канал) закрыт, тонус матки повышен, кровянистые выделения из половых путей отсутствуют. В данном состоянии беременность можно сохранить. Беременную госпитализируют в гинекологическое отделение, создают </a:t>
            </a:r>
            <a:r>
              <a:rPr lang="ru-RU" dirty="0" smtClean="0"/>
              <a:t>лечебно-охранительный </a:t>
            </a:r>
            <a:r>
              <a:rPr lang="ru-RU" dirty="0" smtClean="0"/>
              <a:t>режим с соблюдением эмоционального и полового покоя.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260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Медикаментозная терапия: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Спазмолитики ( средства, понижающие возбудимость матки)- но-шпа в\м или в таблетках, свечи с папаверином в прямую кишку.</a:t>
            </a:r>
          </a:p>
          <a:p>
            <a:pPr marL="0" indent="0">
              <a:buNone/>
            </a:pPr>
            <a:r>
              <a:rPr lang="ru-RU" dirty="0" smtClean="0"/>
              <a:t>2. Гормональные препараты: </a:t>
            </a:r>
            <a:r>
              <a:rPr lang="ru-RU" dirty="0" err="1" smtClean="0"/>
              <a:t>дюфастон</a:t>
            </a:r>
            <a:r>
              <a:rPr lang="ru-RU" dirty="0" smtClean="0"/>
              <a:t>, </a:t>
            </a:r>
            <a:r>
              <a:rPr lang="ru-RU" dirty="0" err="1" smtClean="0"/>
              <a:t>утрожестан</a:t>
            </a:r>
            <a:r>
              <a:rPr lang="ru-RU" dirty="0" smtClean="0"/>
              <a:t> и др. по схеме.</a:t>
            </a:r>
          </a:p>
          <a:p>
            <a:pPr marL="0" indent="0">
              <a:buNone/>
            </a:pPr>
            <a:r>
              <a:rPr lang="ru-RU" dirty="0" smtClean="0"/>
              <a:t>3. Витаминотерапия(фолиевая к-та, витамин Е. поливитамины с микроэлементами для беременных)</a:t>
            </a:r>
          </a:p>
          <a:p>
            <a:pPr marL="0" indent="0">
              <a:buNone/>
            </a:pPr>
            <a:r>
              <a:rPr lang="ru-RU" dirty="0" smtClean="0"/>
              <a:t>4. физиотерапевтическое лечение( электрофорез с магнием</a:t>
            </a:r>
            <a:r>
              <a:rPr lang="ru-RU" dirty="0" smtClean="0"/>
              <a:t>, </a:t>
            </a:r>
            <a:r>
              <a:rPr lang="ru-RU" dirty="0" err="1" smtClean="0"/>
              <a:t>эндоназальная</a:t>
            </a:r>
            <a:r>
              <a:rPr lang="ru-RU" dirty="0" smtClean="0"/>
              <a:t> </a:t>
            </a:r>
            <a:r>
              <a:rPr lang="ru-RU" dirty="0" smtClean="0"/>
              <a:t>гальванизация.)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38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Начавшийся самопроизвольный </a:t>
            </a:r>
            <a:br>
              <a:rPr lang="ru-RU" b="1" dirty="0" smtClean="0"/>
            </a:br>
            <a:r>
              <a:rPr lang="ru-RU" b="1" dirty="0" smtClean="0"/>
              <a:t>выкидыш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Характеризуется схваткообразными болями внизу живота и небольшими кровянистыми выделениями из половых путей. Наличие кровянистых выделений указывает на отслойку плодного яйца от стенок матки на небольшом участке. При осмотре: цервикальный канал закрыт или слегка приоткрыт, величина матки соответствует сроку беременности. При незначительных кровянистых выделениях беременность можно сохранить. Лечение в гинекологическом отделении. Создание эмоционального и полового покоя. Постельный режим.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346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Медикаментозная терапия: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Спазмолитики: но-шпа, папаверин</a:t>
            </a:r>
          </a:p>
          <a:p>
            <a:pPr marL="0" indent="0">
              <a:buNone/>
            </a:pPr>
            <a:r>
              <a:rPr lang="ru-RU" dirty="0" smtClean="0"/>
              <a:t>2. Кровеостанавливающие препараты: </a:t>
            </a:r>
            <a:r>
              <a:rPr lang="ru-RU" dirty="0" err="1" smtClean="0"/>
              <a:t>викасол</a:t>
            </a:r>
            <a:r>
              <a:rPr lang="ru-RU" dirty="0" smtClean="0"/>
              <a:t> в\м, </a:t>
            </a:r>
            <a:r>
              <a:rPr lang="ru-RU" dirty="0" err="1" smtClean="0"/>
              <a:t>дицинон</a:t>
            </a:r>
            <a:r>
              <a:rPr lang="ru-RU" dirty="0" smtClean="0"/>
              <a:t> в\м.</a:t>
            </a:r>
          </a:p>
          <a:p>
            <a:pPr marL="0" indent="0">
              <a:buNone/>
            </a:pPr>
            <a:r>
              <a:rPr lang="ru-RU" dirty="0" smtClean="0"/>
              <a:t>3. Гормональная терапия: </a:t>
            </a:r>
            <a:r>
              <a:rPr lang="ru-RU" dirty="0" err="1" smtClean="0"/>
              <a:t>дюфастон</a:t>
            </a:r>
            <a:r>
              <a:rPr lang="ru-RU" dirty="0" smtClean="0"/>
              <a:t> по схеме</a:t>
            </a:r>
          </a:p>
          <a:p>
            <a:pPr marL="0" indent="0">
              <a:buNone/>
            </a:pPr>
            <a:r>
              <a:rPr lang="ru-RU" dirty="0" smtClean="0"/>
              <a:t>4. Анальгетики для купирования боли</a:t>
            </a:r>
          </a:p>
          <a:p>
            <a:pPr marL="0" indent="0">
              <a:buNone/>
            </a:pPr>
            <a:r>
              <a:rPr lang="ru-RU" dirty="0" smtClean="0"/>
              <a:t>5. Витамины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740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 Е Л Ь З Я !!!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Прикладывать лёд на низ живота, так как это усилит маточное сокращение и кровотечение и будет способствовать дальнейшему прерыванию </a:t>
            </a:r>
            <a:r>
              <a:rPr lang="ru-RU" dirty="0" smtClean="0"/>
              <a:t>беременности.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608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Аборт в ходу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Характерны схваткообразные боли в низу живота, обильные кровянистые выделения из половых путей. Канал шейки матки раскрыт. Отслоившееся плодное яйцо выталкивается из полости матки , усиливая кровотечение.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Сохранение беременности невозможно!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14166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Неполный самопроизвольный </a:t>
            </a:r>
            <a:br>
              <a:rPr lang="ru-RU" b="1" dirty="0" smtClean="0"/>
            </a:br>
            <a:r>
              <a:rPr lang="ru-RU" b="1" dirty="0" smtClean="0"/>
              <a:t>выкидыш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Характеризуется обильными кровянистыми выделениями из половых путей со сгустками крови. Плодное яйцо отслаивается от стенок матки и частично выходит из неё. При осмотре: цервикальный канал открыт до 2 см., матка мягковатая, не соответствует сроку беременности.</a:t>
            </a:r>
          </a:p>
          <a:p>
            <a:pPr marL="0" indent="0">
              <a:buNone/>
            </a:pPr>
            <a:r>
              <a:rPr lang="ru-RU" b="1" dirty="0" smtClean="0"/>
              <a:t>Лечение: </a:t>
            </a:r>
            <a:r>
              <a:rPr lang="ru-RU" dirty="0" smtClean="0"/>
              <a:t>срочная госпитализация в гинекологическое отделение и проведение раздельного диагностического выскабливания полости матки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000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Полный самопроизвольный выкидыш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Плодное яйцо полностью выходит из полости матки. При осмотре : цервикальный канал закрыт, кровянистые выделения из половых путей отсутствуют, матка обычных размеров.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Лечение: </a:t>
            </a:r>
            <a:r>
              <a:rPr lang="ru-RU" dirty="0" smtClean="0"/>
              <a:t>необходимо провести раздельное диагностическое выскабливание полости матки с целью удаления возможных остатков плаценты во избежание образования плацентарных полипов.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720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Инфицированный аборт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37361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Чаще внебольничный, криминальный аборт.</a:t>
            </a:r>
          </a:p>
          <a:p>
            <a:pPr marL="0" indent="0">
              <a:buNone/>
            </a:pPr>
            <a:r>
              <a:rPr lang="ru-RU" dirty="0" smtClean="0"/>
              <a:t>• Различают :</a:t>
            </a:r>
          </a:p>
          <a:p>
            <a:pPr marL="0" indent="0">
              <a:buNone/>
            </a:pPr>
            <a:r>
              <a:rPr lang="ru-RU" dirty="0" smtClean="0"/>
              <a:t>• Неосложненный лихорадочный аборт</a:t>
            </a:r>
          </a:p>
          <a:p>
            <a:pPr marL="0" indent="0">
              <a:buNone/>
            </a:pPr>
            <a:r>
              <a:rPr lang="ru-RU" dirty="0" smtClean="0"/>
              <a:t>• Осложненный лихорадочный аборт(инфекция выходит за пределы матки , но ограничена малым тазом)</a:t>
            </a:r>
          </a:p>
          <a:p>
            <a:pPr marL="0" indent="0">
              <a:buNone/>
            </a:pPr>
            <a:r>
              <a:rPr lang="ru-RU" dirty="0" smtClean="0"/>
              <a:t>• Септический аборт (инфекция </a:t>
            </a:r>
            <a:r>
              <a:rPr lang="ru-RU" dirty="0" err="1" smtClean="0"/>
              <a:t>генерализованная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856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Уход за беременными с кровотечениями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845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 Создание эмоционального покоя и назначение постельного режима.</a:t>
            </a:r>
          </a:p>
          <a:p>
            <a:pPr marL="0" indent="0">
              <a:buNone/>
            </a:pPr>
            <a:r>
              <a:rPr lang="ru-RU" dirty="0" smtClean="0"/>
              <a:t>2. Наблюдение за выделениями из половых путей.</a:t>
            </a:r>
          </a:p>
          <a:p>
            <a:pPr marL="0" indent="0">
              <a:buNone/>
            </a:pPr>
            <a:r>
              <a:rPr lang="ru-RU" dirty="0" smtClean="0"/>
              <a:t>3. Наблюдение за общим состоянием беременной:</a:t>
            </a:r>
          </a:p>
          <a:p>
            <a:pPr marL="0" indent="0">
              <a:buNone/>
            </a:pPr>
            <a:r>
              <a:rPr lang="ru-RU" dirty="0" smtClean="0"/>
              <a:t>-жалобы</a:t>
            </a:r>
          </a:p>
          <a:p>
            <a:pPr marL="0" indent="0">
              <a:buNone/>
            </a:pPr>
            <a:r>
              <a:rPr lang="ru-RU" dirty="0" smtClean="0"/>
              <a:t>-кожные покровы и видимые слизистые оболочки</a:t>
            </a:r>
          </a:p>
          <a:p>
            <a:pPr marL="0" indent="0">
              <a:buNone/>
            </a:pPr>
            <a:r>
              <a:rPr lang="ru-RU" dirty="0" smtClean="0"/>
              <a:t>-пульс</a:t>
            </a:r>
          </a:p>
          <a:p>
            <a:pPr marL="0" indent="0">
              <a:buNone/>
            </a:pPr>
            <a:r>
              <a:rPr lang="ru-RU" dirty="0" smtClean="0"/>
              <a:t>-дыхание</a:t>
            </a:r>
          </a:p>
          <a:p>
            <a:pPr marL="0" indent="0">
              <a:buNone/>
            </a:pPr>
            <a:r>
              <a:rPr lang="ru-RU" dirty="0" smtClean="0"/>
              <a:t>-артериальное давление</a:t>
            </a:r>
          </a:p>
          <a:p>
            <a:pPr marL="0" indent="0">
              <a:buNone/>
            </a:pPr>
            <a:r>
              <a:rPr lang="ru-RU" dirty="0" smtClean="0"/>
              <a:t>-температура тела</a:t>
            </a:r>
          </a:p>
          <a:p>
            <a:pPr marL="0" indent="0">
              <a:buNone/>
            </a:pPr>
            <a:r>
              <a:rPr lang="ru-RU" dirty="0" smtClean="0"/>
              <a:t>-характер болей в животе</a:t>
            </a:r>
          </a:p>
          <a:p>
            <a:pPr marL="0" indent="0">
              <a:buNone/>
            </a:pPr>
            <a:r>
              <a:rPr lang="ru-RU" dirty="0" smtClean="0"/>
              <a:t>-состояние сознания</a:t>
            </a:r>
          </a:p>
          <a:p>
            <a:pPr marL="0" indent="0">
              <a:buNone/>
            </a:pPr>
            <a:r>
              <a:rPr lang="ru-RU" dirty="0" smtClean="0"/>
              <a:t>4.Оказание неотложной медицинской помощи до прихода врача, выполнение назначений врача.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46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ru-RU" sz="4000" b="1" dirty="0"/>
              <a:t>План лекции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12968" cy="568863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1. Основные виды осложнений беременности.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Степени </a:t>
            </a:r>
            <a:r>
              <a:rPr lang="ru-RU" sz="2400" dirty="0" smtClean="0">
                <a:solidFill>
                  <a:schemeClr val="tx1"/>
                </a:solidFill>
              </a:rPr>
              <a:t>риска.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2. Роль инфекции в развитии осложнений для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матери и </a:t>
            </a:r>
            <a:r>
              <a:rPr lang="ru-RU" sz="2400" dirty="0" smtClean="0">
                <a:solidFill>
                  <a:schemeClr val="tx1"/>
                </a:solidFill>
              </a:rPr>
              <a:t>плода.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3. Методы диагностики, лечения и профилактики </a:t>
            </a:r>
          </a:p>
          <a:p>
            <a:pPr algn="l"/>
            <a:r>
              <a:rPr lang="ru-RU" sz="2400" dirty="0" err="1" smtClean="0">
                <a:solidFill>
                  <a:schemeClr val="tx1"/>
                </a:solidFill>
              </a:rPr>
              <a:t>невынашивани</a:t>
            </a:r>
            <a:r>
              <a:rPr lang="ru-RU" sz="2400" dirty="0" err="1">
                <a:solidFill>
                  <a:schemeClr val="tx1"/>
                </a:solidFill>
              </a:rPr>
              <a:t>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и патологии </a:t>
            </a:r>
            <a:r>
              <a:rPr lang="ru-RU" sz="2400" dirty="0" smtClean="0">
                <a:solidFill>
                  <a:schemeClr val="tx1"/>
                </a:solidFill>
              </a:rPr>
              <a:t>плаценты.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4. Медикаментозные средства для лечения </a:t>
            </a:r>
            <a:r>
              <a:rPr lang="ru-RU" sz="2400" dirty="0" err="1" smtClean="0">
                <a:solidFill>
                  <a:schemeClr val="tx1"/>
                </a:solidFill>
              </a:rPr>
              <a:t>гестозов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</a:rPr>
              <a:t>преэклампсия</a:t>
            </a:r>
            <a:r>
              <a:rPr lang="ru-RU" sz="2400" dirty="0" smtClean="0">
                <a:solidFill>
                  <a:schemeClr val="tx1"/>
                </a:solidFill>
              </a:rPr>
              <a:t>, эклампсия</a:t>
            </a:r>
            <a:r>
              <a:rPr lang="ru-RU" sz="2400" dirty="0" smtClean="0">
                <a:solidFill>
                  <a:schemeClr val="tx1"/>
                </a:solidFill>
              </a:rPr>
              <a:t>).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5. Профилактика гипоксии </a:t>
            </a:r>
            <a:r>
              <a:rPr lang="ru-RU" sz="2400" dirty="0" smtClean="0">
                <a:solidFill>
                  <a:schemeClr val="tx1"/>
                </a:solidFill>
              </a:rPr>
              <a:t>плода.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6. Течение беременности и родов при заболевании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сердечно-сосудистой системы, мочеполовых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путей, </a:t>
            </a:r>
            <a:r>
              <a:rPr lang="ru-RU" sz="2400" dirty="0" err="1" smtClean="0">
                <a:solidFill>
                  <a:schemeClr val="tx1"/>
                </a:solidFill>
              </a:rPr>
              <a:t>Rh</a:t>
            </a:r>
            <a:r>
              <a:rPr lang="ru-RU" sz="2400" dirty="0" smtClean="0">
                <a:solidFill>
                  <a:schemeClr val="tx1"/>
                </a:solidFill>
              </a:rPr>
              <a:t>-отрицательный </a:t>
            </a:r>
            <a:r>
              <a:rPr lang="ru-RU" sz="2400" dirty="0" smtClean="0">
                <a:solidFill>
                  <a:schemeClr val="tx1"/>
                </a:solidFill>
              </a:rPr>
              <a:t>фактор.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624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Понятие токсикоза и </a:t>
            </a:r>
            <a:r>
              <a:rPr lang="ru-RU" b="1" dirty="0" err="1" smtClean="0"/>
              <a:t>гестоза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Токсикоз</a:t>
            </a:r>
            <a:r>
              <a:rPr lang="ru-RU" dirty="0" smtClean="0"/>
              <a:t> – осложнение беременности на ранних сроках (до 12-14 недели беременности)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err="1" smtClean="0"/>
              <a:t>Гестоз</a:t>
            </a:r>
            <a:r>
              <a:rPr lang="ru-RU" dirty="0" smtClean="0"/>
              <a:t> – осложнение беременности на поздних сроках (после 20 недель беременности)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15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Осложнения беременности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Ранние</a:t>
            </a:r>
          </a:p>
          <a:p>
            <a:r>
              <a:rPr lang="ru-RU" dirty="0" smtClean="0"/>
              <a:t>Редкие</a:t>
            </a:r>
          </a:p>
          <a:p>
            <a:r>
              <a:rPr lang="ru-RU" dirty="0" smtClean="0"/>
              <a:t>Поздние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835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Токсикозами беременных называют заболевания, возникающие в связи с развитием плодного яйца при нарушении процессов адаптации организма женщины к </a:t>
            </a:r>
            <a:r>
              <a:rPr lang="ru-RU" dirty="0" smtClean="0"/>
              <a:t>беременности.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822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Предрасполагающие факторы </a:t>
            </a:r>
            <a:br>
              <a:rPr lang="ru-RU" b="1" dirty="0" smtClean="0"/>
            </a:br>
            <a:r>
              <a:rPr lang="ru-RU" b="1" dirty="0" smtClean="0"/>
              <a:t>развития токсикозов беременных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Экстрагенитальные</a:t>
            </a:r>
            <a:r>
              <a:rPr lang="ru-RU" dirty="0" smtClean="0"/>
              <a:t> заболевания (особенно </a:t>
            </a:r>
          </a:p>
          <a:p>
            <a:pPr marL="0" indent="0">
              <a:buNone/>
            </a:pPr>
            <a:r>
              <a:rPr lang="ru-RU" dirty="0" smtClean="0"/>
              <a:t>заболевания ЖКТ и обмена веществ)</a:t>
            </a:r>
          </a:p>
          <a:p>
            <a:pPr marL="0" indent="0">
              <a:buNone/>
            </a:pPr>
            <a:r>
              <a:rPr lang="ru-RU" dirty="0" smtClean="0"/>
              <a:t>• Гормональные нарушения</a:t>
            </a:r>
          </a:p>
          <a:p>
            <a:pPr marL="0" indent="0">
              <a:buNone/>
            </a:pPr>
            <a:r>
              <a:rPr lang="ru-RU" dirty="0" smtClean="0"/>
              <a:t>• Болезни гениталий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96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Патогенез токсикозов беременных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Связан с обменными нарушениями</a:t>
            </a:r>
          </a:p>
          <a:p>
            <a:pPr marL="0" indent="0">
              <a:buNone/>
            </a:pPr>
            <a:r>
              <a:rPr lang="ru-RU" dirty="0" smtClean="0"/>
              <a:t>• Голоданием</a:t>
            </a:r>
          </a:p>
          <a:p>
            <a:pPr marL="0" indent="0">
              <a:buNone/>
            </a:pPr>
            <a:r>
              <a:rPr lang="ru-RU" dirty="0" smtClean="0"/>
              <a:t>• Обезвоживанием организма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918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 токсикозам относятся: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Рвота беременной</a:t>
            </a:r>
          </a:p>
          <a:p>
            <a:pPr marL="0" indent="0">
              <a:buNone/>
            </a:pPr>
            <a:r>
              <a:rPr lang="ru-RU" dirty="0" smtClean="0"/>
              <a:t>• Слюнотечение (</a:t>
            </a:r>
            <a:r>
              <a:rPr lang="ru-RU" dirty="0" err="1" smtClean="0"/>
              <a:t>птиализм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511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По степени тяжести рвота беременных </a:t>
            </a:r>
            <a:br>
              <a:rPr lang="ru-RU" b="1" dirty="0" smtClean="0"/>
            </a:br>
            <a:r>
              <a:rPr lang="ru-RU" b="1" dirty="0" smtClean="0"/>
              <a:t>подразделяется на 3 степени.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/>
              <a:t>Рвота легкой степени </a:t>
            </a:r>
            <a:r>
              <a:rPr lang="ru-RU" dirty="0" smtClean="0"/>
              <a:t>(3 - 5 раз в сутки), в основном по утрам или после приема пищи. Общее состояние удовлетворительное. АД неустойчивое, пульс слегка учащен, до 90 уд. в мин. ,масса тела не снижается, температура и диурез в пределах </a:t>
            </a:r>
            <a:r>
              <a:rPr lang="ru-RU" dirty="0" smtClean="0"/>
              <a:t>нормы.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822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Рвота умеренной степени </a:t>
            </a:r>
            <a:r>
              <a:rPr lang="ru-RU" dirty="0" smtClean="0"/>
              <a:t>(6 - 12 раз в сутки) </a:t>
            </a:r>
          </a:p>
          <a:p>
            <a:pPr marL="0" indent="0">
              <a:buNone/>
            </a:pPr>
            <a:r>
              <a:rPr lang="ru-RU" dirty="0" smtClean="0"/>
              <a:t>независимо от приема пищи</a:t>
            </a:r>
          </a:p>
          <a:p>
            <a:pPr marL="0" indent="0">
              <a:buNone/>
            </a:pPr>
            <a:r>
              <a:rPr lang="ru-RU" dirty="0" smtClean="0"/>
              <a:t>• отмечается: общая слабость, снижение массы тела, снижение АД, учащение пульса до 100-120 уд в мин., снижение диуреза. </a:t>
            </a:r>
          </a:p>
          <a:p>
            <a:pPr marL="0" indent="0">
              <a:buNone/>
            </a:pPr>
            <a:r>
              <a:rPr lang="ru-RU" dirty="0" smtClean="0"/>
              <a:t>• Происходят изменения в углеводном, жировом, водно-солевом, электролитном </a:t>
            </a:r>
            <a:r>
              <a:rPr lang="ru-RU" dirty="0" smtClean="0"/>
              <a:t>обменах.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589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445624" cy="481399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Чрезмерная рвота </a:t>
            </a:r>
            <a:r>
              <a:rPr lang="ru-RU" dirty="0" smtClean="0"/>
              <a:t>(до 25 раз в сутки) - возникает тяжелая интоксикация организма.</a:t>
            </a:r>
          </a:p>
          <a:p>
            <a:pPr marL="0" indent="0">
              <a:buNone/>
            </a:pPr>
            <a:r>
              <a:rPr lang="ru-RU" dirty="0" smtClean="0"/>
              <a:t>• Резко нарушаются все виды обмена веществ, АД снижено до 80 </a:t>
            </a:r>
            <a:r>
              <a:rPr lang="ru-RU" dirty="0" err="1" smtClean="0"/>
              <a:t>мм.рт.ст</a:t>
            </a:r>
            <a:r>
              <a:rPr lang="ru-RU" dirty="0" smtClean="0"/>
              <a:t>., гипертермия до 38 градусов Цельсия, тахикардия до 120 ударов в минуту, резко снижается масса тела, появляется запах ацетона изо рта, в моче белок.</a:t>
            </a:r>
          </a:p>
          <a:p>
            <a:pPr marL="0" indent="0">
              <a:buNone/>
            </a:pPr>
            <a:r>
              <a:rPr lang="ru-RU" dirty="0" smtClean="0"/>
              <a:t>• Обнаруживаются признаки поражения ЦНС: бред </a:t>
            </a:r>
            <a:r>
              <a:rPr lang="ru-RU" dirty="0" smtClean="0"/>
              <a:t>, эйфория, кома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748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Слюнотечение (</a:t>
            </a:r>
            <a:r>
              <a:rPr lang="ru-RU" b="1" dirty="0" err="1" smtClean="0"/>
              <a:t>птиализм</a:t>
            </a:r>
            <a:r>
              <a:rPr lang="ru-RU" b="1" dirty="0" smtClean="0"/>
              <a:t>) </a:t>
            </a:r>
            <a:r>
              <a:rPr lang="ru-RU" dirty="0" smtClean="0"/>
              <a:t>- редко возникает, как отдельная форма заболевания. Чаще сопровождает рвоту беременных. Общее количество слюны в некоторых случаях достигает от 500 до 1000мл. Это приводит к обезвоживанию организма, мацерации кожи лица, образованию трещин в углах рта, отрицательно влияет на психику беременной.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51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В случае несоблюдения гигиены, диеты, либо при </a:t>
            </a:r>
            <a:r>
              <a:rPr lang="ru-RU" dirty="0" err="1" smtClean="0"/>
              <a:t>экстрагенитальной</a:t>
            </a:r>
            <a:r>
              <a:rPr lang="ru-RU" dirty="0" smtClean="0"/>
              <a:t> патологии, беременность нередко приобретает патологический характер. Поэтому в женских консультациях и акушерских стационарах у каждой беременной оценивают степень риска возникновения осложнений, связанных с беременностью.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8032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Уход за беременной с токсикозом.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Условия необходимые для беременной:</a:t>
            </a:r>
          </a:p>
          <a:p>
            <a:pPr marL="0" indent="0">
              <a:buNone/>
            </a:pPr>
            <a:r>
              <a:rPr lang="ru-RU" dirty="0" smtClean="0"/>
              <a:t>1. Светлое хорошо проветриваемое помещение.</a:t>
            </a:r>
          </a:p>
          <a:p>
            <a:pPr marL="0" indent="0">
              <a:buNone/>
            </a:pPr>
            <a:r>
              <a:rPr lang="ru-RU" dirty="0" smtClean="0"/>
              <a:t>2. Частая смена белья.</a:t>
            </a:r>
          </a:p>
          <a:p>
            <a:pPr marL="0" indent="0">
              <a:buNone/>
            </a:pPr>
            <a:r>
              <a:rPr lang="ru-RU" dirty="0" smtClean="0"/>
              <a:t>3. Поддержание гигиенического состояния кожи и полости рта.</a:t>
            </a:r>
          </a:p>
          <a:p>
            <a:pPr marL="0" indent="0">
              <a:buNone/>
            </a:pPr>
            <a:r>
              <a:rPr lang="ru-RU" dirty="0" smtClean="0"/>
              <a:t>4. Питание дробное, небольшими порциями (5-7 раз в сутки).</a:t>
            </a:r>
          </a:p>
          <a:p>
            <a:pPr marL="0" indent="0">
              <a:buNone/>
            </a:pPr>
            <a:r>
              <a:rPr lang="ru-RU" dirty="0" smtClean="0"/>
              <a:t>5. Если пища не удерживается, проводится интенсивная </a:t>
            </a:r>
            <a:r>
              <a:rPr lang="ru-RU" dirty="0" err="1" smtClean="0"/>
              <a:t>инфузионная</a:t>
            </a:r>
            <a:r>
              <a:rPr lang="ru-RU" dirty="0" smtClean="0"/>
              <a:t> терапия, питательные клизмы. Перед питательной клизмой обязательно освобождают прямую кишку с помощью очистительной клизмы.</a:t>
            </a:r>
          </a:p>
          <a:p>
            <a:pPr marL="0" indent="0">
              <a:buNone/>
            </a:pPr>
            <a:r>
              <a:rPr lang="ru-RU" dirty="0" smtClean="0"/>
              <a:t>6. По назначению врача ректальное введение лекарственных средств, также после очистительной клизмы.</a:t>
            </a:r>
          </a:p>
          <a:p>
            <a:pPr marL="0" indent="0">
              <a:buNone/>
            </a:pPr>
            <a:r>
              <a:rPr lang="ru-RU" dirty="0" smtClean="0"/>
              <a:t>7. Контроль за диурезом.</a:t>
            </a:r>
          </a:p>
          <a:p>
            <a:pPr marL="0" indent="0">
              <a:buNone/>
            </a:pPr>
            <a:r>
              <a:rPr lang="ru-RU" dirty="0" smtClean="0"/>
              <a:t>8. Введение лекарственных препаратов по назначению врача.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6438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Лекарственные препараты: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Противорвотные препараты:</a:t>
            </a:r>
          </a:p>
          <a:p>
            <a:pPr marL="0" indent="0">
              <a:buNone/>
            </a:pPr>
            <a:r>
              <a:rPr lang="ru-RU" dirty="0" err="1" smtClean="0"/>
              <a:t>дроперидол</a:t>
            </a:r>
            <a:r>
              <a:rPr lang="ru-RU" dirty="0" smtClean="0"/>
              <a:t>, </a:t>
            </a:r>
            <a:r>
              <a:rPr lang="ru-RU" dirty="0" err="1" smtClean="0"/>
              <a:t>церукал</a:t>
            </a:r>
            <a:r>
              <a:rPr lang="ru-RU" dirty="0" smtClean="0"/>
              <a:t> ,</a:t>
            </a:r>
            <a:r>
              <a:rPr lang="ru-RU" dirty="0" err="1" smtClean="0"/>
              <a:t>торекан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Б</a:t>
            </a:r>
            <a:r>
              <a:rPr lang="ru-RU" b="1" dirty="0" smtClean="0"/>
              <a:t>елковые препараты: </a:t>
            </a:r>
            <a:r>
              <a:rPr lang="ru-RU" dirty="0" smtClean="0"/>
              <a:t>плазма, альбумин</a:t>
            </a:r>
          </a:p>
          <a:p>
            <a:pPr marL="0" indent="0">
              <a:buNone/>
            </a:pPr>
            <a:r>
              <a:rPr lang="ru-RU" dirty="0" smtClean="0"/>
              <a:t>Проводят </a:t>
            </a:r>
            <a:r>
              <a:rPr lang="ru-RU" b="1" dirty="0" err="1" smtClean="0"/>
              <a:t>инфузионную</a:t>
            </a:r>
            <a:r>
              <a:rPr lang="ru-RU" b="1" dirty="0" smtClean="0"/>
              <a:t> терапию </a:t>
            </a:r>
            <a:r>
              <a:rPr lang="ru-RU" dirty="0" err="1" smtClean="0"/>
              <a:t>расствором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err="1" smtClean="0"/>
              <a:t>гемодеза</a:t>
            </a:r>
            <a:r>
              <a:rPr lang="ru-RU" dirty="0" smtClean="0"/>
              <a:t> ,смесью аминокислот, </a:t>
            </a:r>
            <a:r>
              <a:rPr lang="ru-RU" dirty="0" err="1" smtClean="0"/>
              <a:t>полиглюкином</a:t>
            </a:r>
            <a:r>
              <a:rPr lang="ru-RU" dirty="0" smtClean="0"/>
              <a:t>, в/в.</a:t>
            </a:r>
          </a:p>
          <a:p>
            <a:pPr marL="0" indent="0">
              <a:buNone/>
            </a:pPr>
            <a:r>
              <a:rPr lang="ru-RU" b="1" dirty="0" smtClean="0"/>
              <a:t>Седативные и снотворные препараты: </a:t>
            </a:r>
            <a:r>
              <a:rPr lang="ru-RU" dirty="0" err="1" smtClean="0"/>
              <a:t>расствор</a:t>
            </a:r>
            <a:r>
              <a:rPr lang="ru-RU" dirty="0" smtClean="0"/>
              <a:t> димедрола, </a:t>
            </a:r>
            <a:r>
              <a:rPr lang="ru-RU" dirty="0" err="1" smtClean="0"/>
              <a:t>расствор</a:t>
            </a:r>
            <a:r>
              <a:rPr lang="ru-RU" dirty="0" smtClean="0"/>
              <a:t> </a:t>
            </a:r>
            <a:r>
              <a:rPr lang="ru-RU" dirty="0" err="1" smtClean="0"/>
              <a:t>дипразина</a:t>
            </a:r>
            <a:r>
              <a:rPr lang="ru-RU" dirty="0" smtClean="0"/>
              <a:t> в/м</a:t>
            </a:r>
          </a:p>
          <a:p>
            <a:pPr marL="0" indent="0">
              <a:buNone/>
            </a:pPr>
            <a:r>
              <a:rPr lang="ru-RU" b="1" dirty="0" smtClean="0"/>
              <a:t>Витамины</a:t>
            </a:r>
            <a:r>
              <a:rPr lang="ru-RU" dirty="0" smtClean="0"/>
              <a:t> группы В: В1, В2 ,В6, витамин С, </a:t>
            </a:r>
            <a:r>
              <a:rPr lang="ru-RU" dirty="0" err="1" smtClean="0"/>
              <a:t>кокарбоксилазу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2826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Лечение слюнотечения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Аналогично лечению при рвоте беременных</a:t>
            </a:r>
          </a:p>
          <a:p>
            <a:pPr marL="0" indent="0">
              <a:buNone/>
            </a:pPr>
            <a:r>
              <a:rPr lang="ru-RU" dirty="0" smtClean="0"/>
              <a:t>С целью уменьшения секреции слюнных желез </a:t>
            </a:r>
          </a:p>
          <a:p>
            <a:pPr marL="0" indent="0">
              <a:buNone/>
            </a:pPr>
            <a:r>
              <a:rPr lang="ru-RU" dirty="0" smtClean="0"/>
              <a:t>назначают :</a:t>
            </a:r>
          </a:p>
          <a:p>
            <a:pPr marL="0" indent="0">
              <a:buNone/>
            </a:pPr>
            <a:r>
              <a:rPr lang="ru-RU" dirty="0" smtClean="0"/>
              <a:t>• 0,1% </a:t>
            </a:r>
            <a:r>
              <a:rPr lang="ru-RU" dirty="0" err="1" smtClean="0"/>
              <a:t>расствор</a:t>
            </a:r>
            <a:r>
              <a:rPr lang="ru-RU" dirty="0" smtClean="0"/>
              <a:t> атропина по 1,0 в/м.</a:t>
            </a:r>
          </a:p>
          <a:p>
            <a:pPr marL="0" indent="0">
              <a:buNone/>
            </a:pPr>
            <a:r>
              <a:rPr lang="ru-RU" dirty="0" smtClean="0"/>
              <a:t>• Частое полоскание полости рта </a:t>
            </a:r>
            <a:r>
              <a:rPr lang="ru-RU" dirty="0" err="1" smtClean="0"/>
              <a:t>расствором</a:t>
            </a:r>
            <a:r>
              <a:rPr lang="ru-RU" dirty="0" smtClean="0"/>
              <a:t> шалфея </a:t>
            </a:r>
            <a:r>
              <a:rPr lang="ru-RU" dirty="0" smtClean="0"/>
              <a:t>,ромашки, коры дуба,1% раствором ментола.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22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Показания к прерыванию </a:t>
            </a:r>
            <a:br>
              <a:rPr lang="ru-RU" b="1" dirty="0" smtClean="0"/>
            </a:br>
            <a:r>
              <a:rPr lang="ru-RU" b="1" dirty="0" smtClean="0"/>
              <a:t>беременности на ранних сроках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Отсутствие эффекта от проводимой </a:t>
            </a:r>
          </a:p>
          <a:p>
            <a:pPr marL="0" indent="0">
              <a:buNone/>
            </a:pPr>
            <a:r>
              <a:rPr lang="ru-RU" dirty="0" smtClean="0"/>
              <a:t>терапии</a:t>
            </a:r>
          </a:p>
          <a:p>
            <a:pPr marL="0" indent="0">
              <a:buNone/>
            </a:pPr>
            <a:r>
              <a:rPr lang="ru-RU" dirty="0" smtClean="0"/>
              <a:t>• Прогрессирование заболевания на фоне </a:t>
            </a:r>
          </a:p>
          <a:p>
            <a:pPr marL="0" indent="0">
              <a:buNone/>
            </a:pPr>
            <a:r>
              <a:rPr lang="ru-RU" dirty="0" smtClean="0"/>
              <a:t>лечения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402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Гестоз</a:t>
            </a:r>
            <a:r>
              <a:rPr lang="ru-RU" dirty="0" smtClean="0"/>
              <a:t> – это осложнение физиологически протекающей беременности, характеризующийся глубоким расстройством функции жизненно важных органов и систем, развивающийся, как правило, после 20 недель беременности и в первые 2-3 дня послеродового периода, которое обусловлено нарушением структуры, микроциркуляции и функции плаценты.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1838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</a:t>
            </a:r>
            <a:r>
              <a:rPr lang="ru-RU" b="1" dirty="0" err="1" smtClean="0"/>
              <a:t>гестозов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Отеки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Гестоз</a:t>
            </a:r>
            <a:r>
              <a:rPr lang="ru-RU" dirty="0" smtClean="0"/>
              <a:t> различной степени тяжести:</a:t>
            </a:r>
          </a:p>
          <a:p>
            <a:pPr marL="0" indent="0">
              <a:buNone/>
            </a:pPr>
            <a:r>
              <a:rPr lang="ru-RU" dirty="0" smtClean="0"/>
              <a:t>-легкой степени ( до 7 баллов)</a:t>
            </a:r>
          </a:p>
          <a:p>
            <a:pPr marL="0" indent="0">
              <a:buNone/>
            </a:pPr>
            <a:r>
              <a:rPr lang="ru-RU" dirty="0" smtClean="0"/>
              <a:t>-среднетяжелой степени (8-11 баллов)</a:t>
            </a:r>
          </a:p>
          <a:p>
            <a:pPr marL="0" indent="0">
              <a:buNone/>
            </a:pPr>
            <a:r>
              <a:rPr lang="ru-RU" dirty="0" smtClean="0"/>
              <a:t>-тяжелой степени(12 баллов и более)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Преэклампсия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Эклампсия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8778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Отеки беременных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Основные симптомы:</a:t>
            </a:r>
          </a:p>
          <a:p>
            <a:pPr marL="0" indent="0">
              <a:buNone/>
            </a:pPr>
            <a:r>
              <a:rPr lang="ru-RU" dirty="0" smtClean="0"/>
              <a:t>• отеки, не исчезающие после ночного сна </a:t>
            </a:r>
          </a:p>
          <a:p>
            <a:pPr marL="0" indent="0">
              <a:buNone/>
            </a:pPr>
            <a:r>
              <a:rPr lang="ru-RU" dirty="0" smtClean="0"/>
              <a:t>• патологическая прибавка массы тела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олигурия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8677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Степени отеков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1 степень – отеки голеней</a:t>
            </a:r>
          </a:p>
          <a:p>
            <a:pPr marL="0" indent="0">
              <a:buNone/>
            </a:pPr>
            <a:r>
              <a:rPr lang="ru-RU" dirty="0" smtClean="0"/>
              <a:t>• 2 степень - отеки нижних конечностей, стенки живота</a:t>
            </a:r>
          </a:p>
          <a:p>
            <a:pPr marL="0" indent="0">
              <a:buNone/>
            </a:pPr>
            <a:r>
              <a:rPr lang="ru-RU" dirty="0" smtClean="0"/>
              <a:t>• 3 степень – отеки нижних конечностей, стенки живота, лица</a:t>
            </a:r>
          </a:p>
          <a:p>
            <a:pPr marL="0" indent="0">
              <a:buNone/>
            </a:pPr>
            <a:r>
              <a:rPr lang="ru-RU" dirty="0" smtClean="0"/>
              <a:t>• 4 степень – анасарка ( общий отек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8805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Гестозы</a:t>
            </a:r>
            <a:r>
              <a:rPr lang="ru-RU" b="1" dirty="0" smtClean="0"/>
              <a:t>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«Чистый»– возникает у беременных среди полного здоровья и отсутствия </a:t>
            </a:r>
            <a:r>
              <a:rPr lang="ru-RU" dirty="0" err="1" smtClean="0"/>
              <a:t>экстрагенитальной</a:t>
            </a:r>
            <a:r>
              <a:rPr lang="ru-RU" dirty="0" smtClean="0"/>
              <a:t> патологии (20-30%).</a:t>
            </a:r>
          </a:p>
          <a:p>
            <a:pPr marL="0" indent="0">
              <a:buNone/>
            </a:pPr>
            <a:r>
              <a:rPr lang="ru-RU" dirty="0" smtClean="0"/>
              <a:t>• «Сочетанный» - возникает на фоне </a:t>
            </a:r>
            <a:r>
              <a:rPr lang="ru-RU" dirty="0" err="1" smtClean="0"/>
              <a:t>экстрагенитальной</a:t>
            </a:r>
            <a:r>
              <a:rPr lang="ru-RU" dirty="0" smtClean="0"/>
              <a:t> патологии (</a:t>
            </a:r>
            <a:r>
              <a:rPr lang="ru-RU" dirty="0" err="1" smtClean="0"/>
              <a:t>эндокронопатии</a:t>
            </a:r>
            <a:r>
              <a:rPr lang="ru-RU" dirty="0" smtClean="0"/>
              <a:t>, заболевания почек, печени, гипертонической болезни, гипотонии, нарушений жирового обмена).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6772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Факторы, предрасполагающие к развитию </a:t>
            </a:r>
            <a:r>
              <a:rPr lang="ru-RU" b="1" dirty="0" err="1" smtClean="0"/>
              <a:t>гестоза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Социально-биологические:</a:t>
            </a:r>
          </a:p>
          <a:p>
            <a:pPr marL="0" indent="0">
              <a:buNone/>
            </a:pPr>
            <a:r>
              <a:rPr lang="ru-RU" dirty="0" smtClean="0"/>
              <a:t>• беременность моложе 18 и старше 30 лет;</a:t>
            </a:r>
          </a:p>
          <a:p>
            <a:pPr marL="0" indent="0">
              <a:buNone/>
            </a:pPr>
            <a:r>
              <a:rPr lang="ru-RU" dirty="0" smtClean="0"/>
              <a:t>• профессиональные вредности;</a:t>
            </a:r>
          </a:p>
          <a:p>
            <a:pPr marL="0" indent="0">
              <a:buNone/>
            </a:pPr>
            <a:r>
              <a:rPr lang="ru-RU" dirty="0" smtClean="0"/>
              <a:t>• вредные привычки;</a:t>
            </a:r>
          </a:p>
          <a:p>
            <a:pPr marL="0" indent="0">
              <a:buNone/>
            </a:pPr>
            <a:r>
              <a:rPr lang="ru-RU" dirty="0" smtClean="0"/>
              <a:t>• несбалансированное питание;</a:t>
            </a:r>
          </a:p>
          <a:p>
            <a:pPr marL="0" indent="0">
              <a:buNone/>
            </a:pPr>
            <a:r>
              <a:rPr lang="ru-RU" dirty="0" smtClean="0"/>
              <a:t>• нежелательная беременность;</a:t>
            </a:r>
          </a:p>
          <a:p>
            <a:pPr marL="0" indent="0">
              <a:buNone/>
            </a:pPr>
            <a:r>
              <a:rPr lang="ru-RU" dirty="0" smtClean="0"/>
              <a:t>• незарегистрированный брак;</a:t>
            </a:r>
          </a:p>
          <a:p>
            <a:pPr marL="0" indent="0">
              <a:buNone/>
            </a:pPr>
            <a:r>
              <a:rPr lang="ru-RU" dirty="0" smtClean="0"/>
              <a:t>• социальное </a:t>
            </a:r>
            <a:r>
              <a:rPr lang="ru-RU" dirty="0" smtClean="0"/>
              <a:t>неблагополучие.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45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Группы риска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• 1 группа- практически здоровые </a:t>
            </a:r>
            <a:r>
              <a:rPr lang="ru-RU" dirty="0" err="1" smtClean="0"/>
              <a:t>первоповторнородящие</a:t>
            </a:r>
            <a:r>
              <a:rPr lang="ru-RU" dirty="0" smtClean="0"/>
              <a:t> (2-3роды), в анамнезе не более 1 аборта и нормальное течение данной беременности.</a:t>
            </a:r>
          </a:p>
          <a:p>
            <a:pPr marL="0" indent="0">
              <a:buNone/>
            </a:pPr>
            <a:r>
              <a:rPr lang="ru-RU" dirty="0" smtClean="0"/>
              <a:t>• 2 группа (среднего риска) - беременные с </a:t>
            </a:r>
            <a:r>
              <a:rPr lang="ru-RU" dirty="0" err="1" smtClean="0"/>
              <a:t>гестозом</a:t>
            </a:r>
            <a:r>
              <a:rPr lang="ru-RU" dirty="0" smtClean="0"/>
              <a:t>, </a:t>
            </a:r>
            <a:r>
              <a:rPr lang="ru-RU" dirty="0" err="1" smtClean="0"/>
              <a:t>предлежанием</a:t>
            </a:r>
            <a:r>
              <a:rPr lang="ru-RU" dirty="0" smtClean="0"/>
              <a:t> плаценты, анатомически суженным тазом 1 ст., крупным плодом, после оперативного вмешательства на матке, абортов с осложнениями, с </a:t>
            </a:r>
            <a:r>
              <a:rPr lang="ru-RU" dirty="0" err="1" smtClean="0"/>
              <a:t>экстрогенитальной</a:t>
            </a:r>
            <a:r>
              <a:rPr lang="ru-RU" dirty="0" smtClean="0"/>
              <a:t> патологией, первородящие старше 30 лет.</a:t>
            </a:r>
          </a:p>
          <a:p>
            <a:pPr marL="0" indent="0">
              <a:buNone/>
            </a:pPr>
            <a:r>
              <a:rPr lang="ru-RU" dirty="0" smtClean="0"/>
              <a:t>• 3 группа (высокого риска) - в анамнезе массивные акушерские кровотечения, тяжелые </a:t>
            </a:r>
            <a:r>
              <a:rPr lang="ru-RU" dirty="0" err="1" smtClean="0"/>
              <a:t>экстрогенитальные</a:t>
            </a:r>
            <a:r>
              <a:rPr lang="ru-RU" dirty="0"/>
              <a:t> </a:t>
            </a:r>
            <a:r>
              <a:rPr lang="ru-RU" dirty="0" smtClean="0"/>
              <a:t>заболевания (СН, ревматические и септические эндокардиты, ГБ второй и третьей степени, легочная гипертензия, обострение системных заболеваний соединительной ткани, крови, тяжелое течение </a:t>
            </a:r>
            <a:r>
              <a:rPr lang="ru-RU" dirty="0" err="1" smtClean="0"/>
              <a:t>гестоза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6965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Факторы, предрасполагающие к развитию </a:t>
            </a:r>
            <a:r>
              <a:rPr lang="ru-RU" b="1" dirty="0" err="1" smtClean="0"/>
              <a:t>гестоза</a:t>
            </a:r>
            <a:r>
              <a:rPr lang="ru-RU" b="1" dirty="0" smtClean="0"/>
              <a:t>(продолжение)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400600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Отягощенный акушерско-гинекологический анамнез: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ранний </a:t>
            </a:r>
            <a:r>
              <a:rPr lang="ru-RU" dirty="0" err="1" smtClean="0"/>
              <a:t>гестоз</a:t>
            </a:r>
            <a:r>
              <a:rPr lang="ru-RU" dirty="0" smtClean="0"/>
              <a:t> при настоящей беременности;</a:t>
            </a:r>
          </a:p>
          <a:p>
            <a:pPr marL="0" indent="0">
              <a:buNone/>
            </a:pPr>
            <a:r>
              <a:rPr lang="ru-RU" dirty="0" smtClean="0"/>
              <a:t>• аборты в анамнезе;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гестоз</a:t>
            </a:r>
            <a:r>
              <a:rPr lang="ru-RU" dirty="0" smtClean="0"/>
              <a:t> при предыдущей беременности;</a:t>
            </a:r>
          </a:p>
          <a:p>
            <a:pPr marL="0" indent="0">
              <a:buNone/>
            </a:pPr>
            <a:r>
              <a:rPr lang="ru-RU" dirty="0" smtClean="0"/>
              <a:t>• многоводие; </a:t>
            </a:r>
          </a:p>
          <a:p>
            <a:pPr marL="0" indent="0">
              <a:buNone/>
            </a:pPr>
            <a:r>
              <a:rPr lang="ru-RU" dirty="0" smtClean="0"/>
              <a:t>• многоплодие;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изоиммунизация</a:t>
            </a:r>
            <a:r>
              <a:rPr lang="ru-RU" dirty="0" smtClean="0"/>
              <a:t> по АВО системе и резус фактору.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4097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Факторы, предрасполагающие к развитию </a:t>
            </a:r>
            <a:r>
              <a:rPr lang="ru-RU" b="1" dirty="0" err="1" smtClean="0"/>
              <a:t>гестоза</a:t>
            </a:r>
            <a:r>
              <a:rPr lang="ru-RU" b="1" dirty="0" smtClean="0"/>
              <a:t>(продолжение)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Экстрагенитальная</a:t>
            </a:r>
            <a:r>
              <a:rPr lang="ru-RU" b="1" dirty="0" smtClean="0"/>
              <a:t> патология:</a:t>
            </a:r>
          </a:p>
          <a:p>
            <a:pPr marL="0" indent="0">
              <a:buNone/>
            </a:pPr>
            <a:r>
              <a:rPr lang="ru-RU" dirty="0" smtClean="0"/>
              <a:t>• гипертоническая болезнь;</a:t>
            </a:r>
          </a:p>
          <a:p>
            <a:pPr marL="0" indent="0">
              <a:buNone/>
            </a:pPr>
            <a:r>
              <a:rPr lang="ru-RU" dirty="0" smtClean="0"/>
              <a:t>• артериальная гипотония;</a:t>
            </a:r>
          </a:p>
          <a:p>
            <a:pPr marL="0" indent="0">
              <a:buNone/>
            </a:pPr>
            <a:r>
              <a:rPr lang="ru-RU" dirty="0" smtClean="0"/>
              <a:t>• пиелонефрит;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гломерулонефрит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• заболевания печени и желчных путей;</a:t>
            </a:r>
          </a:p>
          <a:p>
            <a:pPr marL="0" indent="0">
              <a:buNone/>
            </a:pPr>
            <a:r>
              <a:rPr lang="ru-RU" dirty="0" smtClean="0"/>
              <a:t>• сахарный диабет;</a:t>
            </a:r>
          </a:p>
          <a:p>
            <a:pPr marL="0" indent="0">
              <a:buNone/>
            </a:pPr>
            <a:r>
              <a:rPr lang="ru-RU" dirty="0" smtClean="0"/>
              <a:t>• токсоплазмоз;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листериоз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5101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Диагностика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Классическая триада симптомов ОПГ-</a:t>
            </a:r>
            <a:r>
              <a:rPr lang="ru-RU" b="1" dirty="0" err="1" smtClean="0"/>
              <a:t>гестоза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• Отеки</a:t>
            </a:r>
          </a:p>
          <a:p>
            <a:pPr marL="0" indent="0">
              <a:buNone/>
            </a:pPr>
            <a:r>
              <a:rPr lang="ru-RU" dirty="0" smtClean="0"/>
              <a:t>• Протеинурия</a:t>
            </a:r>
          </a:p>
          <a:p>
            <a:pPr marL="0" indent="0">
              <a:buNone/>
            </a:pPr>
            <a:r>
              <a:rPr lang="ru-RU" dirty="0" smtClean="0"/>
              <a:t>• Гипертензия артериальная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0316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Лабораторно – инструментальные исследования (обязательные методы обследования)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2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измерение динамики массы тела;</a:t>
            </a:r>
          </a:p>
          <a:p>
            <a:pPr marL="0" indent="0">
              <a:buNone/>
            </a:pPr>
            <a:r>
              <a:rPr lang="ru-RU" dirty="0" smtClean="0"/>
              <a:t>• измерение АД на обеих руках и пульса;</a:t>
            </a:r>
          </a:p>
          <a:p>
            <a:pPr marL="0" indent="0">
              <a:buNone/>
            </a:pPr>
            <a:r>
              <a:rPr lang="ru-RU" dirty="0" smtClean="0"/>
              <a:t>• контроль диуреза;</a:t>
            </a:r>
          </a:p>
          <a:p>
            <a:pPr marL="0" indent="0">
              <a:buNone/>
            </a:pPr>
            <a:r>
              <a:rPr lang="ru-RU" dirty="0" smtClean="0"/>
              <a:t>• клинический анализ крови;</a:t>
            </a:r>
          </a:p>
          <a:p>
            <a:pPr marL="0" indent="0">
              <a:buNone/>
            </a:pPr>
            <a:r>
              <a:rPr lang="ru-RU" dirty="0" smtClean="0"/>
              <a:t>• клинический анализ мочи;</a:t>
            </a:r>
          </a:p>
          <a:p>
            <a:pPr marL="0" indent="0">
              <a:buNone/>
            </a:pPr>
            <a:r>
              <a:rPr lang="ru-RU" dirty="0" smtClean="0"/>
              <a:t>• анализ суточной мочи на белок;</a:t>
            </a:r>
          </a:p>
          <a:p>
            <a:pPr marL="0" indent="0">
              <a:buNone/>
            </a:pPr>
            <a:r>
              <a:rPr lang="ru-RU" dirty="0" smtClean="0"/>
              <a:t>• биохимический анализ крови;</a:t>
            </a:r>
          </a:p>
          <a:p>
            <a:pPr marL="0" indent="0">
              <a:buNone/>
            </a:pPr>
            <a:r>
              <a:rPr lang="ru-RU" dirty="0" smtClean="0"/>
              <a:t>• анализ мочи по </a:t>
            </a:r>
            <a:r>
              <a:rPr lang="ru-RU" dirty="0" err="1" smtClean="0"/>
              <a:t>Зимницкому</a:t>
            </a:r>
            <a:r>
              <a:rPr lang="ru-RU" dirty="0" smtClean="0"/>
              <a:t>, Нечипоренко;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096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Гестоз</a:t>
            </a:r>
            <a:r>
              <a:rPr lang="ru-RU" b="1" dirty="0" smtClean="0"/>
              <a:t> легкой степени (начавшийся)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• начинается с 35-36 недель;</a:t>
            </a:r>
          </a:p>
          <a:p>
            <a:pPr marL="0" indent="0">
              <a:buNone/>
            </a:pPr>
            <a:r>
              <a:rPr lang="ru-RU" dirty="0" smtClean="0"/>
              <a:t>• состояние удовлетворительное, отмечается небольшая слабость, утомляемость, повышенная жажда,</a:t>
            </a:r>
          </a:p>
          <a:p>
            <a:pPr marL="0" indent="0">
              <a:buNone/>
            </a:pPr>
            <a:r>
              <a:rPr lang="ru-RU" dirty="0" smtClean="0"/>
              <a:t>• патологическая прибавка массы тела, небольшие отеки, снижение диуреза, </a:t>
            </a:r>
            <a:r>
              <a:rPr lang="ru-RU" dirty="0" err="1" smtClean="0"/>
              <a:t>никтурия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• артериальное давление 130/85 -140/90 </a:t>
            </a:r>
            <a:r>
              <a:rPr lang="ru-RU" dirty="0" err="1" smtClean="0"/>
              <a:t>мм.рт.ст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• протеинурия не более 1г/л;</a:t>
            </a:r>
          </a:p>
          <a:p>
            <a:pPr marL="0" indent="0">
              <a:buNone/>
            </a:pPr>
            <a:r>
              <a:rPr lang="ru-RU" dirty="0" smtClean="0"/>
              <a:t>• признаки плацентарной недостаточности;</a:t>
            </a:r>
          </a:p>
          <a:p>
            <a:pPr marL="0" indent="0">
              <a:buNone/>
            </a:pPr>
            <a:r>
              <a:rPr lang="ru-RU" dirty="0" smtClean="0"/>
              <a:t>• состояние компенсации;</a:t>
            </a:r>
          </a:p>
          <a:p>
            <a:pPr marL="0" indent="0">
              <a:buNone/>
            </a:pPr>
            <a:r>
              <a:rPr lang="ru-RU" dirty="0" smtClean="0"/>
              <a:t>• показана госпитализация и лечение.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2542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Неотложная помощь при </a:t>
            </a:r>
            <a:r>
              <a:rPr lang="ru-RU" b="1" dirty="0" err="1" smtClean="0"/>
              <a:t>гестозе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легкой степени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(повышение АД до 30% от исходного, САД </a:t>
            </a:r>
          </a:p>
          <a:p>
            <a:pPr marL="0" indent="0">
              <a:buNone/>
            </a:pPr>
            <a:r>
              <a:rPr lang="ru-RU" dirty="0" smtClean="0"/>
              <a:t>меньше 150 </a:t>
            </a:r>
            <a:r>
              <a:rPr lang="ru-RU" dirty="0" err="1" smtClean="0"/>
              <a:t>мм.рт.ст</a:t>
            </a:r>
            <a:r>
              <a:rPr lang="ru-RU" dirty="0" smtClean="0"/>
              <a:t>; следы белка в моче).</a:t>
            </a:r>
          </a:p>
          <a:p>
            <a:pPr marL="0" indent="0">
              <a:buNone/>
            </a:pPr>
            <a:r>
              <a:rPr lang="ru-RU" b="1" dirty="0" smtClean="0"/>
              <a:t>Медикаментозная терапия.</a:t>
            </a:r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 лечение не требуется.</a:t>
            </a:r>
          </a:p>
          <a:p>
            <a:pPr marL="0" indent="0">
              <a:buNone/>
            </a:pPr>
            <a:r>
              <a:rPr lang="ru-RU" b="1" dirty="0" smtClean="0"/>
              <a:t>Результат.</a:t>
            </a:r>
          </a:p>
          <a:p>
            <a:pPr marL="0" indent="0">
              <a:buNone/>
            </a:pPr>
            <a:r>
              <a:rPr lang="ru-RU" dirty="0" smtClean="0"/>
              <a:t>Госпитализация.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6854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Гестоз</a:t>
            </a:r>
            <a:r>
              <a:rPr lang="ru-RU" b="1" dirty="0" smtClean="0"/>
              <a:t> средней степени тяжести</a:t>
            </a:r>
            <a:br>
              <a:rPr lang="ru-RU" b="1" dirty="0" smtClean="0"/>
            </a:br>
            <a:r>
              <a:rPr lang="ru-RU" b="1" dirty="0" smtClean="0"/>
              <a:t>( </a:t>
            </a:r>
            <a:r>
              <a:rPr lang="ru-RU" b="1" dirty="0" err="1" smtClean="0"/>
              <a:t>развившийся</a:t>
            </a:r>
            <a:r>
              <a:rPr lang="ru-RU" b="1" dirty="0" smtClean="0"/>
              <a:t>)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• начинается в 30-34 недели;</a:t>
            </a:r>
          </a:p>
          <a:p>
            <a:pPr marL="0" indent="0">
              <a:buNone/>
            </a:pPr>
            <a:r>
              <a:rPr lang="ru-RU" dirty="0" smtClean="0"/>
              <a:t>• состояние средней тяжести или тяжелое;</a:t>
            </a:r>
          </a:p>
          <a:p>
            <a:pPr marL="0" indent="0">
              <a:buNone/>
            </a:pPr>
            <a:r>
              <a:rPr lang="ru-RU" dirty="0" smtClean="0"/>
              <a:t>• отеки локальные или </a:t>
            </a:r>
            <a:r>
              <a:rPr lang="ru-RU" dirty="0" err="1" smtClean="0"/>
              <a:t>генерализованные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• артериальное давление 140/90-150-/100-160-/105мм.рт.ст;</a:t>
            </a:r>
          </a:p>
          <a:p>
            <a:pPr marL="0" indent="0">
              <a:buNone/>
            </a:pPr>
            <a:r>
              <a:rPr lang="ru-RU" dirty="0" smtClean="0"/>
              <a:t>• протеинурия 1-3 г/л;</a:t>
            </a:r>
          </a:p>
          <a:p>
            <a:pPr marL="0" indent="0">
              <a:buNone/>
            </a:pPr>
            <a:r>
              <a:rPr lang="ru-RU" dirty="0" smtClean="0"/>
              <a:t>• диурез снижен на 30%;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гипопротеинемия</a:t>
            </a:r>
            <a:r>
              <a:rPr lang="ru-RU" dirty="0" smtClean="0"/>
              <a:t>, тромбоцитопения, снижение гемоглобина, СОЭ, повышение вязкости крови, развитие ДВС;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4143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Гестоз</a:t>
            </a:r>
            <a:r>
              <a:rPr lang="ru-RU" b="1" dirty="0" smtClean="0"/>
              <a:t> средней степени тяжести </a:t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b="1" dirty="0" err="1" smtClean="0"/>
              <a:t>развившийся</a:t>
            </a:r>
            <a:r>
              <a:rPr lang="ru-RU" b="1" dirty="0" smtClean="0"/>
              <a:t>)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Плод отстает в развитии на 1-2 недели;</a:t>
            </a:r>
          </a:p>
          <a:p>
            <a:pPr marL="0" indent="0">
              <a:buNone/>
            </a:pPr>
            <a:r>
              <a:rPr lang="ru-RU" dirty="0" smtClean="0"/>
              <a:t>• Хроническая внутриутробная гипоксия плода;</a:t>
            </a:r>
          </a:p>
          <a:p>
            <a:pPr marL="0" indent="0">
              <a:buNone/>
            </a:pPr>
            <a:r>
              <a:rPr lang="ru-RU" dirty="0" smtClean="0"/>
              <a:t>• Преждевременное созревание плаценты;</a:t>
            </a:r>
          </a:p>
          <a:p>
            <a:pPr marL="0" indent="0">
              <a:buNone/>
            </a:pPr>
            <a:r>
              <a:rPr lang="ru-RU" dirty="0" smtClean="0"/>
              <a:t>• Любой провоцирующий фактор(стресс, боль, нарушение питания, водная и солевая нагрузка, неадекватное лечение) могут привести к развитию </a:t>
            </a:r>
            <a:r>
              <a:rPr lang="ru-RU" dirty="0" err="1" smtClean="0"/>
              <a:t>преэклампсии</a:t>
            </a:r>
            <a:r>
              <a:rPr lang="ru-RU" dirty="0" smtClean="0"/>
              <a:t> и эклампсии</a:t>
            </a:r>
          </a:p>
          <a:p>
            <a:pPr marL="0" indent="0">
              <a:buNone/>
            </a:pPr>
            <a:r>
              <a:rPr lang="ru-RU" dirty="0" smtClean="0"/>
              <a:t>• Необходимо лечение и решение вопроса о возможном </a:t>
            </a:r>
            <a:r>
              <a:rPr lang="ru-RU" dirty="0" err="1" smtClean="0"/>
              <a:t>родоразрешении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4361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Неотложная помощь при </a:t>
            </a:r>
            <a:r>
              <a:rPr lang="ru-RU" b="1" dirty="0" err="1" smtClean="0"/>
              <a:t>гестозе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средней степени тяжести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 увеличение АД на 35-40% от исходного, САД </a:t>
            </a:r>
            <a:r>
              <a:rPr lang="ru-RU" dirty="0" smtClean="0"/>
              <a:t>170 мм</a:t>
            </a:r>
            <a:r>
              <a:rPr lang="ru-RU" dirty="0" smtClean="0"/>
              <a:t>. рт. </a:t>
            </a:r>
            <a:r>
              <a:rPr lang="ru-RU" dirty="0" err="1" smtClean="0"/>
              <a:t>ст</a:t>
            </a:r>
            <a:r>
              <a:rPr lang="ru-RU" dirty="0" smtClean="0"/>
              <a:t>; отеки, белок в моче до 1 г/л).</a:t>
            </a:r>
          </a:p>
          <a:p>
            <a:pPr marL="0" indent="0">
              <a:buNone/>
            </a:pPr>
            <a:r>
              <a:rPr lang="ru-RU" b="1" dirty="0" smtClean="0"/>
              <a:t>Медикаментозная терапия.</a:t>
            </a:r>
          </a:p>
          <a:p>
            <a:pPr marL="0" indent="0">
              <a:buNone/>
            </a:pPr>
            <a:r>
              <a:rPr lang="ru-RU" dirty="0" err="1" smtClean="0"/>
              <a:t>Кормагнезин</a:t>
            </a:r>
            <a:r>
              <a:rPr lang="ru-RU" dirty="0" smtClean="0"/>
              <a:t> 20%-10мл в/в или магния сульфат.</a:t>
            </a:r>
          </a:p>
          <a:p>
            <a:pPr marL="0" indent="0">
              <a:buNone/>
            </a:pPr>
            <a:r>
              <a:rPr lang="ru-RU" dirty="0" smtClean="0"/>
              <a:t>Седуксен или </a:t>
            </a:r>
            <a:r>
              <a:rPr lang="ru-RU" dirty="0" err="1" smtClean="0"/>
              <a:t>реланиум</a:t>
            </a:r>
            <a:r>
              <a:rPr lang="ru-RU" dirty="0" smtClean="0"/>
              <a:t> 0,5% - 2мл. в/м.</a:t>
            </a:r>
          </a:p>
          <a:p>
            <a:pPr marL="0" indent="0">
              <a:buNone/>
            </a:pPr>
            <a:r>
              <a:rPr lang="ru-RU" b="1" dirty="0" smtClean="0"/>
              <a:t>Результат:</a:t>
            </a:r>
          </a:p>
          <a:p>
            <a:pPr marL="0" indent="0">
              <a:buNone/>
            </a:pPr>
            <a:r>
              <a:rPr lang="ru-RU" dirty="0" smtClean="0"/>
              <a:t>Профилактика отека.</a:t>
            </a:r>
          </a:p>
          <a:p>
            <a:pPr marL="0" indent="0">
              <a:buNone/>
            </a:pPr>
            <a:r>
              <a:rPr lang="ru-RU" dirty="0" smtClean="0"/>
              <a:t>Профилактика судорожного синдрома.</a:t>
            </a:r>
          </a:p>
          <a:p>
            <a:pPr marL="0" indent="0">
              <a:buNone/>
            </a:pPr>
            <a:r>
              <a:rPr lang="ru-RU" dirty="0" smtClean="0"/>
              <a:t>Госпитализация.</a:t>
            </a:r>
          </a:p>
          <a:p>
            <a:pPr marL="0" indent="0">
              <a:buNone/>
            </a:pPr>
            <a:r>
              <a:rPr lang="ru-RU" dirty="0" smtClean="0"/>
              <a:t>Транспортировка на носилках.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0148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Тяжелый </a:t>
            </a:r>
            <a:r>
              <a:rPr lang="ru-RU" b="1" dirty="0" err="1" smtClean="0"/>
              <a:t>гестоз</a:t>
            </a:r>
            <a:r>
              <a:rPr lang="ru-RU" b="1" dirty="0" smtClean="0"/>
              <a:t>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59766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• всегда сочетанный;</a:t>
            </a:r>
          </a:p>
          <a:p>
            <a:pPr marL="0" indent="0">
              <a:buNone/>
            </a:pPr>
            <a:r>
              <a:rPr lang="ru-RU" dirty="0" smtClean="0"/>
              <a:t>• начало в 22-24-27 недель;</a:t>
            </a:r>
          </a:p>
          <a:p>
            <a:pPr marL="0" indent="0">
              <a:buNone/>
            </a:pPr>
            <a:r>
              <a:rPr lang="ru-RU" dirty="0" smtClean="0"/>
              <a:t>• длительность течения 4-5 недель;</a:t>
            </a:r>
          </a:p>
          <a:p>
            <a:pPr marL="0" indent="0">
              <a:buNone/>
            </a:pPr>
            <a:r>
              <a:rPr lang="ru-RU" dirty="0" smtClean="0"/>
              <a:t>• состояние тяжелое, жалобы на плохое самочувствие, тревожный сон, нехватку воздуха, одышку, сердцебиение, раздражительность, парестезии;</a:t>
            </a:r>
          </a:p>
          <a:p>
            <a:pPr marL="0" indent="0">
              <a:buNone/>
            </a:pPr>
            <a:r>
              <a:rPr lang="ru-RU" dirty="0" smtClean="0"/>
              <a:t>• отеки </a:t>
            </a:r>
            <a:r>
              <a:rPr lang="ru-RU" dirty="0" err="1" smtClean="0"/>
              <a:t>генерализованные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• артериальное давление 140/90- 160/100-170/110 и выше;</a:t>
            </a:r>
          </a:p>
          <a:p>
            <a:pPr marL="0" indent="0">
              <a:buNone/>
            </a:pPr>
            <a:r>
              <a:rPr lang="ru-RU" dirty="0" smtClean="0"/>
              <a:t>• протеинурия превышает 3г;</a:t>
            </a:r>
          </a:p>
          <a:p>
            <a:pPr marL="0" indent="0">
              <a:buNone/>
            </a:pPr>
            <a:r>
              <a:rPr lang="ru-RU" dirty="0" smtClean="0"/>
              <a:t>• диурез снижен на 40%;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гипопротеинемия</a:t>
            </a:r>
            <a:r>
              <a:rPr lang="ru-RU" dirty="0" smtClean="0"/>
              <a:t> (ниже 60 г/л);</a:t>
            </a:r>
          </a:p>
          <a:p>
            <a:pPr marL="0" indent="0">
              <a:buNone/>
            </a:pPr>
            <a:r>
              <a:rPr lang="ru-RU" dirty="0" smtClean="0"/>
              <a:t>• прогрессирует тромбоцитопения;</a:t>
            </a:r>
          </a:p>
          <a:p>
            <a:pPr marL="0" indent="0">
              <a:buNone/>
            </a:pPr>
            <a:r>
              <a:rPr lang="ru-RU" dirty="0" smtClean="0"/>
              <a:t>• развивается хронический ДВС;</a:t>
            </a:r>
          </a:p>
          <a:p>
            <a:pPr marL="0" indent="0">
              <a:buNone/>
            </a:pPr>
            <a:r>
              <a:rPr lang="ru-RU" dirty="0" smtClean="0"/>
              <a:t>• в ан. мочи определяются цилиндры, эритроциты, бактерии;</a:t>
            </a:r>
          </a:p>
          <a:p>
            <a:pPr marL="0" indent="0">
              <a:buNone/>
            </a:pPr>
            <a:r>
              <a:rPr lang="ru-RU" dirty="0" smtClean="0"/>
              <a:t>• преждевременное созревание плаценты на 3-4 недели; хроническая гипоксия плода и задержка роста плода на 3-4 недели;</a:t>
            </a:r>
          </a:p>
          <a:p>
            <a:pPr marL="0" indent="0">
              <a:buNone/>
            </a:pPr>
            <a:r>
              <a:rPr lang="ru-RU" dirty="0" smtClean="0"/>
              <a:t>• показано быстрое и бережное </a:t>
            </a:r>
            <a:r>
              <a:rPr lang="ru-RU" dirty="0" err="1" smtClean="0"/>
              <a:t>родоразрешение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805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Выявление беременных групп высокого риска проводят при первом обращении, и за 2-3 недели до предполагаемого срока родов, в родах, так как возможно перераспределение групп риска.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0513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Неотложная помощь при </a:t>
            </a:r>
            <a:r>
              <a:rPr lang="ru-RU" b="1" dirty="0" err="1" smtClean="0"/>
              <a:t>гестозе</a:t>
            </a:r>
            <a:r>
              <a:rPr lang="ru-RU" b="1" dirty="0" smtClean="0"/>
              <a:t> тяжелой степени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(САД больше 170 </a:t>
            </a:r>
            <a:r>
              <a:rPr lang="ru-RU" dirty="0" err="1" smtClean="0"/>
              <a:t>мм.рт.ст</a:t>
            </a:r>
            <a:r>
              <a:rPr lang="ru-RU" dirty="0" smtClean="0"/>
              <a:t>; стойкая гипертензия, отеки, белок в моче более 1 г/л).</a:t>
            </a:r>
          </a:p>
          <a:p>
            <a:pPr marL="0" indent="0">
              <a:buNone/>
            </a:pPr>
            <a:r>
              <a:rPr lang="ru-RU" b="1" dirty="0" smtClean="0"/>
              <a:t>Медикаментозная терапия.</a:t>
            </a:r>
          </a:p>
          <a:p>
            <a:r>
              <a:rPr lang="ru-RU" dirty="0" smtClean="0"/>
              <a:t>Все манипуляции проводить под масочным наркозом закисью азота с кислородом. Катетеризация периферической вены: </a:t>
            </a:r>
            <a:r>
              <a:rPr lang="ru-RU" dirty="0" err="1" smtClean="0"/>
              <a:t>дроперидол</a:t>
            </a:r>
            <a:r>
              <a:rPr lang="ru-RU" dirty="0" smtClean="0"/>
              <a:t> 2мл в/в медленно, седуксен или </a:t>
            </a:r>
            <a:r>
              <a:rPr lang="ru-RU" dirty="0" err="1" smtClean="0"/>
              <a:t>реланиум</a:t>
            </a:r>
            <a:r>
              <a:rPr lang="ru-RU" dirty="0" smtClean="0"/>
              <a:t> 0,5% - 2 мл, магния сульфат 25%-10-20 мл, в разведении натрия хлорида 0,9%-400 мл в/в капельно (на капельнице указать действующее вещество и начало введения), дибазол 1%- 4 мл в/м папаверин 2%-2 мл в/м.</a:t>
            </a:r>
          </a:p>
          <a:p>
            <a:pPr marL="0" indent="0">
              <a:buNone/>
            </a:pPr>
            <a:r>
              <a:rPr lang="ru-RU" b="1" dirty="0" smtClean="0"/>
              <a:t>Результат:</a:t>
            </a:r>
          </a:p>
          <a:p>
            <a:r>
              <a:rPr lang="ru-RU" dirty="0" smtClean="0"/>
              <a:t>Создание лечебно-охранительного режима.</a:t>
            </a:r>
          </a:p>
          <a:p>
            <a:r>
              <a:rPr lang="ru-RU" dirty="0" smtClean="0"/>
              <a:t>Профилактика судорожного синдрома.</a:t>
            </a:r>
          </a:p>
          <a:p>
            <a:r>
              <a:rPr lang="ru-RU" dirty="0" smtClean="0"/>
              <a:t>Профилактика отека мозга.</a:t>
            </a:r>
          </a:p>
          <a:p>
            <a:r>
              <a:rPr lang="ru-RU" dirty="0" smtClean="0"/>
              <a:t>Госпитализация на носилках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294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Преэклампсия</a:t>
            </a:r>
            <a:r>
              <a:rPr lang="ru-RU" dirty="0" smtClean="0"/>
              <a:t> - критическое, но обратимое состояние, которое предшествует самой тяжелой форме </a:t>
            </a:r>
            <a:r>
              <a:rPr lang="ru-RU" dirty="0" err="1" smtClean="0"/>
              <a:t>гестоза</a:t>
            </a:r>
            <a:r>
              <a:rPr lang="ru-RU" dirty="0" smtClean="0"/>
              <a:t> -эклампсии.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4882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Преэклампсия</a:t>
            </a:r>
            <a:r>
              <a:rPr lang="ru-RU" b="1" dirty="0" smtClean="0"/>
              <a:t>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• состояние тяжелое;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генерализованные</a:t>
            </a:r>
            <a:r>
              <a:rPr lang="ru-RU" dirty="0" smtClean="0"/>
              <a:t> отеки;</a:t>
            </a:r>
          </a:p>
          <a:p>
            <a:pPr marL="0" indent="0">
              <a:buNone/>
            </a:pPr>
            <a:r>
              <a:rPr lang="ru-RU" dirty="0" smtClean="0"/>
              <a:t>• артериальное давление 170/110 и выше:</a:t>
            </a:r>
          </a:p>
          <a:p>
            <a:pPr marL="0" indent="0">
              <a:buNone/>
            </a:pPr>
            <a:r>
              <a:rPr lang="ru-RU" dirty="0" smtClean="0"/>
              <a:t>• выраженная протеинурия;</a:t>
            </a:r>
          </a:p>
          <a:p>
            <a:pPr marL="0" indent="0">
              <a:buNone/>
            </a:pPr>
            <a:r>
              <a:rPr lang="ru-RU" dirty="0" smtClean="0"/>
              <a:t>• кожные покровы бледные, иногда отмечается мраморность кожи, кожный геморрагический синдром в виде петехий;</a:t>
            </a:r>
          </a:p>
          <a:p>
            <a:pPr marL="0" indent="0">
              <a:buNone/>
            </a:pPr>
            <a:r>
              <a:rPr lang="ru-RU" dirty="0" smtClean="0"/>
              <a:t>• заторможенность, вялость, сонливость или эйфория;</a:t>
            </a:r>
          </a:p>
          <a:p>
            <a:pPr marL="0" indent="0">
              <a:buNone/>
            </a:pPr>
            <a:r>
              <a:rPr lang="ru-RU" dirty="0" smtClean="0"/>
              <a:t>• головная боль, головокружение, ощущение тяжести в области лба, затылка, шум в ушах;</a:t>
            </a:r>
          </a:p>
          <a:p>
            <a:pPr marL="0" indent="0">
              <a:buNone/>
            </a:pPr>
            <a:r>
              <a:rPr lang="ru-RU" dirty="0" smtClean="0"/>
              <a:t>• тошнота, рвота;</a:t>
            </a:r>
          </a:p>
          <a:p>
            <a:pPr marL="0" indent="0">
              <a:buNone/>
            </a:pPr>
            <a:r>
              <a:rPr lang="ru-RU" dirty="0" smtClean="0"/>
              <a:t>• боли в </a:t>
            </a:r>
            <a:r>
              <a:rPr lang="ru-RU" dirty="0" err="1" smtClean="0"/>
              <a:t>эпигастральной</a:t>
            </a:r>
            <a:r>
              <a:rPr lang="ru-RU" dirty="0" smtClean="0"/>
              <a:t> области;</a:t>
            </a:r>
          </a:p>
          <a:p>
            <a:pPr marL="0" indent="0">
              <a:buNone/>
            </a:pPr>
            <a:r>
              <a:rPr lang="ru-RU" dirty="0" smtClean="0"/>
              <a:t>• диурез снижен (600 мл и ниже);</a:t>
            </a:r>
          </a:p>
          <a:p>
            <a:pPr marL="0" indent="0">
              <a:buNone/>
            </a:pPr>
            <a:r>
              <a:rPr lang="ru-RU" dirty="0" smtClean="0"/>
              <a:t>• тахикардия 120-130 уд/мин;</a:t>
            </a:r>
          </a:p>
          <a:p>
            <a:pPr marL="0" indent="0">
              <a:buNone/>
            </a:pPr>
            <a:r>
              <a:rPr lang="ru-RU" dirty="0" smtClean="0"/>
              <a:t>• нарушение зрения («мелькание мушек» перед глазами, туман, сетка);</a:t>
            </a:r>
          </a:p>
          <a:p>
            <a:pPr marL="0" indent="0">
              <a:buNone/>
            </a:pPr>
            <a:r>
              <a:rPr lang="ru-RU" dirty="0" smtClean="0"/>
              <a:t>• нарушение сна;</a:t>
            </a:r>
          </a:p>
          <a:p>
            <a:pPr marL="0" indent="0">
              <a:buNone/>
            </a:pPr>
            <a:r>
              <a:rPr lang="ru-RU" dirty="0" smtClean="0"/>
              <a:t>• немедленное </a:t>
            </a:r>
            <a:r>
              <a:rPr lang="ru-RU" dirty="0" err="1" smtClean="0"/>
              <a:t>родоразрешение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3306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Эклампсия</a:t>
            </a:r>
            <a:r>
              <a:rPr lang="ru-RU" dirty="0" smtClean="0"/>
              <a:t> – это конечная стадия тяжелого </a:t>
            </a:r>
            <a:r>
              <a:rPr lang="ru-RU" dirty="0" err="1" smtClean="0"/>
              <a:t>гестоза</a:t>
            </a:r>
            <a:r>
              <a:rPr lang="ru-RU" dirty="0" smtClean="0"/>
              <a:t>, которая характеризуется потерей сознания, отсутствием реакции на внешние раздражители и быстрое развитие судорожного синдрома. Течение приступа делится на 4 периода.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1218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Предсудорожный</a:t>
            </a:r>
            <a:r>
              <a:rPr lang="ru-RU" b="1" dirty="0" smtClean="0"/>
              <a:t> период </a:t>
            </a:r>
          </a:p>
          <a:p>
            <a:pPr marL="0" indent="0">
              <a:buNone/>
            </a:pPr>
            <a:r>
              <a:rPr lang="ru-RU" dirty="0" smtClean="0"/>
              <a:t>Появляются мелкие фибриллярные подергивания мышц лица, спускающиеся на мышцы шеи и верхних конечностей, веки закрываются, иногда выглядывают белки глаз, происходит потеря сознания. Продолжительность до 30 секунд.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6359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Период тонических судорог </a:t>
            </a:r>
          </a:p>
          <a:p>
            <a:pPr marL="0" indent="0">
              <a:buNone/>
            </a:pPr>
            <a:r>
              <a:rPr lang="ru-RU" dirty="0" smtClean="0"/>
              <a:t>Наблюдаются судорожные сокращения мышц всего тела, тело вытягивается, напрягается, голова несколько откидывается назад (тоническая судорога), дыхание прекращается, пульс на периферических сосудах не определяется, развивается периферический цианоз. Продолжительность 30-40 секунд.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7660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Период клонических судорог</a:t>
            </a:r>
          </a:p>
          <a:p>
            <a:pPr marL="0" indent="0">
              <a:buNone/>
            </a:pPr>
            <a:r>
              <a:rPr lang="ru-RU" dirty="0" smtClean="0"/>
              <a:t>Появляются сильные судорожные сокращения всех групп мышц лица, туловища, конечностей. Через 40 секунд судороги ослабевают и прекращаются. Восстанавливается хриплое, судорожное дыхание, </a:t>
            </a:r>
            <a:r>
              <a:rPr lang="ru-RU" dirty="0" err="1" smtClean="0"/>
              <a:t>тахипное</a:t>
            </a:r>
            <a:r>
              <a:rPr lang="ru-RU" dirty="0" smtClean="0"/>
              <a:t>, изо рта отделяется пена, окрашенная кровью за счет </a:t>
            </a:r>
          </a:p>
          <a:p>
            <a:pPr marL="0" indent="0">
              <a:buNone/>
            </a:pPr>
            <a:r>
              <a:rPr lang="ru-RU" dirty="0" smtClean="0"/>
              <a:t>прикусывания языка, слизистых оболочек губ во время приступа.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5469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Период разрешения приступа</a:t>
            </a:r>
          </a:p>
          <a:p>
            <a:pPr marL="0" indent="0">
              <a:buNone/>
            </a:pPr>
            <a:r>
              <a:rPr lang="ru-RU" dirty="0" smtClean="0"/>
              <a:t>Происходит полное прекращение судорог, иногда восстанавливается сознание, чаще отмечается переход в коматозное состояние или следующий судорожный приступ.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19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Оказание неотложной помощи в первом периоде эклампсии</a:t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b="1" dirty="0" err="1" smtClean="0"/>
              <a:t>предсудорожном</a:t>
            </a:r>
            <a:r>
              <a:rPr lang="ru-RU" b="1" dirty="0" smtClean="0"/>
              <a:t>)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856984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• Вызвать врача.</a:t>
            </a:r>
          </a:p>
          <a:p>
            <a:pPr marL="0" indent="0">
              <a:buNone/>
            </a:pPr>
            <a:r>
              <a:rPr lang="ru-RU" dirty="0" smtClean="0"/>
              <a:t>• Уложить больную на ровную поверхность.</a:t>
            </a:r>
          </a:p>
          <a:p>
            <a:pPr marL="0" indent="0">
              <a:buNone/>
            </a:pPr>
            <a:r>
              <a:rPr lang="ru-RU" dirty="0" smtClean="0"/>
              <a:t>• Дать масочный наркоз - закись азота с кислородом.</a:t>
            </a:r>
          </a:p>
          <a:p>
            <a:pPr marL="0" indent="0">
              <a:buNone/>
            </a:pPr>
            <a:r>
              <a:rPr lang="ru-RU" dirty="0" smtClean="0"/>
              <a:t>• Под прикрытием наркоза по назначению врача, создается состояние нарколепсии, в/в введением 1 мл 2% </a:t>
            </a:r>
            <a:r>
              <a:rPr lang="ru-RU" dirty="0" err="1" smtClean="0"/>
              <a:t>промедола</a:t>
            </a:r>
            <a:r>
              <a:rPr lang="ru-RU" dirty="0" smtClean="0"/>
              <a:t> в сочетании с 2мл 0,5% раствора седуксена или 1мл 2,5% </a:t>
            </a:r>
            <a:r>
              <a:rPr lang="ru-RU" dirty="0" err="1" smtClean="0"/>
              <a:t>пипольфена</a:t>
            </a:r>
            <a:r>
              <a:rPr lang="ru-RU" dirty="0" smtClean="0"/>
              <a:t>. Дальнейшее действие такое же, как при оказании неотложной помощи при </a:t>
            </a:r>
            <a:r>
              <a:rPr lang="ru-RU" dirty="0" err="1" smtClean="0"/>
              <a:t>преэклампсии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8529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Оказание неотложной помощи при возникновении тонических, клонических судорог: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Уложить больную на ровную поверхность.</a:t>
            </a:r>
          </a:p>
          <a:p>
            <a:pPr marL="0" indent="0">
              <a:buNone/>
            </a:pPr>
            <a:r>
              <a:rPr lang="ru-RU" dirty="0" smtClean="0"/>
              <a:t>• Повернуть голову в сторону.</a:t>
            </a:r>
          </a:p>
          <a:p>
            <a:pPr marL="0" indent="0">
              <a:buNone/>
            </a:pPr>
            <a:r>
              <a:rPr lang="ru-RU" dirty="0" smtClean="0"/>
              <a:t>• Восстановить дыхание (роторасширитель, </a:t>
            </a:r>
            <a:r>
              <a:rPr lang="ru-RU" dirty="0" err="1" smtClean="0"/>
              <a:t>языкодержатель</a:t>
            </a:r>
            <a:r>
              <a:rPr lang="ru-RU" dirty="0" smtClean="0"/>
              <a:t>, воздуховод).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Аспирировать</a:t>
            </a:r>
            <a:r>
              <a:rPr lang="ru-RU" dirty="0" smtClean="0"/>
              <a:t> содержимое полости рта, верхних дыхательных путей.</a:t>
            </a:r>
          </a:p>
          <a:p>
            <a:pPr marL="0" indent="0">
              <a:buNone/>
            </a:pPr>
            <a:r>
              <a:rPr lang="ru-RU" dirty="0" smtClean="0"/>
              <a:t>• После судорожного припадка немедленно начать вспомогательную вентиляцию (с помощью аппарата </a:t>
            </a:r>
            <a:r>
              <a:rPr lang="ru-RU" dirty="0" err="1" smtClean="0"/>
              <a:t>Амбу</a:t>
            </a:r>
            <a:r>
              <a:rPr lang="ru-RU" dirty="0" smtClean="0"/>
              <a:t>) или перевести на ИВЛ.</a:t>
            </a:r>
          </a:p>
          <a:p>
            <a:pPr marL="0" indent="0">
              <a:buNone/>
            </a:pPr>
            <a:r>
              <a:rPr lang="ru-RU" dirty="0" smtClean="0"/>
              <a:t>• Внутривенно, под прикрытием наркоза, по назначению врача ввести седуксен 0,5% раствор 4 мл, </a:t>
            </a:r>
            <a:r>
              <a:rPr lang="ru-RU" dirty="0" err="1" smtClean="0"/>
              <a:t>дроперидол</a:t>
            </a:r>
            <a:r>
              <a:rPr lang="ru-RU" dirty="0" smtClean="0"/>
              <a:t> 0,25% раствор 2 мл, эуфиллин 2,4% раствор 10 мл, </a:t>
            </a:r>
            <a:r>
              <a:rPr lang="ru-RU" dirty="0" err="1" smtClean="0"/>
              <a:t>пипольфен</a:t>
            </a:r>
            <a:r>
              <a:rPr lang="ru-RU" dirty="0" smtClean="0"/>
              <a:t> 2,5% раствор 2 мл; внутривенно, капельно 50 мл 25% раствора сульфата магния на 200 мл </a:t>
            </a:r>
            <a:r>
              <a:rPr lang="ru-RU" dirty="0" err="1" smtClean="0"/>
              <a:t>реополиглюкина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Немедленное </a:t>
            </a:r>
            <a:r>
              <a:rPr lang="ru-RU" dirty="0" err="1" smtClean="0"/>
              <a:t>родоразрешение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451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Осложнения беременности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невынашивание</a:t>
            </a:r>
            <a:r>
              <a:rPr lang="ru-RU" dirty="0" smtClean="0"/>
              <a:t> беременности </a:t>
            </a:r>
            <a:r>
              <a:rPr lang="ru-RU" dirty="0" smtClean="0"/>
              <a:t>(самопроизвольные аборты)</a:t>
            </a:r>
          </a:p>
          <a:p>
            <a:r>
              <a:rPr lang="ru-RU" dirty="0" smtClean="0"/>
              <a:t>ранние </a:t>
            </a:r>
            <a:r>
              <a:rPr lang="ru-RU" dirty="0" err="1" smtClean="0"/>
              <a:t>гестозы</a:t>
            </a:r>
            <a:endParaRPr lang="ru-RU" dirty="0" smtClean="0"/>
          </a:p>
          <a:p>
            <a:r>
              <a:rPr lang="ru-RU" dirty="0" smtClean="0"/>
              <a:t>поздние </a:t>
            </a:r>
            <a:r>
              <a:rPr lang="ru-RU" dirty="0" err="1" smtClean="0"/>
              <a:t>гестозы</a:t>
            </a:r>
            <a:endParaRPr lang="ru-RU" dirty="0" smtClean="0"/>
          </a:p>
          <a:p>
            <a:r>
              <a:rPr lang="ru-RU" dirty="0" smtClean="0"/>
              <a:t>заболевания сердечно – сосудистой системы и беременность</a:t>
            </a:r>
          </a:p>
          <a:p>
            <a:r>
              <a:rPr lang="ru-RU" dirty="0" smtClean="0"/>
              <a:t> заболевание почек и беременность</a:t>
            </a:r>
          </a:p>
          <a:p>
            <a:r>
              <a:rPr lang="ru-RU" dirty="0" smtClean="0"/>
              <a:t>беременность и </a:t>
            </a:r>
            <a:r>
              <a:rPr lang="ru-RU" dirty="0" err="1" smtClean="0"/>
              <a:t>rh</a:t>
            </a:r>
            <a:r>
              <a:rPr lang="ru-RU" dirty="0" smtClean="0"/>
              <a:t>-конфликт.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2364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Показания к госпитализации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640960" cy="547260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Отеки 1 степени –амбулаторно в условиях женской консультации.</a:t>
            </a:r>
          </a:p>
          <a:p>
            <a:pPr marL="0" indent="0">
              <a:buNone/>
            </a:pPr>
            <a:r>
              <a:rPr lang="ru-RU" dirty="0" smtClean="0"/>
              <a:t>• Отеки 2-4 степени, </a:t>
            </a:r>
            <a:r>
              <a:rPr lang="ru-RU" dirty="0" err="1" smtClean="0"/>
              <a:t>гестоз</a:t>
            </a:r>
            <a:r>
              <a:rPr lang="ru-RU" dirty="0" smtClean="0"/>
              <a:t> легкой, средней степени - лечение в стационаре.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Гестоз</a:t>
            </a:r>
            <a:r>
              <a:rPr lang="ru-RU" dirty="0" smtClean="0"/>
              <a:t> тяжелой степени, </a:t>
            </a:r>
            <a:r>
              <a:rPr lang="ru-RU" dirty="0" err="1" smtClean="0"/>
              <a:t>преэклампсия</a:t>
            </a:r>
            <a:r>
              <a:rPr lang="ru-RU" dirty="0" smtClean="0"/>
              <a:t>, эклампсия госпитализация в перинатальные центры или стационары многопрофильных больниц, имеющие реанимационные отделения и отделения для выхаживания недоношенных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9888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Показания к досрочному </a:t>
            </a:r>
            <a:r>
              <a:rPr lang="ru-RU" b="1" dirty="0" err="1" smtClean="0"/>
              <a:t>родоразрешению</a:t>
            </a:r>
            <a:r>
              <a:rPr lang="ru-RU" b="1" dirty="0"/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445624" cy="532859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Гестоз</a:t>
            </a:r>
            <a:r>
              <a:rPr lang="ru-RU" dirty="0" smtClean="0"/>
              <a:t> средней степени тяжести при отсутствии эффекта от проводимой терапии.</a:t>
            </a:r>
          </a:p>
          <a:p>
            <a:pPr marL="0" indent="0">
              <a:buNone/>
            </a:pPr>
            <a:r>
              <a:rPr lang="ru-RU" dirty="0" smtClean="0"/>
              <a:t>• Тяжелые формы </a:t>
            </a:r>
            <a:r>
              <a:rPr lang="ru-RU" dirty="0" err="1" smtClean="0"/>
              <a:t>гестоза</a:t>
            </a:r>
            <a:r>
              <a:rPr lang="ru-RU" dirty="0" smtClean="0"/>
              <a:t> при безуспешности проведения интенсивной терапии в течение 2-6 часов.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Гестоз</a:t>
            </a:r>
            <a:r>
              <a:rPr lang="ru-RU" dirty="0" smtClean="0"/>
              <a:t> независимо от степени тяжести при ЗРП 3 степени и отсутствии его роста на фоне лечения.</a:t>
            </a:r>
          </a:p>
          <a:p>
            <a:pPr marL="0" indent="0">
              <a:buNone/>
            </a:pPr>
            <a:r>
              <a:rPr lang="ru-RU" dirty="0" smtClean="0"/>
              <a:t>• Эклампсия и её осложнения в течение 2-3 часов.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6455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Лечение </a:t>
            </a:r>
            <a:r>
              <a:rPr lang="ru-RU" b="1" dirty="0" err="1" smtClean="0"/>
              <a:t>гестозов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Немедикаментозное лечение </a:t>
            </a:r>
            <a:r>
              <a:rPr lang="ru-RU" dirty="0" smtClean="0"/>
              <a:t>(диета, водный режим, учет диуреза и ежедневной прибавки массы тела, разгрузочные дни, отдых в постели до 2-3 ч в дневное время).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6921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Патогенетически</a:t>
            </a:r>
            <a:r>
              <a:rPr lang="ru-RU" b="1" dirty="0" smtClean="0"/>
              <a:t> обоснованным золотым стандартом терапии </a:t>
            </a:r>
            <a:r>
              <a:rPr lang="ru-RU" b="1" dirty="0" err="1" smtClean="0"/>
              <a:t>гестоза</a:t>
            </a:r>
            <a:r>
              <a:rPr lang="ru-RU" b="1" dirty="0" smtClean="0"/>
              <a:t> </a:t>
            </a:r>
            <a:r>
              <a:rPr lang="ru-RU" dirty="0" smtClean="0"/>
              <a:t>является </a:t>
            </a:r>
            <a:r>
              <a:rPr lang="ru-RU" dirty="0" err="1" smtClean="0"/>
              <a:t>осмоонкотерапия</a:t>
            </a:r>
            <a:r>
              <a:rPr lang="ru-RU" dirty="0" smtClean="0"/>
              <a:t>, которая включает в/в введение сульфата магния, ГЭК, белковых препаратов. Дополняют терапию гипотензивными препаратами, </a:t>
            </a:r>
            <a:r>
              <a:rPr lang="ru-RU" dirty="0" err="1" smtClean="0"/>
              <a:t>дезагрегантами</a:t>
            </a:r>
            <a:r>
              <a:rPr lang="ru-RU" dirty="0" smtClean="0"/>
              <a:t> и антикоагулянтами</a:t>
            </a:r>
            <a:r>
              <a:rPr lang="ru-RU" dirty="0" smtClean="0"/>
              <a:t>, используют </a:t>
            </a:r>
            <a:r>
              <a:rPr lang="ru-RU" dirty="0" smtClean="0"/>
              <a:t>антиоксиданты и </a:t>
            </a:r>
            <a:r>
              <a:rPr lang="ru-RU" dirty="0" err="1" smtClean="0"/>
              <a:t>мембраностабилизаторы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4437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Сульфат магния </a:t>
            </a:r>
            <a:r>
              <a:rPr lang="ru-RU" dirty="0" smtClean="0"/>
              <a:t>оказывает легкий наркотический эффект, мочегонное, гипотензивное, противосудорожное, спазмолитическое действие и снижает внутричерепное давление.</a:t>
            </a:r>
          </a:p>
          <a:p>
            <a:pPr marL="0" indent="0">
              <a:buNone/>
            </a:pPr>
            <a:r>
              <a:rPr lang="ru-RU" dirty="0" smtClean="0"/>
              <a:t>• При </a:t>
            </a:r>
            <a:r>
              <a:rPr lang="ru-RU" dirty="0" err="1" smtClean="0"/>
              <a:t>гестозе</a:t>
            </a:r>
            <a:r>
              <a:rPr lang="ru-RU" dirty="0" smtClean="0"/>
              <a:t> легкой степени до 12г.</a:t>
            </a:r>
          </a:p>
          <a:p>
            <a:pPr marL="0" indent="0">
              <a:buNone/>
            </a:pPr>
            <a:r>
              <a:rPr lang="ru-RU" dirty="0" smtClean="0"/>
              <a:t>• При </a:t>
            </a:r>
            <a:r>
              <a:rPr lang="ru-RU" dirty="0" err="1" smtClean="0"/>
              <a:t>гестозе</a:t>
            </a:r>
            <a:r>
              <a:rPr lang="ru-RU" dirty="0" smtClean="0"/>
              <a:t> средней степени до 18 г.</a:t>
            </a:r>
          </a:p>
          <a:p>
            <a:pPr marL="0" indent="0">
              <a:buNone/>
            </a:pPr>
            <a:r>
              <a:rPr lang="ru-RU" dirty="0" smtClean="0"/>
              <a:t>• При </a:t>
            </a:r>
            <a:r>
              <a:rPr lang="ru-RU" dirty="0" err="1" smtClean="0"/>
              <a:t>гестозе</a:t>
            </a:r>
            <a:r>
              <a:rPr lang="ru-RU" dirty="0" smtClean="0"/>
              <a:t> тяжелой степени и </a:t>
            </a:r>
            <a:r>
              <a:rPr lang="ru-RU" dirty="0" err="1" smtClean="0"/>
              <a:t>преэклампсии</a:t>
            </a:r>
            <a:r>
              <a:rPr lang="ru-RU" dirty="0" smtClean="0"/>
              <a:t> до 25г.</a:t>
            </a:r>
          </a:p>
          <a:p>
            <a:pPr marL="0" indent="0">
              <a:buNone/>
            </a:pPr>
            <a:r>
              <a:rPr lang="ru-RU" dirty="0" smtClean="0"/>
              <a:t>В течение первых 20 мин вводят 2-4 г. </a:t>
            </a:r>
          </a:p>
          <a:p>
            <a:pPr marL="0" indent="0">
              <a:buNone/>
            </a:pPr>
            <a:r>
              <a:rPr lang="ru-RU" dirty="0" smtClean="0"/>
              <a:t>Поддерживающая доза 1-2г/час. Гипотензивные препараты назначают при систолическом АД больше исходного на 30 </a:t>
            </a:r>
            <a:r>
              <a:rPr lang="ru-RU" dirty="0" err="1" smtClean="0"/>
              <a:t>мм.рт.ст</a:t>
            </a:r>
            <a:r>
              <a:rPr lang="ru-RU" dirty="0" smtClean="0"/>
              <a:t>., при диастолическом больше на 15 </a:t>
            </a:r>
            <a:r>
              <a:rPr lang="ru-RU" dirty="0" err="1" smtClean="0"/>
              <a:t>мм.рт.ст</a:t>
            </a:r>
            <a:r>
              <a:rPr lang="ru-RU" dirty="0" smtClean="0"/>
              <a:t>. При </a:t>
            </a:r>
            <a:r>
              <a:rPr lang="ru-RU" dirty="0" err="1" smtClean="0"/>
              <a:t>гестозе</a:t>
            </a:r>
            <a:r>
              <a:rPr lang="ru-RU" dirty="0" smtClean="0"/>
              <a:t> легкой и средней степени проводят </a:t>
            </a:r>
            <a:r>
              <a:rPr lang="ru-RU" dirty="0" err="1" smtClean="0"/>
              <a:t>монотерапию</a:t>
            </a:r>
            <a:r>
              <a:rPr lang="ru-RU" dirty="0" smtClean="0"/>
              <a:t>, при тяжелой </a:t>
            </a:r>
            <a:r>
              <a:rPr lang="ru-RU" dirty="0" smtClean="0"/>
              <a:t>степени- комплексную.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7551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Лечение </a:t>
            </a:r>
            <a:r>
              <a:rPr lang="ru-RU" b="1" dirty="0" err="1" smtClean="0"/>
              <a:t>преэклампсии</a:t>
            </a:r>
            <a:r>
              <a:rPr lang="ru-RU" b="1" dirty="0" smtClean="0"/>
              <a:t> и эклампсии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Купирование и профилактика приступов эклампсии</a:t>
            </a:r>
          </a:p>
          <a:p>
            <a:pPr marL="0" indent="0">
              <a:buNone/>
            </a:pPr>
            <a:r>
              <a:rPr lang="ru-RU" dirty="0" smtClean="0"/>
              <a:t>• Восстановление функции жизненно важных органов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5897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Редкие формы </a:t>
            </a:r>
            <a:r>
              <a:rPr lang="ru-RU" b="1" dirty="0" err="1" smtClean="0"/>
              <a:t>гестозов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гепатопатия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/>
              <a:t>• дерматозы, </a:t>
            </a:r>
          </a:p>
          <a:p>
            <a:pPr marL="0" indent="0">
              <a:buNone/>
            </a:pPr>
            <a:r>
              <a:rPr lang="ru-RU" dirty="0" smtClean="0"/>
              <a:t>• хорея, </a:t>
            </a:r>
          </a:p>
          <a:p>
            <a:pPr marL="0" indent="0">
              <a:buNone/>
            </a:pPr>
            <a:r>
              <a:rPr lang="ru-RU" dirty="0" smtClean="0"/>
              <a:t>• тетания беременных,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 err="1" smtClean="0"/>
              <a:t>артропатия</a:t>
            </a:r>
            <a:r>
              <a:rPr lang="ru-RU" dirty="0" smtClean="0"/>
              <a:t>, </a:t>
            </a:r>
          </a:p>
          <a:p>
            <a:pPr marL="0" indent="0">
              <a:buNone/>
            </a:pPr>
            <a:r>
              <a:rPr lang="ru-RU" dirty="0" smtClean="0"/>
              <a:t>• остеомаляция, </a:t>
            </a:r>
          </a:p>
          <a:p>
            <a:pPr marL="0" indent="0">
              <a:buNone/>
            </a:pPr>
            <a:r>
              <a:rPr lang="ru-RU" dirty="0" smtClean="0"/>
              <a:t>• бронхиальная астма.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87266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Заболевания сердечно – сосудистой системы и беременность.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• Среди всех заболеваний внутренних органов у беременных первое место занимает патология сердечно – сосудистой системы.</a:t>
            </a:r>
          </a:p>
          <a:p>
            <a:pPr marL="0" indent="0">
              <a:buNone/>
            </a:pPr>
            <a:r>
              <a:rPr lang="ru-RU" dirty="0" smtClean="0"/>
              <a:t>• В основном это приобретенные пороки сердца ревматического происхождения, гипертоническая болезнь, артериальная гипотония, оперированное сердце, варикозное расширение вен, тромбофлебит. Эти беременные относятся к группе повышенного риска и дополнительно наблюдаются кардиологом и подлежат </a:t>
            </a:r>
            <a:r>
              <a:rPr lang="ru-RU" b="1" dirty="0" smtClean="0"/>
              <a:t>3-х кратной госпитализации: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1919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8579296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I – до 12 недель для уточнения диагноза и решения вопроса о возможности вынашивания беременности;</a:t>
            </a:r>
          </a:p>
          <a:p>
            <a:pPr marL="0" indent="0">
              <a:buNone/>
            </a:pPr>
            <a:r>
              <a:rPr lang="ru-RU" dirty="0" smtClean="0"/>
              <a:t>• II – 28-32 недели (период наибольшей нагрузки на сердце) – наблюдения, по показаниям - лечение;</a:t>
            </a:r>
          </a:p>
          <a:p>
            <a:pPr marL="0" indent="0">
              <a:buNone/>
            </a:pPr>
            <a:r>
              <a:rPr lang="ru-RU" dirty="0" smtClean="0"/>
              <a:t>• III – в 37-38 недель – для подготовки к родам и </a:t>
            </a:r>
            <a:r>
              <a:rPr lang="ru-RU" dirty="0" err="1" smtClean="0"/>
              <a:t>родоразрешениям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• При ухудшении состояния госпитализируется вне зависимости от срока беременности.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7632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Принципы ухода за беременными с ССП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4452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• беременной предоставляют функциональную кровать.</a:t>
            </a:r>
          </a:p>
          <a:p>
            <a:pPr marL="0" indent="0">
              <a:buNone/>
            </a:pPr>
            <a:r>
              <a:rPr lang="ru-RU" dirty="0" smtClean="0"/>
              <a:t>• физический и психологический покой, полноценный сон.</a:t>
            </a:r>
          </a:p>
          <a:p>
            <a:pPr marL="0" indent="0">
              <a:buNone/>
            </a:pPr>
            <a:r>
              <a:rPr lang="ru-RU" dirty="0" smtClean="0"/>
              <a:t>• диета, ограничение жидкости до 800 мл в сутки, соли до 3 грамм в сутки.</a:t>
            </a:r>
          </a:p>
          <a:p>
            <a:pPr marL="0" indent="0">
              <a:buNone/>
            </a:pPr>
            <a:r>
              <a:rPr lang="ru-RU" dirty="0" smtClean="0"/>
              <a:t>• ежедневное измерение температуры, давления, диуреза (записывают в историю родов).</a:t>
            </a:r>
          </a:p>
          <a:p>
            <a:pPr marL="0" indent="0">
              <a:buNone/>
            </a:pPr>
            <a:r>
              <a:rPr lang="ru-RU" dirty="0" smtClean="0"/>
              <a:t>• жалобы на нехватку воздуха, одышку, слабость могут свидетельствовать о сердечной недостаточности, покашливание – отёк лёгких.</a:t>
            </a:r>
          </a:p>
          <a:p>
            <a:r>
              <a:rPr lang="ru-RU" dirty="0" smtClean="0"/>
              <a:t>при появлении этих жалоб немедленно сообщить врачу.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13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Самопроизвольные выкидыши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Выкидыши , произошедшие без специального воздействия, называются самопроизвольными.</a:t>
            </a:r>
          </a:p>
          <a:p>
            <a:pPr marL="0" indent="0">
              <a:buNone/>
            </a:pPr>
            <a:r>
              <a:rPr lang="ru-RU" dirty="0" smtClean="0"/>
              <a:t>• Самопроизвольным абортом (выкидышем) считается прерывание беременности до 22 </a:t>
            </a:r>
            <a:r>
              <a:rPr lang="ru-RU" dirty="0" err="1" smtClean="0"/>
              <a:t>нед</a:t>
            </a:r>
            <a:r>
              <a:rPr lang="ru-RU" dirty="0" smtClean="0"/>
              <a:t>. Прерывание беременности с 22 </a:t>
            </a:r>
            <a:r>
              <a:rPr lang="ru-RU" dirty="0" err="1" smtClean="0"/>
              <a:t>нед</a:t>
            </a:r>
            <a:r>
              <a:rPr lang="ru-RU" dirty="0" smtClean="0"/>
              <a:t>. на территории РФ считают преждевременными родами ( приказ № 1661 н от 27.12 2012г.) Частота самопроизвольных выкидышей составляет 2—8% от общего числа беременностей.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11539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Заболевание почек и беременность.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616624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Наиболее частым заболеванием является пиелонефрит –</a:t>
            </a:r>
          </a:p>
          <a:p>
            <a:pPr marL="0" indent="0">
              <a:buNone/>
            </a:pPr>
            <a:r>
              <a:rPr lang="ru-RU" dirty="0" smtClean="0"/>
              <a:t>неспецифический воспалительный </a:t>
            </a:r>
            <a:r>
              <a:rPr lang="ru-RU" dirty="0" err="1" smtClean="0"/>
              <a:t>процесc</a:t>
            </a:r>
            <a:r>
              <a:rPr lang="ru-RU" dirty="0" smtClean="0"/>
              <a:t> с преимущественным поражением интерстициальной ткани почек и чашечно-лоханочной системы.</a:t>
            </a:r>
          </a:p>
          <a:p>
            <a:pPr marL="0" indent="0">
              <a:buNone/>
            </a:pPr>
            <a:r>
              <a:rPr lang="ru-RU" dirty="0" smtClean="0"/>
              <a:t>• Существовавший ранее пиелонефрит может обостряться и протекать в хронической или латентной формах. Либо возникнуть впервые – </a:t>
            </a:r>
            <a:r>
              <a:rPr lang="ru-RU" dirty="0" err="1" smtClean="0"/>
              <a:t>гестационный</a:t>
            </a:r>
            <a:r>
              <a:rPr lang="ru-RU" dirty="0" smtClean="0"/>
              <a:t> пиелонефрит. Источником инфекции может быть: нарушения </a:t>
            </a:r>
            <a:r>
              <a:rPr lang="ru-RU" dirty="0" err="1" smtClean="0"/>
              <a:t>уродинамики</a:t>
            </a:r>
            <a:r>
              <a:rPr lang="ru-RU" dirty="0" smtClean="0"/>
              <a:t>, воспалительные заболевания мочеполовой </a:t>
            </a:r>
          </a:p>
          <a:p>
            <a:pPr marL="0" indent="0">
              <a:buNone/>
            </a:pPr>
            <a:r>
              <a:rPr lang="ru-RU" dirty="0" smtClean="0"/>
              <a:t>системы, кариес, фурункулы и прочее. Чаще пиелонефрит развивается во второй половине беременности (22-28 недель).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65865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    Лечение</a:t>
            </a:r>
            <a:r>
              <a:rPr lang="ru-RU" dirty="0" smtClean="0"/>
              <a:t>: только в стационаре.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 smtClean="0"/>
              <a:t>Клиника</a:t>
            </a:r>
            <a:r>
              <a:rPr lang="ru-RU" dirty="0" smtClean="0"/>
              <a:t>: внезапное начало, высокая температура, ознобы, интоксикация организма, боли в поясничной области с иррадиацией по ходу мочеточника в паховую область, бедро.</a:t>
            </a:r>
          </a:p>
          <a:p>
            <a:pPr marL="0" indent="0">
              <a:buNone/>
            </a:pPr>
            <a:r>
              <a:rPr lang="ru-RU" b="1" dirty="0" smtClean="0"/>
              <a:t>• Основа лечения </a:t>
            </a:r>
            <a:r>
              <a:rPr lang="ru-RU" dirty="0" smtClean="0"/>
              <a:t>– антибиотикотерапия в зависимости от срока беременности, а также витамины, спазмолитики, антигистаминные препараты, </a:t>
            </a:r>
            <a:r>
              <a:rPr lang="ru-RU" dirty="0" err="1" smtClean="0"/>
              <a:t>инфузионная</a:t>
            </a:r>
            <a:r>
              <a:rPr lang="ru-RU" dirty="0" smtClean="0"/>
              <a:t> терапия.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9459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Уход: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Постельный режим в период высокой температуры.</a:t>
            </a:r>
          </a:p>
          <a:p>
            <a:pPr marL="0" indent="0">
              <a:buNone/>
            </a:pPr>
            <a:r>
              <a:rPr lang="ru-RU" dirty="0" smtClean="0"/>
              <a:t>• Позиционная терапия.</a:t>
            </a:r>
          </a:p>
          <a:p>
            <a:pPr marL="0" indent="0">
              <a:buNone/>
            </a:pPr>
            <a:r>
              <a:rPr lang="ru-RU" dirty="0" smtClean="0"/>
              <a:t>• Диета (обильное питье – до2 литров в сутки,</a:t>
            </a:r>
          </a:p>
          <a:p>
            <a:pPr marL="0" indent="0">
              <a:buNone/>
            </a:pPr>
            <a:r>
              <a:rPr lang="ru-RU" dirty="0" smtClean="0"/>
              <a:t>растительные диуретики и антисептики</a:t>
            </a:r>
          </a:p>
          <a:p>
            <a:pPr marL="0" indent="0">
              <a:buNone/>
            </a:pPr>
            <a:r>
              <a:rPr lang="ru-RU" dirty="0" smtClean="0"/>
              <a:t>(почечный чай, хвощ, петрушка, клюква).</a:t>
            </a:r>
          </a:p>
          <a:p>
            <a:pPr marL="0" indent="0">
              <a:buNone/>
            </a:pPr>
            <a:r>
              <a:rPr lang="ru-RU" dirty="0" smtClean="0"/>
              <a:t>• Следить за ежедневным опорожнением кишечника.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0955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Беременность и </a:t>
            </a:r>
            <a:r>
              <a:rPr lang="ru-RU" b="1" dirty="0" err="1" smtClean="0"/>
              <a:t>Rh</a:t>
            </a:r>
            <a:r>
              <a:rPr lang="ru-RU" b="1" dirty="0" smtClean="0"/>
              <a:t>-конфликт.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Существует 2 вида изосерологической</a:t>
            </a:r>
          </a:p>
          <a:p>
            <a:pPr marL="0" indent="0">
              <a:buNone/>
            </a:pPr>
            <a:r>
              <a:rPr lang="ru-RU" dirty="0" smtClean="0"/>
              <a:t>несовместимости:</a:t>
            </a:r>
          </a:p>
          <a:p>
            <a:pPr marL="0" indent="0">
              <a:buNone/>
            </a:pPr>
            <a:r>
              <a:rPr lang="ru-RU" dirty="0" smtClean="0"/>
              <a:t>• По </a:t>
            </a:r>
            <a:r>
              <a:rPr lang="ru-RU" dirty="0" err="1" smtClean="0"/>
              <a:t>Rh</a:t>
            </a:r>
            <a:r>
              <a:rPr lang="ru-RU" dirty="0" smtClean="0"/>
              <a:t> фактору (а/г </a:t>
            </a:r>
            <a:r>
              <a:rPr lang="ru-RU" dirty="0" err="1" smtClean="0"/>
              <a:t>гр</a:t>
            </a:r>
            <a:r>
              <a:rPr lang="ru-RU" dirty="0" smtClean="0"/>
              <a:t> «Д» (85%), «С», «Е»).</a:t>
            </a:r>
          </a:p>
          <a:p>
            <a:pPr marL="0" indent="0">
              <a:buNone/>
            </a:pPr>
            <a:r>
              <a:rPr lang="ru-RU" dirty="0" smtClean="0"/>
              <a:t>• По АВО а/г (реже).</a:t>
            </a:r>
          </a:p>
          <a:p>
            <a:pPr marL="0" indent="0">
              <a:buNone/>
            </a:pPr>
            <a:r>
              <a:rPr lang="ru-RU" dirty="0" smtClean="0"/>
              <a:t>• Чаще гемолитическая болезнь развивается в результате несовместимости по «Д» фактору.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38145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Пути иммунизации: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• попадание фетального крови (30мл) в кровоток матери, в результате происходит иммунизация женщин с </a:t>
            </a:r>
            <a:r>
              <a:rPr lang="ru-RU" dirty="0" err="1" smtClean="0"/>
              <a:t>Rh</a:t>
            </a:r>
            <a:r>
              <a:rPr lang="ru-RU" dirty="0" smtClean="0"/>
              <a:t>(-) при беременности </a:t>
            </a:r>
            <a:r>
              <a:rPr lang="ru-RU" dirty="0" err="1" smtClean="0"/>
              <a:t>Rh</a:t>
            </a:r>
            <a:r>
              <a:rPr lang="ru-RU" dirty="0" smtClean="0"/>
              <a:t>(+) плодом (в родах, послеродовом, раннем послеродовом периоде)</a:t>
            </a:r>
          </a:p>
          <a:p>
            <a:pPr marL="0" indent="0">
              <a:buNone/>
            </a:pPr>
            <a:r>
              <a:rPr lang="ru-RU" dirty="0" smtClean="0"/>
              <a:t>• У женщин </a:t>
            </a:r>
            <a:r>
              <a:rPr lang="ru-RU" dirty="0" err="1" smtClean="0"/>
              <a:t>Rh</a:t>
            </a:r>
            <a:r>
              <a:rPr lang="ru-RU" dirty="0" smtClean="0"/>
              <a:t>(-), если I беременность протекает с </a:t>
            </a:r>
            <a:r>
              <a:rPr lang="ru-RU" dirty="0" err="1" smtClean="0"/>
              <a:t>гестозом</a:t>
            </a:r>
            <a:r>
              <a:rPr lang="ru-RU" dirty="0" smtClean="0"/>
              <a:t>, то даже если не идёт </a:t>
            </a:r>
            <a:r>
              <a:rPr lang="ru-RU" dirty="0" err="1" smtClean="0"/>
              <a:t>Rh</a:t>
            </a:r>
            <a:r>
              <a:rPr lang="ru-RU" dirty="0" smtClean="0"/>
              <a:t> конфликт, то идёт иммунизации.</a:t>
            </a:r>
          </a:p>
          <a:p>
            <a:pPr marL="0" indent="0">
              <a:buNone/>
            </a:pPr>
            <a:r>
              <a:rPr lang="ru-RU" dirty="0" smtClean="0"/>
              <a:t>• аборт</a:t>
            </a:r>
          </a:p>
          <a:p>
            <a:pPr marL="0" indent="0">
              <a:buNone/>
            </a:pPr>
            <a:r>
              <a:rPr lang="ru-RU" dirty="0" smtClean="0"/>
              <a:t>• переливание крови, без учета </a:t>
            </a:r>
            <a:r>
              <a:rPr lang="ru-RU" dirty="0" err="1" smtClean="0"/>
              <a:t>Rhпринадлежности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• вакцинации (из сывороток попадает а/m)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89728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856984" cy="61206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После I беременности =10% женщин иммунизированы.</a:t>
            </a:r>
          </a:p>
          <a:p>
            <a:pPr marL="0" indent="0">
              <a:buNone/>
            </a:pPr>
            <a:r>
              <a:rPr lang="ru-RU" dirty="0" smtClean="0"/>
              <a:t>• Иммунизация -&gt; в течении первых 72часов после родов формируется a/m к </a:t>
            </a:r>
            <a:r>
              <a:rPr lang="ru-RU" dirty="0" err="1" smtClean="0"/>
              <a:t>Rh</a:t>
            </a:r>
            <a:r>
              <a:rPr lang="ru-RU" dirty="0" smtClean="0"/>
              <a:t>-а/г и циркулируют всю жизнь. При последующей беременности a/m через плаценту попадают к плоду, развивается иммунологическая реакция а/г +a/m -&gt; разрушение клеточных мембран эритроцитов</a:t>
            </a:r>
          </a:p>
          <a:p>
            <a:pPr marL="0" indent="0">
              <a:buNone/>
            </a:pPr>
            <a:r>
              <a:rPr lang="ru-RU" dirty="0" smtClean="0"/>
              <a:t>• -&gt; гемолиз эритроцитов – изменения в структуре </a:t>
            </a:r>
            <a:r>
              <a:rPr lang="ru-RU" dirty="0" err="1" smtClean="0"/>
              <a:t>Hb</a:t>
            </a:r>
            <a:r>
              <a:rPr lang="ru-RU" dirty="0" smtClean="0"/>
              <a:t> -&gt; </a:t>
            </a:r>
          </a:p>
          <a:p>
            <a:pPr marL="0" indent="0">
              <a:buNone/>
            </a:pPr>
            <a:r>
              <a:rPr lang="ru-RU" dirty="0" smtClean="0"/>
              <a:t>увеличение % билирубина в сыворотке плода -&gt; развивается</a:t>
            </a:r>
          </a:p>
          <a:p>
            <a:pPr marL="0" indent="0">
              <a:buNone/>
            </a:pPr>
            <a:r>
              <a:rPr lang="ru-RU" dirty="0" smtClean="0"/>
              <a:t>• 1) ядерная форма </a:t>
            </a:r>
          </a:p>
          <a:p>
            <a:pPr marL="0" indent="0">
              <a:buNone/>
            </a:pPr>
            <a:r>
              <a:rPr lang="ru-RU" dirty="0" smtClean="0"/>
              <a:t>• 2) анемическая форма (наиболее лёгкая) </a:t>
            </a:r>
          </a:p>
          <a:p>
            <a:pPr marL="0" indent="0">
              <a:buNone/>
            </a:pPr>
            <a:r>
              <a:rPr lang="ru-RU" dirty="0" smtClean="0"/>
              <a:t>• 3) отёчная форма ( отёк п/к, </a:t>
            </a:r>
            <a:r>
              <a:rPr lang="ru-RU" dirty="0" err="1" smtClean="0"/>
              <a:t>гидроперикард</a:t>
            </a:r>
            <a:r>
              <a:rPr lang="ru-RU" dirty="0" smtClean="0"/>
              <a:t>, асцит, гидроторакс)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34585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Неправильное положение плода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• Наблюдается при многоплодии, многоводии, </a:t>
            </a:r>
            <a:r>
              <a:rPr lang="ru-RU" dirty="0" err="1" smtClean="0"/>
              <a:t>перерастяжении</a:t>
            </a:r>
            <a:r>
              <a:rPr lang="ru-RU" dirty="0"/>
              <a:t> </a:t>
            </a:r>
            <a:r>
              <a:rPr lang="ru-RU" dirty="0" smtClean="0"/>
              <a:t>матки, при узком тазе, </a:t>
            </a:r>
            <a:r>
              <a:rPr lang="ru-RU" dirty="0" err="1" smtClean="0"/>
              <a:t>предлежании</a:t>
            </a:r>
            <a:r>
              <a:rPr lang="ru-RU" dirty="0" smtClean="0"/>
              <a:t> плаценты, седловидной матке. </a:t>
            </a:r>
          </a:p>
          <a:p>
            <a:pPr marL="0" indent="0">
              <a:buNone/>
            </a:pPr>
            <a:r>
              <a:rPr lang="ru-RU" dirty="0" smtClean="0"/>
              <a:t>Различают:</a:t>
            </a:r>
          </a:p>
          <a:p>
            <a:pPr marL="0" indent="0">
              <a:buNone/>
            </a:pPr>
            <a:r>
              <a:rPr lang="ru-RU" dirty="0" smtClean="0"/>
              <a:t>• Поперечное положение плода, при котором его ось плода образует с продольной осью матки прямой (или почти прямой) угол.</a:t>
            </a:r>
          </a:p>
          <a:p>
            <a:pPr marL="0" indent="0">
              <a:buNone/>
            </a:pPr>
            <a:r>
              <a:rPr lang="ru-RU" dirty="0" smtClean="0"/>
              <a:t>• Косое – ось плода пересекает ось матки под острым углом. В первом и втором случаях </a:t>
            </a:r>
            <a:r>
              <a:rPr lang="ru-RU" dirty="0" err="1" smtClean="0"/>
              <a:t>родоразрешение</a:t>
            </a:r>
            <a:r>
              <a:rPr lang="ru-RU" dirty="0" smtClean="0"/>
              <a:t> путём операции </a:t>
            </a:r>
          </a:p>
          <a:p>
            <a:pPr marL="0" indent="0">
              <a:buNone/>
            </a:pPr>
            <a:r>
              <a:rPr lang="ru-RU" dirty="0" smtClean="0"/>
              <a:t>кесарева сечения.</a:t>
            </a:r>
          </a:p>
          <a:p>
            <a:pPr marL="0" indent="0">
              <a:buNone/>
            </a:pPr>
            <a:r>
              <a:rPr lang="ru-RU" dirty="0" smtClean="0"/>
              <a:t>• Тазовое </a:t>
            </a:r>
            <a:r>
              <a:rPr lang="ru-RU" dirty="0" err="1" smtClean="0"/>
              <a:t>предлежание</a:t>
            </a:r>
            <a:r>
              <a:rPr lang="ru-RU" dirty="0" smtClean="0"/>
              <a:t>(3,5%) .</a:t>
            </a:r>
          </a:p>
          <a:p>
            <a:pPr marL="0" indent="0">
              <a:buNone/>
            </a:pPr>
            <a:r>
              <a:rPr lang="ru-RU" dirty="0" smtClean="0"/>
              <a:t>– Ягодичное </a:t>
            </a:r>
            <a:r>
              <a:rPr lang="ru-RU" dirty="0" err="1" smtClean="0"/>
              <a:t>предлежание</a:t>
            </a:r>
            <a:r>
              <a:rPr lang="ru-RU" dirty="0" smtClean="0"/>
              <a:t> – чисто ягодичное, </a:t>
            </a:r>
          </a:p>
          <a:p>
            <a:pPr marL="0" indent="0">
              <a:buNone/>
            </a:pPr>
            <a:r>
              <a:rPr lang="ru-RU" dirty="0" smtClean="0"/>
              <a:t>– Смешанное ягодичное </a:t>
            </a:r>
            <a:r>
              <a:rPr lang="ru-RU" dirty="0" err="1" smtClean="0"/>
              <a:t>предлежание</a:t>
            </a:r>
            <a:r>
              <a:rPr lang="ru-RU" dirty="0" smtClean="0"/>
              <a:t> – ягодицы обращены к просвету таза матери вместе с ножками, согнутыми в тазобедренных и коленных суставах.</a:t>
            </a:r>
          </a:p>
          <a:p>
            <a:pPr marL="0" indent="0">
              <a:buNone/>
            </a:pPr>
            <a:r>
              <a:rPr lang="ru-RU" dirty="0" smtClean="0"/>
              <a:t>–Ножное </a:t>
            </a:r>
            <a:r>
              <a:rPr lang="ru-RU" dirty="0" err="1" smtClean="0"/>
              <a:t>предлежание</a:t>
            </a:r>
            <a:r>
              <a:rPr lang="ru-RU" dirty="0" smtClean="0"/>
              <a:t> – (полное и неполное)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4669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Абсолютные показания к кесареву сечению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• Абсолютно узкий таз;</a:t>
            </a:r>
          </a:p>
          <a:p>
            <a:pPr marL="0" indent="0">
              <a:buNone/>
            </a:pPr>
            <a:r>
              <a:rPr lang="ru-RU" dirty="0" smtClean="0"/>
              <a:t>• Клинически несоответствие размеров таза и головки плода;</a:t>
            </a:r>
          </a:p>
          <a:p>
            <a:pPr marL="0" indent="0">
              <a:buNone/>
            </a:pPr>
            <a:r>
              <a:rPr lang="ru-RU" dirty="0" smtClean="0"/>
              <a:t>• Полное </a:t>
            </a:r>
            <a:r>
              <a:rPr lang="ru-RU" dirty="0" err="1" smtClean="0"/>
              <a:t>предлежание</a:t>
            </a:r>
            <a:r>
              <a:rPr lang="ru-RU" dirty="0" smtClean="0"/>
              <a:t> плаценты;</a:t>
            </a:r>
          </a:p>
          <a:p>
            <a:pPr marL="0" indent="0">
              <a:buNone/>
            </a:pPr>
            <a:r>
              <a:rPr lang="ru-RU" dirty="0" smtClean="0"/>
              <a:t>• Неполное </a:t>
            </a:r>
            <a:r>
              <a:rPr lang="ru-RU" dirty="0" err="1" smtClean="0"/>
              <a:t>предлежание</a:t>
            </a:r>
            <a:r>
              <a:rPr lang="ru-RU" dirty="0" smtClean="0"/>
              <a:t> плаценты при сильном кровотечении;</a:t>
            </a:r>
          </a:p>
          <a:p>
            <a:pPr marL="0" indent="0">
              <a:buNone/>
            </a:pPr>
            <a:r>
              <a:rPr lang="ru-RU" dirty="0" smtClean="0"/>
              <a:t>• Угроза разрыва матки;</a:t>
            </a:r>
          </a:p>
          <a:p>
            <a:pPr marL="0" indent="0">
              <a:buNone/>
            </a:pPr>
            <a:r>
              <a:rPr lang="ru-RU" dirty="0" smtClean="0"/>
              <a:t>• Преждевременная отслойка нормально расположенной плаценты;</a:t>
            </a:r>
          </a:p>
          <a:p>
            <a:pPr marL="0" indent="0">
              <a:buNone/>
            </a:pPr>
            <a:r>
              <a:rPr lang="ru-RU" dirty="0" smtClean="0"/>
              <a:t>• Опухоли шейки матки и малого таза;</a:t>
            </a:r>
          </a:p>
          <a:p>
            <a:pPr marL="0" indent="0">
              <a:buNone/>
            </a:pPr>
            <a:r>
              <a:rPr lang="ru-RU" dirty="0" smtClean="0"/>
              <a:t>• Тяжелая </a:t>
            </a:r>
            <a:r>
              <a:rPr lang="ru-RU" dirty="0" err="1" smtClean="0"/>
              <a:t>экстрагенитальная</a:t>
            </a:r>
            <a:r>
              <a:rPr lang="ru-RU" dirty="0" smtClean="0"/>
              <a:t> патология;</a:t>
            </a:r>
          </a:p>
          <a:p>
            <a:pPr marL="0" indent="0">
              <a:buNone/>
            </a:pPr>
            <a:r>
              <a:rPr lang="ru-RU" dirty="0" smtClean="0"/>
              <a:t>• Грубые рубцы на матке и шейки;</a:t>
            </a:r>
          </a:p>
          <a:p>
            <a:pPr marL="0" indent="0">
              <a:buNone/>
            </a:pPr>
            <a:r>
              <a:rPr lang="ru-RU" dirty="0" smtClean="0"/>
              <a:t>• Выраженное варикозное расширение вен влагалища и вульвы;</a:t>
            </a:r>
          </a:p>
          <a:p>
            <a:pPr marL="0" indent="0">
              <a:buNone/>
            </a:pPr>
            <a:r>
              <a:rPr lang="ru-RU" dirty="0" smtClean="0"/>
              <a:t>• Беременность при экстракорпоральном оплодотворении (ЭКО)</a:t>
            </a:r>
          </a:p>
          <a:p>
            <a:pPr marL="0" indent="0">
              <a:buNone/>
            </a:pPr>
            <a:r>
              <a:rPr lang="ru-RU" dirty="0" smtClean="0"/>
              <a:t>• Тяжелые </a:t>
            </a:r>
            <a:r>
              <a:rPr lang="ru-RU" dirty="0" err="1" smtClean="0"/>
              <a:t>гестозы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71046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Тактика наблюдения и ведения беременной с </a:t>
            </a:r>
            <a:r>
              <a:rPr lang="ru-RU" sz="3600" b="1" dirty="0" err="1" smtClean="0"/>
              <a:t>Rh</a:t>
            </a:r>
            <a:r>
              <a:rPr lang="ru-RU" sz="3600" b="1" dirty="0" smtClean="0"/>
              <a:t>(-)принадлежностью крови.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• всем женщинам при поступлении на учёт определяют </a:t>
            </a:r>
            <a:r>
              <a:rPr lang="ru-RU" dirty="0" err="1" smtClean="0"/>
              <a:t>Rh</a:t>
            </a:r>
            <a:r>
              <a:rPr lang="ru-RU" dirty="0"/>
              <a:t> </a:t>
            </a:r>
            <a:r>
              <a:rPr lang="ru-RU" dirty="0" smtClean="0"/>
              <a:t>фактор и </a:t>
            </a:r>
            <a:r>
              <a:rPr lang="ru-RU" dirty="0" err="1" smtClean="0"/>
              <a:t>Rh</a:t>
            </a:r>
            <a:r>
              <a:rPr lang="ru-RU" dirty="0" smtClean="0"/>
              <a:t> принадлежность полового партнера. Если у женщины </a:t>
            </a:r>
            <a:r>
              <a:rPr lang="ru-RU" dirty="0" err="1" smtClean="0"/>
              <a:t>Rh</a:t>
            </a:r>
            <a:r>
              <a:rPr lang="ru-RU" dirty="0" smtClean="0"/>
              <a:t>(-) и у мужчины </a:t>
            </a:r>
            <a:r>
              <a:rPr lang="ru-RU" dirty="0" err="1" smtClean="0"/>
              <a:t>Rh</a:t>
            </a:r>
            <a:r>
              <a:rPr lang="ru-RU" dirty="0" smtClean="0"/>
              <a:t>(-), то риск снижен, если у женщины </a:t>
            </a:r>
            <a:r>
              <a:rPr lang="ru-RU" dirty="0" err="1" smtClean="0"/>
              <a:t>Rh</a:t>
            </a:r>
            <a:r>
              <a:rPr lang="ru-RU" dirty="0" smtClean="0"/>
              <a:t>(-) и у мужчины </a:t>
            </a:r>
            <a:r>
              <a:rPr lang="ru-RU" dirty="0" err="1" smtClean="0"/>
              <a:t>Rh</a:t>
            </a:r>
            <a:r>
              <a:rPr lang="ru-RU" dirty="0" smtClean="0"/>
              <a:t>(+), то риск повышенный.</a:t>
            </a:r>
          </a:p>
          <a:p>
            <a:pPr marL="0" indent="0">
              <a:buNone/>
            </a:pPr>
            <a:r>
              <a:rPr lang="ru-RU" dirty="0" smtClean="0"/>
              <a:t>• титр антител исследуется каждый триместр беременности(при нормальном её течении) при осложнениях – в </a:t>
            </a:r>
            <a:r>
              <a:rPr lang="ru-RU" dirty="0" err="1" smtClean="0"/>
              <a:t>Iтр</a:t>
            </a:r>
            <a:r>
              <a:rPr lang="ru-RU" dirty="0" smtClean="0"/>
              <a:t>. - 1раз в месяц, до 32 недель - 2раза в месяц, с 32 недель – 1 раз в месяц.</a:t>
            </a:r>
          </a:p>
          <a:p>
            <a:pPr marL="0" indent="0">
              <a:buNone/>
            </a:pPr>
            <a:r>
              <a:rPr lang="ru-RU" dirty="0" smtClean="0"/>
              <a:t>• 3 курса неспецифической десенсибилизированной терапии по 10-12 дней (в 10-12 недель, 24-25 недель, 32-33 недели)</a:t>
            </a:r>
          </a:p>
          <a:p>
            <a:pPr marL="0" indent="0">
              <a:buNone/>
            </a:pPr>
            <a:r>
              <a:rPr lang="ru-RU" dirty="0" smtClean="0"/>
              <a:t>• дополнительные методы десенсибилизации (подсадка </a:t>
            </a:r>
          </a:p>
          <a:p>
            <a:pPr marL="0" indent="0">
              <a:buNone/>
            </a:pPr>
            <a:r>
              <a:rPr lang="ru-RU" dirty="0" smtClean="0"/>
              <a:t>кожного лоскута мужа, </a:t>
            </a:r>
            <a:r>
              <a:rPr lang="ru-RU" dirty="0" err="1" smtClean="0"/>
              <a:t>плазмофорез</a:t>
            </a:r>
            <a:r>
              <a:rPr lang="ru-RU" dirty="0" smtClean="0"/>
              <a:t>, </a:t>
            </a:r>
            <a:r>
              <a:rPr lang="ru-RU" dirty="0" err="1" smtClean="0"/>
              <a:t>гемосорбция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• досрочная госпитализация женщин с </a:t>
            </a:r>
            <a:r>
              <a:rPr lang="ru-RU" dirty="0" err="1" smtClean="0"/>
              <a:t>Rh</a:t>
            </a:r>
            <a:r>
              <a:rPr lang="ru-RU" dirty="0" smtClean="0"/>
              <a:t>-конфликтом в 34-35 недель, </a:t>
            </a:r>
            <a:r>
              <a:rPr lang="ru-RU" dirty="0" err="1" smtClean="0"/>
              <a:t>родоразрешение</a:t>
            </a:r>
            <a:r>
              <a:rPr lang="ru-RU" dirty="0" smtClean="0"/>
              <a:t> в 37-38 недель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99235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Контрольные вопросы для </a:t>
            </a:r>
            <a:br>
              <a:rPr lang="ru-RU" b="1" dirty="0" smtClean="0"/>
            </a:br>
            <a:r>
              <a:rPr lang="ru-RU" b="1" dirty="0" smtClean="0"/>
              <a:t>закрепления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Причины и признаки </a:t>
            </a:r>
            <a:r>
              <a:rPr lang="ru-RU" dirty="0" err="1" smtClean="0"/>
              <a:t>невынашивания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2. Методы диагностики, лечения и профилактики </a:t>
            </a:r>
          </a:p>
          <a:p>
            <a:pPr marL="0" indent="0">
              <a:buNone/>
            </a:pPr>
            <a:r>
              <a:rPr lang="ru-RU" dirty="0" err="1" smtClean="0"/>
              <a:t>гестозов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3. Течение беременности и родов при заболевании сердечно-сосудистой системы, мочеполовых путей, </a:t>
            </a:r>
            <a:r>
              <a:rPr lang="ru-RU" dirty="0" err="1" smtClean="0"/>
              <a:t>Rh</a:t>
            </a:r>
            <a:r>
              <a:rPr lang="ru-RU" dirty="0" smtClean="0"/>
              <a:t>-отрицательный фактор.</a:t>
            </a:r>
          </a:p>
          <a:p>
            <a:pPr marL="0" indent="0">
              <a:buNone/>
            </a:pPr>
            <a:r>
              <a:rPr lang="ru-RU" dirty="0" smtClean="0"/>
              <a:t>4. Медикаментозные средства для лечения </a:t>
            </a:r>
            <a:r>
              <a:rPr lang="ru-RU" dirty="0" err="1" smtClean="0"/>
              <a:t>гестозов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90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Предрасполагающие факторы к развитию самопроизвольных выкидышей: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Пороки развития половых органов</a:t>
            </a:r>
          </a:p>
          <a:p>
            <a:pPr marL="0" indent="0">
              <a:buNone/>
            </a:pPr>
            <a:r>
              <a:rPr lang="ru-RU" dirty="0" smtClean="0"/>
              <a:t>2. Нейроэндокринные нарушения</a:t>
            </a:r>
          </a:p>
          <a:p>
            <a:pPr marL="0" indent="0">
              <a:buNone/>
            </a:pPr>
            <a:r>
              <a:rPr lang="ru-RU" dirty="0" smtClean="0"/>
              <a:t>3. Заболевания и аномалии развития плодного </a:t>
            </a:r>
            <a:r>
              <a:rPr lang="ru-RU" dirty="0" err="1" smtClean="0"/>
              <a:t>яица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Недостаточная функция яичников</a:t>
            </a:r>
          </a:p>
          <a:p>
            <a:pPr marL="0" indent="0">
              <a:buNone/>
            </a:pPr>
            <a:r>
              <a:rPr lang="ru-RU" dirty="0" smtClean="0"/>
              <a:t>5. Инфекционные заболевания</a:t>
            </a:r>
          </a:p>
          <a:p>
            <a:pPr marL="0" indent="0">
              <a:buNone/>
            </a:pPr>
            <a:r>
              <a:rPr lang="ru-RU" dirty="0" smtClean="0"/>
              <a:t>6. Травмы </a:t>
            </a:r>
          </a:p>
          <a:p>
            <a:pPr marL="0" indent="0">
              <a:buNone/>
            </a:pPr>
            <a:r>
              <a:rPr lang="ru-RU" dirty="0" smtClean="0"/>
              <a:t>7. </a:t>
            </a:r>
            <a:r>
              <a:rPr lang="ru-RU" dirty="0" err="1" smtClean="0"/>
              <a:t>Истмико</a:t>
            </a:r>
            <a:r>
              <a:rPr lang="ru-RU" dirty="0" smtClean="0"/>
              <a:t>-цервикальная недостаточность /несостоятельность шейки матки или перешейка/</a:t>
            </a:r>
          </a:p>
          <a:p>
            <a:pPr marL="0" indent="0">
              <a:buNone/>
            </a:pPr>
            <a:r>
              <a:rPr lang="ru-RU" dirty="0" smtClean="0"/>
              <a:t>8. Физические и психические травмы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4901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6796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По клиническому течению выделяют: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Угрожающий самопроизвольный выкидыш</a:t>
            </a:r>
          </a:p>
          <a:p>
            <a:pPr marL="0" indent="0">
              <a:buNone/>
            </a:pPr>
            <a:r>
              <a:rPr lang="ru-RU" dirty="0" smtClean="0"/>
              <a:t>2. Начавшийся самопроизвольный выкидыш</a:t>
            </a:r>
          </a:p>
          <a:p>
            <a:pPr marL="0" indent="0">
              <a:buNone/>
            </a:pPr>
            <a:r>
              <a:rPr lang="ru-RU" dirty="0" smtClean="0"/>
              <a:t>3. Аборт в ходу</a:t>
            </a:r>
          </a:p>
          <a:p>
            <a:pPr marL="0" indent="0">
              <a:buNone/>
            </a:pPr>
            <a:r>
              <a:rPr lang="ru-RU" dirty="0" smtClean="0"/>
              <a:t>4. Неполный самопроизвольный выкидыш</a:t>
            </a:r>
          </a:p>
          <a:p>
            <a:pPr marL="0" indent="0">
              <a:buNone/>
            </a:pPr>
            <a:r>
              <a:rPr lang="ru-RU" dirty="0" smtClean="0"/>
              <a:t>5. Полный самопроизвольный выкидыш</a:t>
            </a:r>
          </a:p>
          <a:p>
            <a:pPr marL="0" indent="0">
              <a:buNone/>
            </a:pPr>
            <a:r>
              <a:rPr lang="ru-RU" dirty="0" smtClean="0"/>
              <a:t>6. Инфицированный самопроизвольный выкидыш</a:t>
            </a:r>
          </a:p>
          <a:p>
            <a:pPr marL="0" indent="0">
              <a:buNone/>
            </a:pPr>
            <a:r>
              <a:rPr lang="ru-RU" dirty="0" smtClean="0"/>
              <a:t>7. Септический аборт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430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4119</Words>
  <Application>Microsoft Office PowerPoint</Application>
  <PresentationFormat>Экран (4:3)</PresentationFormat>
  <Paragraphs>464</Paragraphs>
  <Slides>80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80</vt:i4>
      </vt:variant>
    </vt:vector>
  </HeadingPairs>
  <TitlesOfParts>
    <vt:vector size="81" baseType="lpstr">
      <vt:lpstr>Тема Office</vt:lpstr>
      <vt:lpstr>  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 </vt:lpstr>
      <vt:lpstr>План лекции </vt:lpstr>
      <vt:lpstr>Презентация PowerPoint</vt:lpstr>
      <vt:lpstr>Группы риска </vt:lpstr>
      <vt:lpstr>Презентация PowerPoint</vt:lpstr>
      <vt:lpstr>Осложнения беременности  </vt:lpstr>
      <vt:lpstr>Самопроизвольные выкидыши </vt:lpstr>
      <vt:lpstr> Предрасполагающие факторы к развитию самопроизвольных выкидышей: </vt:lpstr>
      <vt:lpstr> По клиническому течению выделяют: </vt:lpstr>
      <vt:lpstr> Угрожающий самопроизвольный  выкидыш </vt:lpstr>
      <vt:lpstr>Медикаментозная терапия: </vt:lpstr>
      <vt:lpstr> Начавшийся самопроизвольный  выкидыш </vt:lpstr>
      <vt:lpstr>Медикаментозная терапия: </vt:lpstr>
      <vt:lpstr>Н Е Л Ь З Я !!!  </vt:lpstr>
      <vt:lpstr>Аборт в ходу  </vt:lpstr>
      <vt:lpstr> Неполный самопроизвольный  выкидыш </vt:lpstr>
      <vt:lpstr> Полный самопроизвольный выкидыш </vt:lpstr>
      <vt:lpstr>Инфицированный аборт </vt:lpstr>
      <vt:lpstr> Уход за беременными с кровотечениями </vt:lpstr>
      <vt:lpstr>Понятие токсикоза и гестоза </vt:lpstr>
      <vt:lpstr>Осложнения беременности</vt:lpstr>
      <vt:lpstr>Презентация PowerPoint</vt:lpstr>
      <vt:lpstr> Предрасполагающие факторы  развития токсикозов беременных </vt:lpstr>
      <vt:lpstr>Патогенез токсикозов беременных  </vt:lpstr>
      <vt:lpstr>К токсикозам относятся: </vt:lpstr>
      <vt:lpstr>  По степени тяжести рвота беременных  подразделяется на 3 степени. </vt:lpstr>
      <vt:lpstr>Презентация PowerPoint</vt:lpstr>
      <vt:lpstr>Презентация PowerPoint</vt:lpstr>
      <vt:lpstr>Презентация PowerPoint</vt:lpstr>
      <vt:lpstr>Уход за беременной с токсикозом. </vt:lpstr>
      <vt:lpstr>Лекарственные препараты: </vt:lpstr>
      <vt:lpstr>Лечение слюнотечения </vt:lpstr>
      <vt:lpstr> Показания к прерыванию  беременности на ранних сроках </vt:lpstr>
      <vt:lpstr>Презентация PowerPoint</vt:lpstr>
      <vt:lpstr>Классификация гестозов </vt:lpstr>
      <vt:lpstr>Отеки беременных </vt:lpstr>
      <vt:lpstr> Степени отеков </vt:lpstr>
      <vt:lpstr>Гестозы: </vt:lpstr>
      <vt:lpstr> Факторы, предрасполагающие к развитию гестоза </vt:lpstr>
      <vt:lpstr> Факторы, предрасполагающие к развитию гестоза(продолжение) </vt:lpstr>
      <vt:lpstr> Факторы, предрасполагающие к развитию гестоза(продолжение) </vt:lpstr>
      <vt:lpstr>Диагностика </vt:lpstr>
      <vt:lpstr>  Лабораторно – инструментальные исследования (обязательные методы обследования) </vt:lpstr>
      <vt:lpstr>Гестоз легкой степени (начавшийся) </vt:lpstr>
      <vt:lpstr> Неотложная помощь при гестозе легкой степени </vt:lpstr>
      <vt:lpstr> Гестоз средней степени тяжести ( развившийся) </vt:lpstr>
      <vt:lpstr> Гестоз средней степени тяжести  (развившийся) </vt:lpstr>
      <vt:lpstr> Неотложная помощь при гестозе средней степени тяжести </vt:lpstr>
      <vt:lpstr>Тяжелый гестоз: </vt:lpstr>
      <vt:lpstr>Неотложная помощь при гестозе тяжелой степени </vt:lpstr>
      <vt:lpstr>Презентация PowerPoint</vt:lpstr>
      <vt:lpstr>Преэклампсия: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Оказание неотложной помощи в первом периоде эклампсии (предсудорожном) </vt:lpstr>
      <vt:lpstr>  Оказание неотложной помощи при возникновении тонических, клонических судорог: </vt:lpstr>
      <vt:lpstr>Показания к госпитализации </vt:lpstr>
      <vt:lpstr> Показания к досрочному родоразрешению: </vt:lpstr>
      <vt:lpstr>Лечение гестозов </vt:lpstr>
      <vt:lpstr>Презентация PowerPoint</vt:lpstr>
      <vt:lpstr>Презентация PowerPoint</vt:lpstr>
      <vt:lpstr>Лечение преэклампсии и эклампсии </vt:lpstr>
      <vt:lpstr>Редкие формы гестозов </vt:lpstr>
      <vt:lpstr> Заболевания сердечно – сосудистой системы и беременность. </vt:lpstr>
      <vt:lpstr>Презентация PowerPoint</vt:lpstr>
      <vt:lpstr> Принципы ухода за беременными с ССП </vt:lpstr>
      <vt:lpstr>Заболевание почек и беременность. </vt:lpstr>
      <vt:lpstr>Презентация PowerPoint</vt:lpstr>
      <vt:lpstr>Уход: </vt:lpstr>
      <vt:lpstr>Беременность и Rh-конфликт. </vt:lpstr>
      <vt:lpstr>Пути иммунизации: </vt:lpstr>
      <vt:lpstr>Презентация PowerPoint</vt:lpstr>
      <vt:lpstr> Неправильное положение плода </vt:lpstr>
      <vt:lpstr> Абсолютные показания к кесареву сечению </vt:lpstr>
      <vt:lpstr>Тактика наблюдения и ведения беременной с Rh(-)принадлежностью крови. </vt:lpstr>
      <vt:lpstr> Контрольные вопросы для  закрепления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</dc:title>
  <dc:creator>gigiena4-55</dc:creator>
  <cp:lastModifiedBy>Татьяна Е. Ерушина</cp:lastModifiedBy>
  <cp:revision>81</cp:revision>
  <dcterms:created xsi:type="dcterms:W3CDTF">2021-12-28T00:50:58Z</dcterms:created>
  <dcterms:modified xsi:type="dcterms:W3CDTF">2022-01-20T04:58:59Z</dcterms:modified>
</cp:coreProperties>
</file>