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5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C449-8927-4B0B-B389-255F9544DDA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A237-9A15-45CF-9B64-1CDAC0C1D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C449-8927-4B0B-B389-255F9544DDA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A237-9A15-45CF-9B64-1CDAC0C1D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C449-8927-4B0B-B389-255F9544DDA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A237-9A15-45CF-9B64-1CDAC0C1D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C449-8927-4B0B-B389-255F9544DDA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A237-9A15-45CF-9B64-1CDAC0C1D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C449-8927-4B0B-B389-255F9544DDA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A237-9A15-45CF-9B64-1CDAC0C1D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C449-8927-4B0B-B389-255F9544DDA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A237-9A15-45CF-9B64-1CDAC0C1D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C449-8927-4B0B-B389-255F9544DDA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A237-9A15-45CF-9B64-1CDAC0C1D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C449-8927-4B0B-B389-255F9544DDA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A237-9A15-45CF-9B64-1CDAC0C1D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C449-8927-4B0B-B389-255F9544DDA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A237-9A15-45CF-9B64-1CDAC0C1D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C449-8927-4B0B-B389-255F9544DDA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A237-9A15-45CF-9B64-1CDAC0C1D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C449-8927-4B0B-B389-255F9544DDA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A237-9A15-45CF-9B64-1CDAC0C1DE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C449-8927-4B0B-B389-255F9544DDA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A237-9A15-45CF-9B64-1CDAC0C1DE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9"/>
            <a:ext cx="8062664" cy="2979762"/>
          </a:xfrm>
        </p:spPr>
        <p:txBody>
          <a:bodyPr>
            <a:normAutofit/>
          </a:bodyPr>
          <a:lstStyle/>
          <a:p>
            <a:r>
              <a:rPr lang="ru-RU" dirty="0" smtClean="0"/>
              <a:t>Нутритивная поддержка при остром и хроническом панкреатите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7232848" cy="184976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Выполнил: к/о 1 года </a:t>
            </a:r>
            <a:r>
              <a:rPr lang="ru-RU" sz="2000" dirty="0" err="1" smtClean="0"/>
              <a:t>Икрамов</a:t>
            </a:r>
            <a:r>
              <a:rPr lang="ru-RU" sz="2000" dirty="0" smtClean="0"/>
              <a:t> Артём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Поджелудочная железа</a:t>
            </a:r>
            <a:endParaRPr lang="ru-RU" dirty="0"/>
          </a:p>
        </p:txBody>
      </p:sp>
      <p:pic>
        <p:nvPicPr>
          <p:cNvPr id="1026" name="Picture 2" descr="X:\Реанимация\!!! Общая\Доктора NEW\Болдырев ПН\Журнал АиР\ВиТ2022\Zabolevaniya-podzheludochnoj-zhelezy-1-1024x5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4496" y="1700808"/>
            <a:ext cx="5879504" cy="295232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844824"/>
            <a:ext cx="3851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Орган, осуществляющий внутрисекреторную и внешнесекреторную функцию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4675496"/>
            <a:ext cx="2952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Синтезирует глюкагон, </a:t>
            </a:r>
            <a:r>
              <a:rPr lang="ru-RU" dirty="0" err="1" smtClean="0"/>
              <a:t>соматостатин</a:t>
            </a:r>
            <a:r>
              <a:rPr lang="ru-RU" dirty="0" smtClean="0"/>
              <a:t>, панкреатический полипептид, инсулин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23528" y="4365104"/>
            <a:ext cx="2880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Синтезирует 1.5-2 л/сут панкреатического сока, содержащего до 30 различных ферментов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Панкреатит</a:t>
            </a:r>
            <a:endParaRPr lang="ru-RU" dirty="0"/>
          </a:p>
        </p:txBody>
      </p:sp>
      <p:pic>
        <p:nvPicPr>
          <p:cNvPr id="2050" name="Picture 2" descr="X:\Реанимация\!!! Общая\Доктора NEW\Болдырев ПН\Журнал АиР\ВиТ2022\Pankreat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051720" y="3789040"/>
            <a:ext cx="4229521" cy="286747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9512" y="1268760"/>
            <a:ext cx="35283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Острый панкреатит – острое асептическое воспаление поджелудочной железы, основу которого составляют процессы </a:t>
            </a:r>
            <a:r>
              <a:rPr lang="ru-RU" sz="2000" dirty="0" err="1" smtClean="0"/>
              <a:t>аутоферментативного</a:t>
            </a:r>
            <a:r>
              <a:rPr lang="ru-RU" sz="2000" dirty="0" smtClean="0"/>
              <a:t> некробиоза, некроза и эндогенного инфицирования.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1340768"/>
            <a:ext cx="40324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Хронический панкреатит – воспаление поджелудочной железы с развитием фиброза, которое приводит к деструкции ее паренхимы, нарушениям экзокринной и </a:t>
            </a:r>
            <a:r>
              <a:rPr lang="ru-RU" sz="2000" dirty="0" err="1" smtClean="0"/>
              <a:t>экдокринной</a:t>
            </a:r>
            <a:r>
              <a:rPr lang="ru-RU" sz="2000" dirty="0" smtClean="0"/>
              <a:t> функций.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лечебного питания при хроническом панкреатите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52578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Обеспечение естественного способа питания(</a:t>
            </a:r>
            <a:r>
              <a:rPr lang="ru-RU" sz="2000" dirty="0" err="1" smtClean="0"/>
              <a:t>щд</a:t>
            </a:r>
            <a:r>
              <a:rPr lang="ru-RU" sz="2000" dirty="0" smtClean="0"/>
              <a:t> №5 в1):</a:t>
            </a:r>
          </a:p>
          <a:p>
            <a:pPr>
              <a:buNone/>
            </a:pPr>
            <a:r>
              <a:rPr lang="ru-RU" sz="2000" dirty="0" smtClean="0"/>
              <a:t>-Жидкость 1.5-2 литра</a:t>
            </a:r>
          </a:p>
          <a:p>
            <a:pPr>
              <a:buNone/>
            </a:pPr>
            <a:r>
              <a:rPr lang="ru-RU" sz="2000" dirty="0" smtClean="0"/>
              <a:t>-</a:t>
            </a:r>
            <a:r>
              <a:rPr lang="ru-RU" sz="2000" dirty="0" err="1" smtClean="0"/>
              <a:t>Физ</a:t>
            </a:r>
            <a:r>
              <a:rPr lang="ru-RU" sz="2000" dirty="0" smtClean="0"/>
              <a:t>/</a:t>
            </a:r>
            <a:r>
              <a:rPr lang="ru-RU" sz="2000" dirty="0" err="1" smtClean="0"/>
              <a:t>хим</a:t>
            </a:r>
            <a:r>
              <a:rPr lang="ru-RU" sz="2000" dirty="0" smtClean="0"/>
              <a:t> щадящая пища до 2.5 кг/ день </a:t>
            </a:r>
          </a:p>
          <a:p>
            <a:pPr>
              <a:buNone/>
            </a:pPr>
            <a:r>
              <a:rPr lang="ru-RU" sz="2000" dirty="0" smtClean="0"/>
              <a:t>-Жиры 40-60 г/сут</a:t>
            </a:r>
          </a:p>
          <a:p>
            <a:pPr>
              <a:buNone/>
            </a:pPr>
            <a:r>
              <a:rPr lang="ru-RU" sz="2000" dirty="0" smtClean="0"/>
              <a:t>-Белки 80-90 г/сут</a:t>
            </a:r>
          </a:p>
          <a:p>
            <a:pPr>
              <a:buNone/>
            </a:pPr>
            <a:r>
              <a:rPr lang="ru-RU" sz="2000" dirty="0" smtClean="0"/>
              <a:t>-Углеводы 300-350 г/сут</a:t>
            </a:r>
          </a:p>
          <a:p>
            <a:pPr>
              <a:buNone/>
            </a:pPr>
            <a:r>
              <a:rPr lang="ru-RU" sz="2000" dirty="0" smtClean="0"/>
              <a:t>-Дробный прием пищи 5-6 раз,</a:t>
            </a:r>
          </a:p>
          <a:p>
            <a:pPr>
              <a:buNone/>
            </a:pPr>
            <a:r>
              <a:rPr lang="ru-RU" sz="2000" dirty="0" smtClean="0"/>
              <a:t>-Энергетическая ценность 2200-2500 ккал</a:t>
            </a:r>
          </a:p>
          <a:p>
            <a:pPr>
              <a:buNone/>
            </a:pPr>
            <a:r>
              <a:rPr lang="ru-RU" sz="2000" dirty="0" smtClean="0"/>
              <a:t>-</a:t>
            </a:r>
            <a:r>
              <a:rPr lang="ru-RU" sz="2000" dirty="0" err="1" smtClean="0"/>
              <a:t>Доп</a:t>
            </a:r>
            <a:r>
              <a:rPr lang="ru-RU" sz="2000" dirty="0" smtClean="0"/>
              <a:t> </a:t>
            </a:r>
            <a:r>
              <a:rPr lang="ru-RU" sz="2000" dirty="0" err="1" smtClean="0"/>
              <a:t>энтеральные</a:t>
            </a:r>
            <a:r>
              <a:rPr lang="ru-RU" sz="2000" dirty="0" smtClean="0"/>
              <a:t> питательные смеси (25-27г по белку)</a:t>
            </a:r>
          </a:p>
          <a:p>
            <a:pPr>
              <a:buNone/>
            </a:pPr>
            <a:r>
              <a:rPr lang="ru-RU" sz="2000" dirty="0" smtClean="0"/>
              <a:t>Включение в схему питания жирорастворимых витаминов + вит В</a:t>
            </a:r>
          </a:p>
          <a:p>
            <a:pPr>
              <a:buNone/>
            </a:pPr>
            <a:r>
              <a:rPr lang="ru-RU" sz="2000" dirty="0" smtClean="0"/>
              <a:t>Заместительная терапия экзокринной функции ПЖ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лечебного питания при хроническом панкреатите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600" dirty="0" smtClean="0"/>
              <a:t>Обеспечение естественного способа питания с повышенным количеством белка (</a:t>
            </a:r>
            <a:r>
              <a:rPr lang="ru-RU" sz="3600" dirty="0" err="1" smtClean="0"/>
              <a:t>щд</a:t>
            </a:r>
            <a:r>
              <a:rPr lang="ru-RU" sz="3600" dirty="0" smtClean="0"/>
              <a:t> №5 в2):</a:t>
            </a:r>
          </a:p>
          <a:p>
            <a:pPr>
              <a:buNone/>
            </a:pPr>
            <a:r>
              <a:rPr lang="ru-RU" dirty="0" smtClean="0"/>
              <a:t>-Жидкость 1.5 литра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err="1" smtClean="0"/>
              <a:t>Физ</a:t>
            </a:r>
            <a:r>
              <a:rPr lang="ru-RU" dirty="0" smtClean="0"/>
              <a:t>/</a:t>
            </a:r>
            <a:r>
              <a:rPr lang="ru-RU" dirty="0" err="1" smtClean="0"/>
              <a:t>хим</a:t>
            </a:r>
            <a:r>
              <a:rPr lang="ru-RU" dirty="0" smtClean="0"/>
              <a:t> щадящая пища до 2.5 кг/ день </a:t>
            </a:r>
          </a:p>
          <a:p>
            <a:pPr>
              <a:buNone/>
            </a:pPr>
            <a:r>
              <a:rPr lang="ru-RU" dirty="0" smtClean="0"/>
              <a:t>-Жиры до 80 г/сут</a:t>
            </a:r>
          </a:p>
          <a:p>
            <a:pPr>
              <a:buNone/>
            </a:pPr>
            <a:r>
              <a:rPr lang="ru-RU" dirty="0" smtClean="0"/>
              <a:t>-Белки 110-120 г/сут</a:t>
            </a:r>
          </a:p>
          <a:p>
            <a:pPr>
              <a:buNone/>
            </a:pPr>
            <a:r>
              <a:rPr lang="ru-RU" dirty="0" smtClean="0"/>
              <a:t>-Углеводы 250-350 г/сут</a:t>
            </a:r>
          </a:p>
          <a:p>
            <a:pPr>
              <a:buNone/>
            </a:pPr>
            <a:r>
              <a:rPr lang="ru-RU" dirty="0" smtClean="0"/>
              <a:t>-Дробный прием пищи 5-6 раз,</a:t>
            </a:r>
          </a:p>
          <a:p>
            <a:pPr>
              <a:buNone/>
            </a:pPr>
            <a:r>
              <a:rPr lang="ru-RU" dirty="0" smtClean="0"/>
              <a:t>-Энергетическая ценность 2500-3000 ккал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err="1" smtClean="0"/>
              <a:t>Доп</a:t>
            </a:r>
            <a:r>
              <a:rPr lang="ru-RU" dirty="0" smtClean="0"/>
              <a:t> </a:t>
            </a:r>
            <a:r>
              <a:rPr lang="ru-RU" dirty="0" err="1" smtClean="0"/>
              <a:t>энтеральные</a:t>
            </a:r>
            <a:r>
              <a:rPr lang="ru-RU" dirty="0" smtClean="0"/>
              <a:t> питательные смеси(30-35г по белку)</a:t>
            </a:r>
          </a:p>
          <a:p>
            <a:pPr>
              <a:buNone/>
            </a:pPr>
            <a:r>
              <a:rPr lang="ru-RU" dirty="0" smtClean="0"/>
              <a:t>Включение в схему питания жирорастворимых витаминов + вит В, витамина С, органического селена, каротина, токоферола, метионина</a:t>
            </a:r>
          </a:p>
          <a:p>
            <a:pPr>
              <a:buNone/>
            </a:pPr>
            <a:r>
              <a:rPr lang="ru-RU" dirty="0" smtClean="0"/>
              <a:t>Заместительная терапия экзокринной функции ПЖ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78621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 возникновении </a:t>
            </a:r>
            <a:r>
              <a:rPr lang="ru-RU" sz="3200" dirty="0" err="1" smtClean="0"/>
              <a:t>постпрандиальной</a:t>
            </a:r>
            <a:r>
              <a:rPr lang="ru-RU" sz="3200" dirty="0" smtClean="0"/>
              <a:t> воспалительной реакции возможна тактика: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При явлении ночных </a:t>
            </a:r>
            <a:r>
              <a:rPr lang="ru-RU" dirty="0"/>
              <a:t>б</a:t>
            </a:r>
            <a:r>
              <a:rPr lang="ru-RU" dirty="0" smtClean="0"/>
              <a:t>олей и рвоты – голод на 3-5 дней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дуоденостазе</a:t>
            </a:r>
            <a:r>
              <a:rPr lang="ru-RU" dirty="0" smtClean="0"/>
              <a:t> – аспирация желудочного содержимого зондом</a:t>
            </a:r>
          </a:p>
          <a:p>
            <a:r>
              <a:rPr lang="ru-RU" dirty="0" smtClean="0"/>
              <a:t>Парентеральное питание и коррекция ВЭБ</a:t>
            </a:r>
          </a:p>
          <a:p>
            <a:r>
              <a:rPr lang="ru-RU" dirty="0" smtClean="0"/>
              <a:t>Купирование болевого синдрома + </a:t>
            </a:r>
            <a:r>
              <a:rPr lang="ru-RU" dirty="0" err="1" smtClean="0"/>
              <a:t>спазмолитики</a:t>
            </a:r>
            <a:endParaRPr lang="ru-RU" dirty="0" smtClean="0"/>
          </a:p>
          <a:p>
            <a:r>
              <a:rPr lang="ru-RU" dirty="0" smtClean="0"/>
              <a:t>Уменьшение секреторной функции желудка(</a:t>
            </a:r>
            <a:r>
              <a:rPr lang="ru-RU" dirty="0" err="1" smtClean="0"/>
              <a:t>ИПП+антагонисты</a:t>
            </a:r>
            <a:r>
              <a:rPr lang="ru-RU" dirty="0" smtClean="0"/>
              <a:t> Н2+антациды+аналоги </a:t>
            </a:r>
            <a:r>
              <a:rPr lang="ru-RU" dirty="0" err="1" smtClean="0"/>
              <a:t>соматостатина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При легкой степени тяжести </a:t>
            </a:r>
            <a:r>
              <a:rPr lang="ru-RU" dirty="0" err="1" smtClean="0"/>
              <a:t>хрон</a:t>
            </a:r>
            <a:r>
              <a:rPr lang="ru-RU" dirty="0" smtClean="0"/>
              <a:t> панкреатита через 3 дня полного голода проводят энтеральное зондовое питание с использованием питательных смесей через </a:t>
            </a:r>
            <a:r>
              <a:rPr lang="ru-RU" dirty="0" err="1" smtClean="0"/>
              <a:t>назоеюнальный</a:t>
            </a:r>
            <a:r>
              <a:rPr lang="ru-RU" dirty="0" smtClean="0"/>
              <a:t> зонд</a:t>
            </a:r>
          </a:p>
          <a:p>
            <a:pPr>
              <a:buNone/>
            </a:pPr>
            <a:r>
              <a:rPr lang="ru-RU" dirty="0" smtClean="0"/>
              <a:t>-при стойкой гипергликемии вводят смесь, не содержащую глюкозу, (</a:t>
            </a:r>
            <a:r>
              <a:rPr lang="ru-RU" dirty="0" err="1" smtClean="0"/>
              <a:t>диазон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-при благоприятном течении назначают стандартную формулу (нутризон)</a:t>
            </a:r>
          </a:p>
          <a:p>
            <a:pPr>
              <a:buNone/>
            </a:pPr>
            <a:r>
              <a:rPr lang="ru-RU" dirty="0" smtClean="0"/>
              <a:t>-при восстановлении </a:t>
            </a:r>
            <a:r>
              <a:rPr lang="ru-RU" dirty="0" err="1" smtClean="0"/>
              <a:t>ф-ии</a:t>
            </a:r>
            <a:r>
              <a:rPr lang="ru-RU" dirty="0" smtClean="0"/>
              <a:t> глотания на 6 сутки удаляют зонд и назначают щд№5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При интерстициальном и паренхиматозном вариантах хронического панкреатита с отеком поджелудочной железы показана антиферментная терапия:</a:t>
            </a:r>
          </a:p>
          <a:p>
            <a:pPr>
              <a:buFontTx/>
              <a:buChar char="-"/>
            </a:pPr>
            <a:r>
              <a:rPr lang="ru-RU" dirty="0" smtClean="0"/>
              <a:t>Внутривенно </a:t>
            </a:r>
            <a:r>
              <a:rPr lang="ru-RU" dirty="0" err="1" smtClean="0"/>
              <a:t>апротинин</a:t>
            </a:r>
            <a:r>
              <a:rPr lang="ru-RU" dirty="0" smtClean="0"/>
              <a:t> 1-2 р/сутки по 20 000 ед 7 дней</a:t>
            </a:r>
          </a:p>
          <a:p>
            <a:pPr>
              <a:buFontTx/>
              <a:buChar char="-"/>
            </a:pPr>
            <a:r>
              <a:rPr lang="ru-RU" dirty="0" smtClean="0"/>
              <a:t>Дуоденальная </a:t>
            </a:r>
            <a:r>
              <a:rPr lang="ru-RU" dirty="0" err="1" smtClean="0"/>
              <a:t>энзимоингибиция</a:t>
            </a:r>
            <a:r>
              <a:rPr lang="ru-RU" dirty="0" smtClean="0"/>
              <a:t> панкреатической секреции(</a:t>
            </a:r>
            <a:r>
              <a:rPr lang="ru-RU" dirty="0" err="1" smtClean="0"/>
              <a:t>трипсинкристаллический</a:t>
            </a:r>
            <a:r>
              <a:rPr lang="ru-RU" dirty="0" smtClean="0"/>
              <a:t> 0.1мг/кг)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</a:t>
            </a:r>
            <a:r>
              <a:rPr lang="ru-RU" dirty="0" smtClean="0"/>
              <a:t>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394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Нутритивная поддержка при остром и хроническом панкреатите</vt:lpstr>
      <vt:lpstr>Поджелудочная железа</vt:lpstr>
      <vt:lpstr>Панкреатит</vt:lpstr>
      <vt:lpstr>Принципы лечебного питания при хроническом панкреатите</vt:lpstr>
      <vt:lpstr>Принципы лечебного питания при хроническом панкреатите</vt:lpstr>
      <vt:lpstr>При возникновении постпрандиальной воспалительной реакции возможна тактика: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Нутритивная поддержка при остром и хроническом панкреатите</dc:title>
  <dc:creator>Sister103</dc:creator>
  <cp:lastModifiedBy>Пользователь Windows</cp:lastModifiedBy>
  <cp:revision>22</cp:revision>
  <dcterms:created xsi:type="dcterms:W3CDTF">2022-09-21T11:39:41Z</dcterms:created>
  <dcterms:modified xsi:type="dcterms:W3CDTF">2022-10-09T17:15:46Z</dcterms:modified>
</cp:coreProperties>
</file>