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57" r:id="rId3"/>
    <p:sldId id="258" r:id="rId4"/>
    <p:sldId id="259" r:id="rId5"/>
    <p:sldId id="284" r:id="rId6"/>
    <p:sldId id="260" r:id="rId7"/>
    <p:sldId id="285" r:id="rId8"/>
    <p:sldId id="261" r:id="rId9"/>
    <p:sldId id="286" r:id="rId10"/>
    <p:sldId id="289" r:id="rId11"/>
    <p:sldId id="262" r:id="rId12"/>
    <p:sldId id="292" r:id="rId13"/>
    <p:sldId id="293" r:id="rId14"/>
    <p:sldId id="294" r:id="rId15"/>
    <p:sldId id="291" r:id="rId16"/>
    <p:sldId id="287" r:id="rId17"/>
    <p:sldId id="288" r:id="rId18"/>
    <p:sldId id="295" r:id="rId19"/>
    <p:sldId id="265" r:id="rId20"/>
    <p:sldId id="297" r:id="rId21"/>
    <p:sldId id="298" r:id="rId22"/>
    <p:sldId id="267" r:id="rId23"/>
    <p:sldId id="296" r:id="rId24"/>
    <p:sldId id="282"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22.04.2020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22.04.2020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22.04.2020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22.04.2020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studmedlib.ru/book/970411742V0003.html" TargetMode="External"/><Relationship Id="rId2" Type="http://schemas.openxmlformats.org/officeDocument/2006/relationships/hyperlink" Target="https://doi.org/10.24884/1561-6274-2015-19-1-56-6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Инструментальная диагностика пиелонефрита</a:t>
            </a:r>
            <a:endParaRPr lang="ru-RU" dirty="0"/>
          </a:p>
        </p:txBody>
      </p:sp>
      <p:sp>
        <p:nvSpPr>
          <p:cNvPr id="3" name="Подзаголовок 2"/>
          <p:cNvSpPr>
            <a:spLocks noGrp="1"/>
          </p:cNvSpPr>
          <p:nvPr>
            <p:ph type="subTitle" idx="1"/>
          </p:nvPr>
        </p:nvSpPr>
        <p:spPr/>
        <p:txBody>
          <a:bodyPr/>
          <a:lstStyle/>
          <a:p>
            <a:r>
              <a:rPr lang="ru-RU" dirty="0"/>
              <a:t>Выполнила: ординатор 1 года специальности терапия </a:t>
            </a:r>
            <a:r>
              <a:rPr lang="ru-RU" dirty="0" err="1"/>
              <a:t>Торгунакова</a:t>
            </a:r>
            <a:r>
              <a:rPr lang="ru-RU" dirty="0"/>
              <a:t> М.С.</a:t>
            </a:r>
          </a:p>
          <a:p>
            <a:endParaRPr lang="ru-RU" dirty="0"/>
          </a:p>
        </p:txBody>
      </p:sp>
      <p:sp>
        <p:nvSpPr>
          <p:cNvPr id="4" name="Прямоугольник 3"/>
          <p:cNvSpPr/>
          <p:nvPr/>
        </p:nvSpPr>
        <p:spPr>
          <a:xfrm>
            <a:off x="683568" y="404664"/>
            <a:ext cx="7992888" cy="923330"/>
          </a:xfrm>
          <a:prstGeom prst="rect">
            <a:avLst/>
          </a:prstGeom>
        </p:spPr>
        <p:txBody>
          <a:bodyPr wrap="square">
            <a:spAutoFit/>
          </a:bodyPr>
          <a:lstStyle/>
          <a:p>
            <a:pPr algn="ctr"/>
            <a:r>
              <a:rPr lang="ru-RU" dirty="0"/>
              <a:t>ФГБОУ ВО </a:t>
            </a:r>
            <a:r>
              <a:rPr lang="ru-RU" dirty="0" err="1"/>
              <a:t>КрасГМУ</a:t>
            </a:r>
            <a:r>
              <a:rPr lang="ru-RU" dirty="0"/>
              <a:t> им. проф. В.Ф. </a:t>
            </a:r>
            <a:r>
              <a:rPr lang="ru-RU" dirty="0" err="1"/>
              <a:t>Войно-Ясенецкого</a:t>
            </a:r>
            <a:r>
              <a:rPr lang="ru-RU" dirty="0"/>
              <a:t> Минздрава России</a:t>
            </a:r>
          </a:p>
          <a:p>
            <a:pPr algn="ctr"/>
            <a:endParaRPr lang="ru-RU" dirty="0"/>
          </a:p>
          <a:p>
            <a:pPr algn="ctr"/>
            <a:r>
              <a:rPr lang="ru-RU" dirty="0"/>
              <a:t>Кафедра внутренних болезней и иммунологии с курсом ПО</a:t>
            </a:r>
          </a:p>
        </p:txBody>
      </p:sp>
    </p:spTree>
    <p:extLst>
      <p:ext uri="{BB962C8B-B14F-4D97-AF65-F5344CB8AC3E}">
        <p14:creationId xmlns:p14="http://schemas.microsoft.com/office/powerpoint/2010/main" val="1312739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Диагностика</a:t>
            </a:r>
            <a:endParaRPr lang="ru-RU" dirty="0"/>
          </a:p>
        </p:txBody>
      </p:sp>
      <p:sp>
        <p:nvSpPr>
          <p:cNvPr id="3" name="Объект 2"/>
          <p:cNvSpPr>
            <a:spLocks noGrp="1"/>
          </p:cNvSpPr>
          <p:nvPr>
            <p:ph idx="1"/>
          </p:nvPr>
        </p:nvSpPr>
        <p:spPr>
          <a:xfrm>
            <a:off x="457200" y="1340768"/>
            <a:ext cx="8229600" cy="4781128"/>
          </a:xfrm>
        </p:spPr>
        <p:txBody>
          <a:bodyPr>
            <a:normAutofit fontScale="55000" lnSpcReduction="20000"/>
          </a:bodyPr>
          <a:lstStyle/>
          <a:p>
            <a:pPr marL="0" indent="0">
              <a:buNone/>
            </a:pPr>
            <a:endParaRPr lang="ru-RU" dirty="0"/>
          </a:p>
          <a:p>
            <a:r>
              <a:rPr lang="ru-RU" i="1" dirty="0" smtClean="0"/>
              <a:t>Проба </a:t>
            </a:r>
            <a:r>
              <a:rPr lang="ru-RU" i="1" dirty="0" err="1"/>
              <a:t>Реберга</a:t>
            </a:r>
            <a:r>
              <a:rPr lang="ru-RU" dirty="0"/>
              <a:t>. При прогрессировании почечной недостаточности - снижение СКФ, рассчитанной по формуле </a:t>
            </a:r>
            <a:r>
              <a:rPr lang="ru-RU" dirty="0" err="1" smtClean="0"/>
              <a:t>Кокрофта-Голта</a:t>
            </a:r>
            <a:endParaRPr lang="ru-RU" dirty="0"/>
          </a:p>
          <a:p>
            <a:endParaRPr lang="ru-RU" dirty="0"/>
          </a:p>
          <a:p>
            <a:r>
              <a:rPr lang="ru-RU" i="1" dirty="0" smtClean="0"/>
              <a:t>Иммунологическое </a:t>
            </a:r>
            <a:r>
              <a:rPr lang="ru-RU" i="1" dirty="0"/>
              <a:t>исследование.</a:t>
            </a:r>
            <a:r>
              <a:rPr lang="ru-RU" dirty="0"/>
              <a:t> Повышение концентрации </a:t>
            </a:r>
            <a:r>
              <a:rPr lang="ru-RU" dirty="0" err="1"/>
              <a:t>IgM</a:t>
            </a:r>
            <a:r>
              <a:rPr lang="ru-RU" dirty="0"/>
              <a:t>, уровень </a:t>
            </a:r>
            <a:r>
              <a:rPr lang="ru-RU" dirty="0" err="1"/>
              <a:t>IgG</a:t>
            </a:r>
            <a:r>
              <a:rPr lang="ru-RU" dirty="0"/>
              <a:t> может быть снижен, изменения содержания других иммуноглобулинов непостоянны, в основном при вторичном ФСГС. Уровень СН50 и С3 обычно не </a:t>
            </a:r>
            <a:r>
              <a:rPr lang="ru-RU" dirty="0" smtClean="0"/>
              <a:t>снижен</a:t>
            </a:r>
          </a:p>
          <a:p>
            <a:endParaRPr lang="ru-RU" dirty="0"/>
          </a:p>
          <a:p>
            <a:r>
              <a:rPr lang="ru-RU" i="1" dirty="0" err="1" smtClean="0"/>
              <a:t>Коагулограмма</a:t>
            </a:r>
            <a:r>
              <a:rPr lang="ru-RU" dirty="0"/>
              <a:t>. Тенденция к </a:t>
            </a:r>
            <a:r>
              <a:rPr lang="ru-RU" dirty="0" err="1"/>
              <a:t>гиперкоагуляции</a:t>
            </a:r>
            <a:r>
              <a:rPr lang="ru-RU" dirty="0"/>
              <a:t>. У больных с нефротическим синдромом - повышение концентрации фибриногена и отдельных факторов свёртывания в плазме крови, снижение концентрации антитромбина III, повышение растворимых комплексов </a:t>
            </a:r>
            <a:r>
              <a:rPr lang="ru-RU" dirty="0" smtClean="0"/>
              <a:t>фибрин-мономеров</a:t>
            </a:r>
          </a:p>
          <a:p>
            <a:endParaRPr lang="ru-RU" dirty="0"/>
          </a:p>
          <a:p>
            <a:pPr marL="0" indent="0">
              <a:buNone/>
            </a:pPr>
            <a:r>
              <a:rPr lang="ru-RU" sz="3700" dirty="0" smtClean="0"/>
              <a:t>УЗИ</a:t>
            </a:r>
            <a:endParaRPr lang="ru-RU" dirty="0" smtClean="0"/>
          </a:p>
          <a:p>
            <a:r>
              <a:rPr lang="ru-RU" dirty="0" smtClean="0"/>
              <a:t>При </a:t>
            </a:r>
            <a:r>
              <a:rPr lang="ru-RU" dirty="0"/>
              <a:t>выраженном нефротическом синдроме - увеличение размеров почек, отёчность коркового слоя, при нарастании почечной недостаточности - прогрессирующее уменьшение толщины коры и размера </a:t>
            </a:r>
            <a:r>
              <a:rPr lang="ru-RU" dirty="0" smtClean="0"/>
              <a:t>почек</a:t>
            </a:r>
            <a:endParaRPr lang="ru-RU" dirty="0"/>
          </a:p>
          <a:p>
            <a:pPr marL="0" indent="0">
              <a:buNone/>
            </a:pPr>
            <a:endParaRPr lang="ru-RU" dirty="0"/>
          </a:p>
        </p:txBody>
      </p:sp>
    </p:spTree>
    <p:extLst>
      <p:ext uri="{BB962C8B-B14F-4D97-AF65-F5344CB8AC3E}">
        <p14:creationId xmlns:p14="http://schemas.microsoft.com/office/powerpoint/2010/main" val="573148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Диагностика</a:t>
            </a:r>
            <a:endParaRPr lang="ru-RU" dirty="0"/>
          </a:p>
        </p:txBody>
      </p:sp>
      <p:sp>
        <p:nvSpPr>
          <p:cNvPr id="3" name="Объект 2"/>
          <p:cNvSpPr>
            <a:spLocks noGrp="1"/>
          </p:cNvSpPr>
          <p:nvPr>
            <p:ph idx="1"/>
          </p:nvPr>
        </p:nvSpPr>
        <p:spPr/>
        <p:txBody>
          <a:bodyPr/>
          <a:lstStyle/>
          <a:p>
            <a:pPr algn="ctr"/>
            <a:r>
              <a:rPr lang="ru-RU" dirty="0">
                <a:solidFill>
                  <a:srgbClr val="FF0000"/>
                </a:solidFill>
              </a:rPr>
              <a:t>Диагноз ФСГС основывается на данных морфологического исследования</a:t>
            </a:r>
            <a:r>
              <a:rPr lang="ru-RU" dirty="0"/>
              <a:t> </a:t>
            </a:r>
            <a:endParaRPr lang="ru-RU" dirty="0" smtClean="0"/>
          </a:p>
          <a:p>
            <a:r>
              <a:rPr lang="ru-RU" dirty="0" smtClean="0"/>
              <a:t>Биопсию </a:t>
            </a:r>
            <a:r>
              <a:rPr lang="ru-RU" dirty="0"/>
              <a:t>почки проводят с дифференциально-диагностической целью и для оценки морфологических критериев </a:t>
            </a:r>
            <a:r>
              <a:rPr lang="ru-RU" dirty="0" smtClean="0"/>
              <a:t>прогноза</a:t>
            </a:r>
            <a:endParaRPr lang="ru-RU" dirty="0"/>
          </a:p>
        </p:txBody>
      </p:sp>
    </p:spTree>
    <p:extLst>
      <p:ext uri="{BB962C8B-B14F-4D97-AF65-F5344CB8AC3E}">
        <p14:creationId xmlns:p14="http://schemas.microsoft.com/office/powerpoint/2010/main" val="230712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143000"/>
          </a:xfrm>
        </p:spPr>
        <p:txBody>
          <a:bodyPr/>
          <a:lstStyle/>
          <a:p>
            <a:r>
              <a:rPr lang="ru-RU" dirty="0"/>
              <a:t>Общие признаки</a:t>
            </a:r>
          </a:p>
        </p:txBody>
      </p:sp>
      <p:sp>
        <p:nvSpPr>
          <p:cNvPr id="3" name="Объект 2"/>
          <p:cNvSpPr>
            <a:spLocks noGrp="1"/>
          </p:cNvSpPr>
          <p:nvPr>
            <p:ph idx="1"/>
          </p:nvPr>
        </p:nvSpPr>
        <p:spPr>
          <a:xfrm>
            <a:off x="467544" y="1124744"/>
            <a:ext cx="8229600" cy="4525963"/>
          </a:xfrm>
        </p:spPr>
        <p:txBody>
          <a:bodyPr>
            <a:noAutofit/>
          </a:bodyPr>
          <a:lstStyle/>
          <a:p>
            <a:r>
              <a:rPr lang="ru-RU" sz="1600" i="1" dirty="0" smtClean="0"/>
              <a:t>На </a:t>
            </a:r>
            <a:r>
              <a:rPr lang="ru-RU" sz="1600" i="1" dirty="0"/>
              <a:t>светооптическом уровне </a:t>
            </a:r>
            <a:endParaRPr lang="ru-RU" sz="1600" dirty="0" smtClean="0"/>
          </a:p>
          <a:p>
            <a:pPr lvl="1"/>
            <a:r>
              <a:rPr lang="ru-RU" sz="1400" dirty="0" smtClean="0"/>
              <a:t> </a:t>
            </a:r>
            <a:r>
              <a:rPr lang="ru-RU" sz="1400" dirty="0"/>
              <a:t>в начале заболевания изменения квалифицируются как минимальные, в последующем выявляются зоны склероза и гиалиноза в некоторых сегментах отдельных клубочков (не &gt;60% клубочков в препарате</a:t>
            </a:r>
            <a:r>
              <a:rPr lang="ru-RU" sz="1400" dirty="0" smtClean="0"/>
              <a:t>)</a:t>
            </a:r>
          </a:p>
          <a:p>
            <a:pPr lvl="1"/>
            <a:r>
              <a:rPr lang="ru-RU" sz="1400" dirty="0" smtClean="0"/>
              <a:t> </a:t>
            </a:r>
            <a:r>
              <a:rPr lang="ru-RU" sz="1400" dirty="0"/>
              <a:t>умеренная клеточная </a:t>
            </a:r>
            <a:r>
              <a:rPr lang="ru-RU" sz="1400" dirty="0" smtClean="0"/>
              <a:t>пролиферация</a:t>
            </a:r>
          </a:p>
          <a:p>
            <a:pPr lvl="1"/>
            <a:r>
              <a:rPr lang="ru-RU" sz="1400" dirty="0" smtClean="0"/>
              <a:t>адгезия </a:t>
            </a:r>
            <a:r>
              <a:rPr lang="ru-RU" sz="1400" dirty="0"/>
              <a:t>петель клубочков к капсуле с образованием </a:t>
            </a:r>
            <a:r>
              <a:rPr lang="ru-RU" sz="1400" dirty="0" err="1"/>
              <a:t>синехий</a:t>
            </a:r>
            <a:r>
              <a:rPr lang="ru-RU" sz="1400" dirty="0" smtClean="0"/>
              <a:t>.</a:t>
            </a:r>
          </a:p>
          <a:p>
            <a:pPr lvl="1"/>
            <a:r>
              <a:rPr lang="ru-RU" sz="1400" dirty="0" smtClean="0"/>
              <a:t>фокальные </a:t>
            </a:r>
            <a:r>
              <a:rPr lang="ru-RU" sz="1400" dirty="0"/>
              <a:t>изменения начинаются либо превалируют на </a:t>
            </a:r>
            <a:r>
              <a:rPr lang="ru-RU" sz="1400" dirty="0" err="1"/>
              <a:t>кортико</a:t>
            </a:r>
            <a:r>
              <a:rPr lang="ru-RU" sz="1400" dirty="0"/>
              <a:t>-медуллярном уровне, затем вовлекаются клубочки поверхностных отделов коркового вещества. </a:t>
            </a:r>
            <a:endParaRPr lang="ru-RU" sz="1400" dirty="0" smtClean="0"/>
          </a:p>
          <a:p>
            <a:pPr lvl="1"/>
            <a:r>
              <a:rPr lang="ru-RU" sz="1400" dirty="0" smtClean="0"/>
              <a:t>Выявляется </a:t>
            </a:r>
            <a:r>
              <a:rPr lang="ru-RU" sz="1400" dirty="0"/>
              <a:t>разной степени интерстициальный </a:t>
            </a:r>
            <a:r>
              <a:rPr lang="ru-RU" sz="1400" dirty="0" smtClean="0"/>
              <a:t>фиброз</a:t>
            </a:r>
          </a:p>
          <a:p>
            <a:r>
              <a:rPr lang="ru-RU" sz="1600" i="1" dirty="0" smtClean="0"/>
              <a:t> </a:t>
            </a:r>
            <a:r>
              <a:rPr lang="ru-RU" sz="1600" i="1" dirty="0"/>
              <a:t>При </a:t>
            </a:r>
            <a:r>
              <a:rPr lang="ru-RU" sz="1600" i="1" dirty="0" err="1"/>
              <a:t>иммунофлюоресцентном</a:t>
            </a:r>
            <a:r>
              <a:rPr lang="ru-RU" sz="1600" i="1" dirty="0"/>
              <a:t> исследовании </a:t>
            </a:r>
            <a:endParaRPr lang="ru-RU" sz="1600" i="1" dirty="0" smtClean="0"/>
          </a:p>
          <a:p>
            <a:pPr lvl="1"/>
            <a:r>
              <a:rPr lang="ru-RU" sz="1400" dirty="0" smtClean="0"/>
              <a:t>в </a:t>
            </a:r>
            <a:r>
              <a:rPr lang="ru-RU" sz="1400" dirty="0" err="1"/>
              <a:t>склерозированных</a:t>
            </a:r>
            <a:r>
              <a:rPr lang="ru-RU" sz="1400" dirty="0"/>
              <a:t> сегментах свечение </a:t>
            </a:r>
            <a:r>
              <a:rPr lang="ru-RU" sz="1400" dirty="0" err="1"/>
              <a:t>IgM</a:t>
            </a:r>
            <a:r>
              <a:rPr lang="ru-RU" sz="1400" dirty="0"/>
              <a:t> и </a:t>
            </a:r>
            <a:r>
              <a:rPr lang="ru-RU" sz="1400" dirty="0" smtClean="0"/>
              <a:t>С3</a:t>
            </a:r>
          </a:p>
          <a:p>
            <a:pPr lvl="1"/>
            <a:r>
              <a:rPr lang="ru-RU" sz="1400" dirty="0" smtClean="0"/>
              <a:t> </a:t>
            </a:r>
            <a:r>
              <a:rPr lang="ru-RU" sz="1400" dirty="0"/>
              <a:t>при вторичных формах ФСГС возможно выявление и других иммуноглобулинов</a:t>
            </a:r>
            <a:r>
              <a:rPr lang="ru-RU" sz="1400" dirty="0" smtClean="0"/>
              <a:t>;</a:t>
            </a:r>
          </a:p>
          <a:p>
            <a:pPr lvl="1"/>
            <a:r>
              <a:rPr lang="ru-RU" sz="1400" dirty="0" smtClean="0"/>
              <a:t> </a:t>
            </a:r>
            <a:r>
              <a:rPr lang="ru-RU" sz="1400" dirty="0"/>
              <a:t>в неизмененных клубочках – свечение отсутствует </a:t>
            </a:r>
            <a:endParaRPr lang="ru-RU" sz="1400" dirty="0" smtClean="0"/>
          </a:p>
          <a:p>
            <a:r>
              <a:rPr lang="ru-RU" sz="1600" i="1" dirty="0" smtClean="0"/>
              <a:t>При </a:t>
            </a:r>
            <a:r>
              <a:rPr lang="ru-RU" sz="1600" i="1" dirty="0"/>
              <a:t>электронной микроскопии</a:t>
            </a:r>
            <a:r>
              <a:rPr lang="ru-RU" sz="1600" dirty="0"/>
              <a:t> </a:t>
            </a:r>
            <a:endParaRPr lang="ru-RU" sz="1600" dirty="0" smtClean="0"/>
          </a:p>
          <a:p>
            <a:pPr lvl="1"/>
            <a:r>
              <a:rPr lang="ru-RU" sz="1400" dirty="0" smtClean="0"/>
              <a:t>гипертрофия </a:t>
            </a:r>
            <a:r>
              <a:rPr lang="ru-RU" sz="1400" dirty="0"/>
              <a:t>и вакуолизация </a:t>
            </a:r>
            <a:r>
              <a:rPr lang="ru-RU" sz="1400" dirty="0" err="1" smtClean="0"/>
              <a:t>подоцитов</a:t>
            </a:r>
            <a:endParaRPr lang="ru-RU" sz="1400" dirty="0" smtClean="0"/>
          </a:p>
          <a:p>
            <a:pPr lvl="1"/>
            <a:r>
              <a:rPr lang="ru-RU" sz="1400" dirty="0" smtClean="0"/>
              <a:t>слияние </a:t>
            </a:r>
            <a:r>
              <a:rPr lang="ru-RU" sz="1400" dirty="0" err="1"/>
              <a:t>ножковых</a:t>
            </a:r>
            <a:r>
              <a:rPr lang="ru-RU" sz="1400" dirty="0"/>
              <a:t> </a:t>
            </a:r>
            <a:r>
              <a:rPr lang="ru-RU" sz="1400" dirty="0" smtClean="0"/>
              <a:t>отростков</a:t>
            </a:r>
          </a:p>
          <a:p>
            <a:pPr lvl="1"/>
            <a:r>
              <a:rPr lang="ru-RU" sz="1400" dirty="0" smtClean="0"/>
              <a:t> </a:t>
            </a:r>
            <a:r>
              <a:rPr lang="ru-RU" sz="1400" dirty="0"/>
              <a:t>пенистого вида материал в просвете </a:t>
            </a:r>
            <a:r>
              <a:rPr lang="ru-RU" sz="1400" dirty="0" smtClean="0"/>
              <a:t>капилляров</a:t>
            </a:r>
          </a:p>
          <a:p>
            <a:pPr lvl="1"/>
            <a:r>
              <a:rPr lang="ru-RU" sz="1400" dirty="0" smtClean="0"/>
              <a:t> </a:t>
            </a:r>
            <a:r>
              <a:rPr lang="ru-RU" sz="1400" dirty="0"/>
              <a:t>пенистые клетки в </a:t>
            </a:r>
            <a:r>
              <a:rPr lang="ru-RU" sz="1400" dirty="0" err="1" smtClean="0"/>
              <a:t>мезангии</a:t>
            </a:r>
            <a:endParaRPr lang="ru-RU" sz="1400" dirty="0" smtClean="0"/>
          </a:p>
          <a:p>
            <a:pPr lvl="1"/>
            <a:r>
              <a:rPr lang="ru-RU" sz="1400" dirty="0" smtClean="0"/>
              <a:t> </a:t>
            </a:r>
            <a:r>
              <a:rPr lang="ru-RU" sz="1400" dirty="0" err="1"/>
              <a:t>виллезная</a:t>
            </a:r>
            <a:r>
              <a:rPr lang="ru-RU" sz="1400" dirty="0"/>
              <a:t> трансформация </a:t>
            </a:r>
            <a:r>
              <a:rPr lang="ru-RU" sz="1400" dirty="0" err="1" smtClean="0"/>
              <a:t>подоцитов</a:t>
            </a:r>
            <a:r>
              <a:rPr lang="ru-RU" sz="1400" dirty="0" smtClean="0"/>
              <a:t>,</a:t>
            </a:r>
          </a:p>
          <a:p>
            <a:pPr lvl="1"/>
            <a:r>
              <a:rPr lang="ru-RU" sz="1400" dirty="0" smtClean="0"/>
              <a:t>отслойка </a:t>
            </a:r>
            <a:r>
              <a:rPr lang="ru-RU" sz="1400" dirty="0" err="1"/>
              <a:t>подоцитов</a:t>
            </a:r>
            <a:r>
              <a:rPr lang="ru-RU" sz="1400" dirty="0"/>
              <a:t>, оголение участков </a:t>
            </a:r>
            <a:r>
              <a:rPr lang="ru-RU" sz="1400" dirty="0" smtClean="0"/>
              <a:t>БМК</a:t>
            </a:r>
          </a:p>
          <a:p>
            <a:pPr lvl="1"/>
            <a:r>
              <a:rPr lang="ru-RU" sz="1400" dirty="0" err="1" smtClean="0"/>
              <a:t>синехии</a:t>
            </a:r>
            <a:r>
              <a:rPr lang="ru-RU" sz="1400" dirty="0" smtClean="0"/>
              <a:t> </a:t>
            </a:r>
            <a:r>
              <a:rPr lang="ru-RU" sz="1400" dirty="0"/>
              <a:t>с </a:t>
            </a:r>
            <a:r>
              <a:rPr lang="ru-RU" sz="1400" dirty="0" smtClean="0"/>
              <a:t>капсулой</a:t>
            </a:r>
          </a:p>
          <a:p>
            <a:pPr lvl="1"/>
            <a:r>
              <a:rPr lang="ru-RU" sz="1400" dirty="0" smtClean="0"/>
              <a:t>жировая </a:t>
            </a:r>
            <a:r>
              <a:rPr lang="ru-RU" sz="1400" dirty="0"/>
              <a:t>и белковая дистрофия эпителия канальцев</a:t>
            </a:r>
          </a:p>
        </p:txBody>
      </p:sp>
    </p:spTree>
    <p:extLst>
      <p:ext uri="{BB962C8B-B14F-4D97-AF65-F5344CB8AC3E}">
        <p14:creationId xmlns:p14="http://schemas.microsoft.com/office/powerpoint/2010/main" val="3514890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Диагностика</a:t>
            </a:r>
            <a:endParaRPr lang="ru-RU" dirty="0"/>
          </a:p>
        </p:txBody>
      </p:sp>
      <p:sp>
        <p:nvSpPr>
          <p:cNvPr id="3" name="Объект 2"/>
          <p:cNvSpPr>
            <a:spLocks noGrp="1"/>
          </p:cNvSpPr>
          <p:nvPr>
            <p:ph idx="1"/>
          </p:nvPr>
        </p:nvSpPr>
        <p:spPr>
          <a:xfrm>
            <a:off x="457200" y="1412776"/>
            <a:ext cx="8229600" cy="4713387"/>
          </a:xfrm>
        </p:spPr>
        <p:txBody>
          <a:bodyPr>
            <a:normAutofit fontScale="55000" lnSpcReduction="20000"/>
          </a:bodyPr>
          <a:lstStyle/>
          <a:p>
            <a:pPr marL="0" indent="0">
              <a:buNone/>
            </a:pPr>
            <a:r>
              <a:rPr lang="ru-RU" sz="4000" dirty="0" smtClean="0"/>
              <a:t>В </a:t>
            </a:r>
            <a:r>
              <a:rPr lang="ru-RU" sz="4000" dirty="0"/>
              <a:t>зависимости от локализации зон повреждения (склероза) в клубочках различают следующие варианты ФСГС: </a:t>
            </a:r>
            <a:endParaRPr lang="ru-RU" sz="4000" dirty="0" smtClean="0"/>
          </a:p>
          <a:p>
            <a:r>
              <a:rPr lang="ru-RU" dirty="0"/>
              <a:t>1. </a:t>
            </a:r>
            <a:r>
              <a:rPr lang="ru-RU" i="1" dirty="0"/>
              <a:t>Верхушечный вариант (</a:t>
            </a:r>
            <a:r>
              <a:rPr lang="ru-RU" i="1" dirty="0" err="1"/>
              <a:t>tip-lesion</a:t>
            </a:r>
            <a:r>
              <a:rPr lang="ru-RU" i="1" dirty="0"/>
              <a:t>) </a:t>
            </a:r>
            <a:endParaRPr lang="ru-RU" i="1" dirty="0" smtClean="0"/>
          </a:p>
          <a:p>
            <a:pPr lvl="1"/>
            <a:r>
              <a:rPr lang="ru-RU" dirty="0" smtClean="0"/>
              <a:t>Составляет </a:t>
            </a:r>
            <a:r>
              <a:rPr lang="ru-RU" dirty="0"/>
              <a:t>17% от всех форм </a:t>
            </a:r>
            <a:r>
              <a:rPr lang="ru-RU" dirty="0" smtClean="0"/>
              <a:t>ФСГС</a:t>
            </a:r>
          </a:p>
          <a:p>
            <a:pPr lvl="1"/>
            <a:r>
              <a:rPr lang="ru-RU" dirty="0" smtClean="0"/>
              <a:t>Характеризуется </a:t>
            </a:r>
            <a:r>
              <a:rPr lang="ru-RU" dirty="0"/>
              <a:t>пролапсом </a:t>
            </a:r>
            <a:r>
              <a:rPr lang="ru-RU" dirty="0" err="1"/>
              <a:t>склерозированной</a:t>
            </a:r>
            <a:r>
              <a:rPr lang="ru-RU" dirty="0"/>
              <a:t> дольки в начальный отдел проксимального канальца. </a:t>
            </a:r>
            <a:endParaRPr lang="ru-RU" dirty="0" smtClean="0"/>
          </a:p>
          <a:p>
            <a:pPr lvl="1"/>
            <a:r>
              <a:rPr lang="ru-RU" dirty="0" smtClean="0"/>
              <a:t>Повреждение </a:t>
            </a:r>
            <a:r>
              <a:rPr lang="ru-RU" dirty="0" err="1"/>
              <a:t>тубулоинтерстициальной</a:t>
            </a:r>
            <a:r>
              <a:rPr lang="ru-RU" dirty="0"/>
              <a:t> зоны и сосудов, по сравнению с другими вариантами ФСГС, менее </a:t>
            </a:r>
            <a:r>
              <a:rPr lang="ru-RU" dirty="0" smtClean="0"/>
              <a:t>выражено</a:t>
            </a:r>
          </a:p>
          <a:p>
            <a:pPr lvl="1"/>
            <a:r>
              <a:rPr lang="ru-RU" dirty="0" smtClean="0"/>
              <a:t> </a:t>
            </a:r>
            <a:r>
              <a:rPr lang="ru-RU" dirty="0"/>
              <a:t>Клинические проявления: у 80% – выраженная ПУ с тяжелым НС, реже, чем при других вариантах ФСГС, развивается АГ и ПН, лучший ответ на стероидную терапию, полные ремиссии НС развиваются у 50% больных </a:t>
            </a:r>
            <a:endParaRPr lang="ru-RU" dirty="0" smtClean="0"/>
          </a:p>
          <a:p>
            <a:pPr lvl="1"/>
            <a:r>
              <a:rPr lang="ru-RU" dirty="0" smtClean="0"/>
              <a:t>Прогноз </a:t>
            </a:r>
            <a:r>
              <a:rPr lang="ru-RU" dirty="0"/>
              <a:t>вполне благоприятный – 5-летняя почечная выживаемость – 76% </a:t>
            </a:r>
            <a:endParaRPr lang="ru-RU" dirty="0" smtClean="0"/>
          </a:p>
          <a:p>
            <a:r>
              <a:rPr lang="ru-RU" dirty="0" smtClean="0"/>
              <a:t>2</a:t>
            </a:r>
            <a:r>
              <a:rPr lang="ru-RU" dirty="0"/>
              <a:t>. </a:t>
            </a:r>
            <a:r>
              <a:rPr lang="ru-RU" i="1" dirty="0" err="1"/>
              <a:t>Перихилярный</a:t>
            </a:r>
            <a:r>
              <a:rPr lang="ru-RU" i="1" dirty="0"/>
              <a:t> вариант </a:t>
            </a:r>
            <a:endParaRPr lang="ru-RU" i="1" dirty="0" smtClean="0"/>
          </a:p>
          <a:p>
            <a:pPr lvl="1"/>
            <a:r>
              <a:rPr lang="ru-RU" dirty="0" smtClean="0"/>
              <a:t>Составляет </a:t>
            </a:r>
            <a:r>
              <a:rPr lang="ru-RU" dirty="0"/>
              <a:t>26% от всех форм ФСГС </a:t>
            </a:r>
            <a:endParaRPr lang="ru-RU" dirty="0" smtClean="0"/>
          </a:p>
          <a:p>
            <a:pPr lvl="1"/>
            <a:r>
              <a:rPr lang="ru-RU" dirty="0" smtClean="0"/>
              <a:t>Характеризуется расположением склероза и гиалиноза в области ворот клубочка, часто выявляется </a:t>
            </a:r>
            <a:r>
              <a:rPr lang="ru-RU" dirty="0" err="1" smtClean="0"/>
              <a:t>гломеруломегалия</a:t>
            </a:r>
            <a:r>
              <a:rPr lang="ru-RU" dirty="0" smtClean="0"/>
              <a:t> </a:t>
            </a:r>
          </a:p>
          <a:p>
            <a:pPr lvl="1"/>
            <a:r>
              <a:rPr lang="ru-RU" dirty="0" smtClean="0"/>
              <a:t>Рассматривается </a:t>
            </a:r>
            <a:r>
              <a:rPr lang="ru-RU" dirty="0"/>
              <a:t>как вторичная форма ФСГС и развивается при заболеваниях, сопровождающихся уменьшением массы действующих нефронов, </a:t>
            </a:r>
            <a:r>
              <a:rPr lang="ru-RU" dirty="0" err="1"/>
              <a:t>внутриклубочковой</a:t>
            </a:r>
            <a:r>
              <a:rPr lang="ru-RU" dirty="0"/>
              <a:t> гипертензией, при ожирении </a:t>
            </a:r>
            <a:endParaRPr lang="ru-RU" dirty="0" smtClean="0"/>
          </a:p>
          <a:p>
            <a:pPr lvl="1"/>
            <a:r>
              <a:rPr lang="ru-RU" dirty="0" smtClean="0"/>
              <a:t>Редко </a:t>
            </a:r>
            <a:r>
              <a:rPr lang="ru-RU" dirty="0"/>
              <a:t>достигаются полные (10%) и частичные (10%) ремиссии, тем не менее, прогноз вполне благоприятный: почечная выживаемость составляет к 3 годам 75</a:t>
            </a:r>
            <a:r>
              <a:rPr lang="ru-RU" dirty="0" smtClean="0"/>
              <a:t>%</a:t>
            </a:r>
          </a:p>
        </p:txBody>
      </p:sp>
    </p:spTree>
    <p:extLst>
      <p:ext uri="{BB962C8B-B14F-4D97-AF65-F5344CB8AC3E}">
        <p14:creationId xmlns:p14="http://schemas.microsoft.com/office/powerpoint/2010/main" val="2187224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Диагностика</a:t>
            </a:r>
            <a:endParaRPr lang="ru-RU" dirty="0"/>
          </a:p>
        </p:txBody>
      </p:sp>
      <p:sp>
        <p:nvSpPr>
          <p:cNvPr id="3" name="Объект 2"/>
          <p:cNvSpPr>
            <a:spLocks noGrp="1"/>
          </p:cNvSpPr>
          <p:nvPr>
            <p:ph idx="1"/>
          </p:nvPr>
        </p:nvSpPr>
        <p:spPr>
          <a:xfrm>
            <a:off x="457200" y="1412776"/>
            <a:ext cx="8229600" cy="5184576"/>
          </a:xfrm>
        </p:spPr>
        <p:txBody>
          <a:bodyPr>
            <a:normAutofit fontScale="55000" lnSpcReduction="20000"/>
          </a:bodyPr>
          <a:lstStyle/>
          <a:p>
            <a:pPr marL="0" indent="0">
              <a:buNone/>
            </a:pPr>
            <a:r>
              <a:rPr lang="ru-RU" sz="4000" dirty="0" smtClean="0"/>
              <a:t>В </a:t>
            </a:r>
            <a:r>
              <a:rPr lang="ru-RU" sz="4000" dirty="0"/>
              <a:t>зависимости от локализации зон повреждения (склероза) в клубочках различают следующие варианты ФСГС: </a:t>
            </a:r>
            <a:endParaRPr lang="ru-RU" sz="4000" dirty="0" smtClean="0"/>
          </a:p>
          <a:p>
            <a:endParaRPr lang="ru-RU" dirty="0" smtClean="0"/>
          </a:p>
          <a:p>
            <a:r>
              <a:rPr lang="ru-RU" dirty="0" smtClean="0"/>
              <a:t>3</a:t>
            </a:r>
            <a:r>
              <a:rPr lang="ru-RU" dirty="0"/>
              <a:t>. </a:t>
            </a:r>
            <a:r>
              <a:rPr lang="ru-RU" sz="3600" i="1" dirty="0"/>
              <a:t>Коллапсирующий вариант </a:t>
            </a:r>
            <a:r>
              <a:rPr lang="ru-RU" sz="3600" dirty="0"/>
              <a:t>(коллапсирующая </a:t>
            </a:r>
            <a:r>
              <a:rPr lang="ru-RU" sz="3600" dirty="0" err="1"/>
              <a:t>гломерулопатия</a:t>
            </a:r>
            <a:r>
              <a:rPr lang="ru-RU" sz="3600" dirty="0" smtClean="0"/>
              <a:t>)</a:t>
            </a:r>
          </a:p>
          <a:p>
            <a:pPr lvl="1"/>
            <a:r>
              <a:rPr lang="ru-RU" sz="3300" dirty="0" smtClean="0"/>
              <a:t> </a:t>
            </a:r>
            <a:r>
              <a:rPr lang="ru-RU" sz="3300" dirty="0"/>
              <a:t>Составляет 11% от всех форм ФСГС </a:t>
            </a:r>
            <a:endParaRPr lang="ru-RU" sz="3300" dirty="0" smtClean="0"/>
          </a:p>
          <a:p>
            <a:pPr lvl="1"/>
            <a:r>
              <a:rPr lang="ru-RU" sz="3300" dirty="0" smtClean="0"/>
              <a:t>Встречается </a:t>
            </a:r>
            <a:r>
              <a:rPr lang="ru-RU" sz="3300" dirty="0"/>
              <a:t>преимущественно (91%) у представителей черной расы </a:t>
            </a:r>
            <a:endParaRPr lang="ru-RU" sz="3300" dirty="0" smtClean="0"/>
          </a:p>
          <a:p>
            <a:pPr lvl="1"/>
            <a:r>
              <a:rPr lang="ru-RU" sz="3300" dirty="0" smtClean="0"/>
              <a:t>Характеризуется </a:t>
            </a:r>
            <a:r>
              <a:rPr lang="ru-RU" sz="3300" dirty="0"/>
              <a:t>пролиферацией </a:t>
            </a:r>
            <a:r>
              <a:rPr lang="ru-RU" sz="3300" dirty="0" err="1"/>
              <a:t>подоцитов</a:t>
            </a:r>
            <a:r>
              <a:rPr lang="ru-RU" sz="3300" dirty="0"/>
              <a:t> с образованием клеточных </a:t>
            </a:r>
            <a:r>
              <a:rPr lang="ru-RU" sz="3300" dirty="0" err="1"/>
              <a:t>полулуний</a:t>
            </a:r>
            <a:r>
              <a:rPr lang="ru-RU" sz="3300" dirty="0"/>
              <a:t>, коллапсом капиллярных петель всего клубочка, с образованием свободного </a:t>
            </a:r>
            <a:r>
              <a:rPr lang="ru-RU" sz="3300" dirty="0" err="1"/>
              <a:t>подкапсульного</a:t>
            </a:r>
            <a:r>
              <a:rPr lang="ru-RU" sz="3300" dirty="0"/>
              <a:t> пространства, быстрым развитием склероза. </a:t>
            </a:r>
            <a:endParaRPr lang="ru-RU" sz="3300" dirty="0" smtClean="0"/>
          </a:p>
          <a:p>
            <a:pPr lvl="1"/>
            <a:r>
              <a:rPr lang="ru-RU" sz="3300" dirty="0" smtClean="0"/>
              <a:t>Характерны </a:t>
            </a:r>
            <a:r>
              <a:rPr lang="ru-RU" sz="3300" dirty="0"/>
              <a:t>выраженные </a:t>
            </a:r>
            <a:r>
              <a:rPr lang="ru-RU" sz="3300" dirty="0" err="1"/>
              <a:t>тубулоинтерстициальные</a:t>
            </a:r>
            <a:r>
              <a:rPr lang="ru-RU" sz="3300" dirty="0"/>
              <a:t> изменения </a:t>
            </a:r>
            <a:endParaRPr lang="ru-RU" sz="3300" dirty="0" smtClean="0"/>
          </a:p>
          <a:p>
            <a:pPr lvl="1"/>
            <a:r>
              <a:rPr lang="ru-RU" sz="3300" dirty="0" smtClean="0"/>
              <a:t>Развивается </a:t>
            </a:r>
            <a:r>
              <a:rPr lang="ru-RU" sz="3300" dirty="0"/>
              <a:t>вследствие </a:t>
            </a:r>
            <a:r>
              <a:rPr lang="ru-RU" sz="3300" dirty="0" err="1"/>
              <a:t>дедифференцировки</a:t>
            </a:r>
            <a:r>
              <a:rPr lang="ru-RU" sz="3300" dirty="0"/>
              <a:t> </a:t>
            </a:r>
            <a:r>
              <a:rPr lang="ru-RU" sz="3300" dirty="0" err="1"/>
              <a:t>подоцитов</a:t>
            </a:r>
            <a:r>
              <a:rPr lang="ru-RU" sz="3300" dirty="0"/>
              <a:t> с потерей ими маркеров зрелых </a:t>
            </a:r>
            <a:r>
              <a:rPr lang="ru-RU" sz="3300" dirty="0" err="1"/>
              <a:t>подоцитов</a:t>
            </a:r>
            <a:r>
              <a:rPr lang="ru-RU" sz="3300" dirty="0"/>
              <a:t>, экспрессии маркеров пролиферации и </a:t>
            </a:r>
            <a:r>
              <a:rPr lang="ru-RU" sz="3300" dirty="0" err="1"/>
              <a:t>эпитопов</a:t>
            </a:r>
            <a:r>
              <a:rPr lang="ru-RU" sz="3300" dirty="0"/>
              <a:t> макрофагов </a:t>
            </a:r>
            <a:endParaRPr lang="ru-RU" sz="3300" dirty="0" smtClean="0"/>
          </a:p>
          <a:p>
            <a:pPr lvl="1"/>
            <a:r>
              <a:rPr lang="ru-RU" sz="3300" dirty="0" smtClean="0"/>
              <a:t>Подобные </a:t>
            </a:r>
            <a:r>
              <a:rPr lang="ru-RU" sz="3300" dirty="0"/>
              <a:t>изменения наблюдаются при ВИЧ-ассоциированной нефропатии, </a:t>
            </a:r>
            <a:r>
              <a:rPr lang="ru-RU" sz="3300" dirty="0" err="1"/>
              <a:t>гломерулопатии</a:t>
            </a:r>
            <a:r>
              <a:rPr lang="ru-RU" sz="3300" dirty="0"/>
              <a:t>, вызванной </a:t>
            </a:r>
            <a:r>
              <a:rPr lang="ru-RU" sz="3300" dirty="0" err="1"/>
              <a:t>памидронатом</a:t>
            </a:r>
            <a:r>
              <a:rPr lang="ru-RU" sz="3300" dirty="0"/>
              <a:t>, нефропатии у героиновых </a:t>
            </a:r>
            <a:r>
              <a:rPr lang="ru-RU" sz="3300" dirty="0" smtClean="0"/>
              <a:t>наркоманов</a:t>
            </a:r>
          </a:p>
          <a:p>
            <a:pPr lvl="1"/>
            <a:r>
              <a:rPr lang="ru-RU" sz="3300" dirty="0" smtClean="0"/>
              <a:t> </a:t>
            </a:r>
            <a:r>
              <a:rPr lang="ru-RU" sz="3300" dirty="0"/>
              <a:t>Клинические проявления: высокая ПУ, тяжелый НС, ПН уже в начале болезни и быстро (в среднем через 15 </a:t>
            </a:r>
            <a:r>
              <a:rPr lang="ru-RU" sz="3300" dirty="0" err="1"/>
              <a:t>мес</a:t>
            </a:r>
            <a:r>
              <a:rPr lang="ru-RU" sz="3300" dirty="0"/>
              <a:t>) прогрессирует до </a:t>
            </a:r>
            <a:r>
              <a:rPr lang="ru-RU" sz="3300" dirty="0" smtClean="0"/>
              <a:t>ТХПН</a:t>
            </a:r>
            <a:endParaRPr lang="ru-RU" sz="3300" dirty="0"/>
          </a:p>
        </p:txBody>
      </p:sp>
    </p:spTree>
    <p:extLst>
      <p:ext uri="{BB962C8B-B14F-4D97-AF65-F5344CB8AC3E}">
        <p14:creationId xmlns:p14="http://schemas.microsoft.com/office/powerpoint/2010/main" val="2535939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Диагностика</a:t>
            </a:r>
            <a:endParaRPr lang="ru-RU" dirty="0"/>
          </a:p>
        </p:txBody>
      </p:sp>
      <p:sp>
        <p:nvSpPr>
          <p:cNvPr id="3" name="Объект 2"/>
          <p:cNvSpPr>
            <a:spLocks noGrp="1"/>
          </p:cNvSpPr>
          <p:nvPr>
            <p:ph idx="1"/>
          </p:nvPr>
        </p:nvSpPr>
        <p:spPr>
          <a:xfrm>
            <a:off x="457200" y="1412776"/>
            <a:ext cx="8229600" cy="4713387"/>
          </a:xfrm>
        </p:spPr>
        <p:txBody>
          <a:bodyPr>
            <a:noAutofit/>
          </a:bodyPr>
          <a:lstStyle/>
          <a:p>
            <a:pPr marL="0" indent="0">
              <a:buNone/>
            </a:pPr>
            <a:r>
              <a:rPr lang="ru-RU" sz="1400" dirty="0"/>
              <a:t>4. </a:t>
            </a:r>
            <a:r>
              <a:rPr lang="ru-RU" sz="1600" i="1" dirty="0"/>
              <a:t>Клеточный вариант </a:t>
            </a:r>
            <a:endParaRPr lang="ru-RU" sz="1600" i="1" dirty="0" smtClean="0"/>
          </a:p>
          <a:p>
            <a:r>
              <a:rPr lang="ru-RU" sz="1600" dirty="0" smtClean="0"/>
              <a:t>Является </a:t>
            </a:r>
            <a:r>
              <a:rPr lang="ru-RU" sz="1600" dirty="0"/>
              <a:t>самым редким (3%) и наименее изученным вариантом ФСГС </a:t>
            </a:r>
            <a:endParaRPr lang="ru-RU" sz="1600" dirty="0" smtClean="0"/>
          </a:p>
          <a:p>
            <a:r>
              <a:rPr lang="ru-RU" sz="1600" dirty="0" smtClean="0"/>
              <a:t>Характеризуется расширением </a:t>
            </a:r>
            <a:r>
              <a:rPr lang="ru-RU" sz="1600" dirty="0" err="1" smtClean="0"/>
              <a:t>мезангия</a:t>
            </a:r>
            <a:r>
              <a:rPr lang="ru-RU" sz="1600" dirty="0" smtClean="0"/>
              <a:t>, пролиферацией </a:t>
            </a:r>
            <a:r>
              <a:rPr lang="ru-RU" sz="1600" dirty="0" err="1" smtClean="0"/>
              <a:t>подоцитов</a:t>
            </a:r>
            <a:r>
              <a:rPr lang="ru-RU" sz="1600" dirty="0" smtClean="0"/>
              <a:t>, а также пролиферацией эндотелия со стазом лейкоцитов в просвете капилляра, коллапсом капиллярных петель</a:t>
            </a:r>
          </a:p>
          <a:p>
            <a:r>
              <a:rPr lang="ru-RU" sz="1600" dirty="0" smtClean="0"/>
              <a:t>Может быть поврежден любой сегмент (</a:t>
            </a:r>
            <a:r>
              <a:rPr lang="ru-RU" sz="1600" dirty="0" err="1" smtClean="0"/>
              <a:t>перихилярный</a:t>
            </a:r>
            <a:r>
              <a:rPr lang="ru-RU" sz="1600" dirty="0" smtClean="0"/>
              <a:t> или периферический)</a:t>
            </a:r>
          </a:p>
          <a:p>
            <a:r>
              <a:rPr lang="ru-RU" sz="1600" dirty="0" smtClean="0"/>
              <a:t>Наблюдается накопление лейкоцитов и пенистых клеток</a:t>
            </a:r>
          </a:p>
          <a:p>
            <a:r>
              <a:rPr lang="ru-RU" sz="1600" dirty="0" smtClean="0"/>
              <a:t>По ответу на лечение, скорости развития ТХПН занимает промежуточное положение между </a:t>
            </a:r>
            <a:r>
              <a:rPr lang="ru-RU" sz="1600" dirty="0" err="1" smtClean="0"/>
              <a:t>tip-lesion</a:t>
            </a:r>
            <a:r>
              <a:rPr lang="ru-RU" sz="1600" dirty="0" smtClean="0"/>
              <a:t> и коллапсирующей нефропатией</a:t>
            </a:r>
          </a:p>
          <a:p>
            <a:pPr marL="0" indent="0">
              <a:buNone/>
            </a:pPr>
            <a:r>
              <a:rPr lang="ru-RU" sz="1600" dirty="0" smtClean="0"/>
              <a:t> 5. </a:t>
            </a:r>
            <a:r>
              <a:rPr lang="ru-RU" sz="1600" i="1" dirty="0" smtClean="0"/>
              <a:t>Неспецифический вариант (иногда называемый классический)</a:t>
            </a:r>
          </a:p>
          <a:p>
            <a:r>
              <a:rPr lang="ru-RU" sz="1600" dirty="0" smtClean="0"/>
              <a:t>Морфологические изменения клубочка трудно отнести к какому-либо другому варианту, поэтому он встречается чаще всего (42%) </a:t>
            </a:r>
          </a:p>
          <a:p>
            <a:r>
              <a:rPr lang="ru-RU" sz="1600" dirty="0" err="1" smtClean="0"/>
              <a:t>Тубулоинтерстициальные</a:t>
            </a:r>
            <a:r>
              <a:rPr lang="ru-RU" sz="1600" dirty="0" smtClean="0"/>
              <a:t> повреждения, как правило, не выражены </a:t>
            </a:r>
          </a:p>
          <a:p>
            <a:r>
              <a:rPr lang="ru-RU" sz="1600" dirty="0" smtClean="0"/>
              <a:t>3-летняя почечная выживаемость – 65% </a:t>
            </a:r>
          </a:p>
          <a:p>
            <a:r>
              <a:rPr lang="ru-RU" sz="1600" dirty="0" smtClean="0"/>
              <a:t>Сегментарные склеротические изменения в клубочках также могут выявляться при пролиферативных формах ГН и других </a:t>
            </a:r>
            <a:r>
              <a:rPr lang="ru-RU" sz="1600" dirty="0" err="1" smtClean="0"/>
              <a:t>гломерулопатиях</a:t>
            </a:r>
            <a:endParaRPr lang="ru-RU" sz="1600" dirty="0"/>
          </a:p>
        </p:txBody>
      </p:sp>
    </p:spTree>
    <p:extLst>
      <p:ext uri="{BB962C8B-B14F-4D97-AF65-F5344CB8AC3E}">
        <p14:creationId xmlns:p14="http://schemas.microsoft.com/office/powerpoint/2010/main" val="2872966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Лечение больных с идиопатическим ФСГС без НС</a:t>
            </a:r>
          </a:p>
        </p:txBody>
      </p:sp>
      <p:sp>
        <p:nvSpPr>
          <p:cNvPr id="3" name="Объект 2"/>
          <p:cNvSpPr>
            <a:spLocks noGrp="1"/>
          </p:cNvSpPr>
          <p:nvPr>
            <p:ph idx="1"/>
          </p:nvPr>
        </p:nvSpPr>
        <p:spPr/>
        <p:txBody>
          <a:bodyPr>
            <a:normAutofit fontScale="92500" lnSpcReduction="20000"/>
          </a:bodyPr>
          <a:lstStyle/>
          <a:p>
            <a:r>
              <a:rPr lang="ru-RU" dirty="0"/>
              <a:t>Больным ФСГС без НС с ПУ&gt; 0,5 </a:t>
            </a:r>
            <a:r>
              <a:rPr lang="ru-RU" dirty="0" smtClean="0"/>
              <a:t>г/</a:t>
            </a:r>
            <a:r>
              <a:rPr lang="ru-RU" dirty="0" err="1" smtClean="0"/>
              <a:t>сут</a:t>
            </a:r>
            <a:endParaRPr lang="ru-RU" dirty="0" smtClean="0"/>
          </a:p>
          <a:p>
            <a:pPr lvl="1"/>
            <a:r>
              <a:rPr lang="ru-RU" dirty="0" smtClean="0"/>
              <a:t>назначение </a:t>
            </a:r>
            <a:r>
              <a:rPr lang="ru-RU" dirty="0"/>
              <a:t>ингибиторов АПФ </a:t>
            </a:r>
            <a:r>
              <a:rPr lang="ru-RU" dirty="0" smtClean="0"/>
              <a:t>или </a:t>
            </a:r>
            <a:r>
              <a:rPr lang="ru-RU" dirty="0"/>
              <a:t>блокаторов рецепторов </a:t>
            </a:r>
            <a:r>
              <a:rPr lang="ru-RU" dirty="0" err="1"/>
              <a:t>ангиотензина</a:t>
            </a:r>
            <a:r>
              <a:rPr lang="ru-RU" dirty="0"/>
              <a:t> II </a:t>
            </a:r>
            <a:endParaRPr lang="ru-RU" dirty="0" smtClean="0"/>
          </a:p>
          <a:p>
            <a:pPr lvl="1"/>
            <a:r>
              <a:rPr lang="ru-RU" dirty="0" smtClean="0"/>
              <a:t>Пациенты </a:t>
            </a:r>
            <a:r>
              <a:rPr lang="ru-RU" dirty="0"/>
              <a:t>должны находиться под регулярным наблюдением нефролога для контроля уровня ПУ, АГ, </a:t>
            </a:r>
            <a:r>
              <a:rPr lang="ru-RU" dirty="0" err="1"/>
              <a:t>креатинина</a:t>
            </a:r>
            <a:r>
              <a:rPr lang="ru-RU" dirty="0"/>
              <a:t> с целью своевременного выявления показаний для </a:t>
            </a:r>
            <a:r>
              <a:rPr lang="ru-RU" dirty="0" err="1"/>
              <a:t>иммуносупрессивной</a:t>
            </a:r>
            <a:r>
              <a:rPr lang="ru-RU" dirty="0"/>
              <a:t> терапии </a:t>
            </a:r>
            <a:endParaRPr lang="ru-RU" dirty="0" smtClean="0"/>
          </a:p>
          <a:p>
            <a:pPr lvl="1"/>
            <a:r>
              <a:rPr lang="ru-RU" dirty="0" smtClean="0"/>
              <a:t>У </a:t>
            </a:r>
            <a:r>
              <a:rPr lang="ru-RU" dirty="0"/>
              <a:t>пациентов с ФСГС и </a:t>
            </a:r>
            <a:r>
              <a:rPr lang="ru-RU" dirty="0" err="1"/>
              <a:t>дислипидемией</a:t>
            </a:r>
            <a:r>
              <a:rPr lang="ru-RU" dirty="0"/>
              <a:t> проводится коррекция нарушений липидного обмена согласно соответствующим рекомендациям для больных с </a:t>
            </a:r>
            <a:r>
              <a:rPr lang="ru-RU" dirty="0" smtClean="0"/>
              <a:t>ХБП</a:t>
            </a:r>
            <a:endParaRPr lang="ru-RU" dirty="0"/>
          </a:p>
        </p:txBody>
      </p:sp>
    </p:spTree>
    <p:extLst>
      <p:ext uri="{BB962C8B-B14F-4D97-AF65-F5344CB8AC3E}">
        <p14:creationId xmlns:p14="http://schemas.microsoft.com/office/powerpoint/2010/main" val="1786597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Лечение больных с первичным ФСГС с НС</a:t>
            </a:r>
          </a:p>
        </p:txBody>
      </p:sp>
      <p:sp>
        <p:nvSpPr>
          <p:cNvPr id="3" name="Объект 2"/>
          <p:cNvSpPr>
            <a:spLocks noGrp="1"/>
          </p:cNvSpPr>
          <p:nvPr>
            <p:ph idx="1"/>
          </p:nvPr>
        </p:nvSpPr>
        <p:spPr/>
        <p:txBody>
          <a:bodyPr>
            <a:normAutofit/>
          </a:bodyPr>
          <a:lstStyle/>
          <a:p>
            <a:r>
              <a:rPr lang="ru-RU" sz="3600" dirty="0" err="1" smtClean="0"/>
              <a:t>иАПФ</a:t>
            </a:r>
            <a:r>
              <a:rPr lang="ru-RU" sz="3600" dirty="0"/>
              <a:t>, </a:t>
            </a:r>
            <a:r>
              <a:rPr lang="ru-RU" sz="3600" dirty="0" smtClean="0"/>
              <a:t>БРА</a:t>
            </a:r>
          </a:p>
          <a:p>
            <a:r>
              <a:rPr lang="ru-RU" sz="3600" dirty="0" err="1"/>
              <a:t>Иммуносупрессивная</a:t>
            </a:r>
            <a:r>
              <a:rPr lang="ru-RU" sz="3600" dirty="0"/>
              <a:t> </a:t>
            </a:r>
            <a:r>
              <a:rPr lang="ru-RU" sz="3600" dirty="0" smtClean="0"/>
              <a:t>терапия</a:t>
            </a:r>
          </a:p>
          <a:p>
            <a:pPr lvl="1"/>
            <a:r>
              <a:rPr lang="ru-RU" dirty="0" smtClean="0"/>
              <a:t>следует </a:t>
            </a:r>
            <a:r>
              <a:rPr lang="ru-RU" dirty="0"/>
              <a:t>начинать, когда в результате максимальной консервативной терапии не удается снизить ПУ&lt; 3 г/</a:t>
            </a:r>
            <a:r>
              <a:rPr lang="ru-RU" dirty="0" err="1"/>
              <a:t>сут</a:t>
            </a:r>
            <a:r>
              <a:rPr lang="ru-RU" dirty="0"/>
              <a:t>. </a:t>
            </a:r>
            <a:endParaRPr lang="ru-RU" dirty="0" smtClean="0"/>
          </a:p>
          <a:p>
            <a:pPr lvl="1"/>
            <a:r>
              <a:rPr lang="ru-RU" dirty="0" smtClean="0"/>
              <a:t>цель– </a:t>
            </a:r>
            <a:r>
              <a:rPr lang="ru-RU" dirty="0"/>
              <a:t>достижение полной или частичной ремиссии ПУ, сохранение СКФ </a:t>
            </a:r>
            <a:endParaRPr lang="ru-RU" dirty="0" smtClean="0"/>
          </a:p>
          <a:p>
            <a:endParaRPr lang="ru-RU" sz="3400" dirty="0"/>
          </a:p>
        </p:txBody>
      </p:sp>
    </p:spTree>
    <p:extLst>
      <p:ext uri="{BB962C8B-B14F-4D97-AF65-F5344CB8AC3E}">
        <p14:creationId xmlns:p14="http://schemas.microsoft.com/office/powerpoint/2010/main" val="675472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7450"/>
            <a:ext cx="8229600" cy="1143000"/>
          </a:xfrm>
        </p:spPr>
        <p:txBody>
          <a:bodyPr>
            <a:normAutofit fontScale="90000"/>
          </a:bodyPr>
          <a:lstStyle/>
          <a:p>
            <a:r>
              <a:rPr lang="ru-RU" dirty="0"/>
              <a:t>Протокол лечения </a:t>
            </a:r>
            <a:r>
              <a:rPr lang="ru-RU" dirty="0" smtClean="0"/>
              <a:t>преднизолоном</a:t>
            </a:r>
            <a:endParaRPr lang="ru-RU" dirty="0"/>
          </a:p>
        </p:txBody>
      </p:sp>
      <p:sp>
        <p:nvSpPr>
          <p:cNvPr id="3" name="Объект 2"/>
          <p:cNvSpPr>
            <a:spLocks noGrp="1"/>
          </p:cNvSpPr>
          <p:nvPr>
            <p:ph idx="1"/>
          </p:nvPr>
        </p:nvSpPr>
        <p:spPr>
          <a:xfrm>
            <a:off x="696036" y="1097449"/>
            <a:ext cx="8229600" cy="4525963"/>
          </a:xfrm>
        </p:spPr>
        <p:txBody>
          <a:bodyPr>
            <a:noAutofit/>
          </a:bodyPr>
          <a:lstStyle/>
          <a:p>
            <a:r>
              <a:rPr lang="ru-RU" sz="1800" dirty="0" smtClean="0"/>
              <a:t>принимать </a:t>
            </a:r>
            <a:r>
              <a:rPr lang="ru-RU" sz="1800" dirty="0"/>
              <a:t>ежедневно </a:t>
            </a:r>
            <a:r>
              <a:rPr lang="ru-RU" sz="1800" u="sng" dirty="0"/>
              <a:t>1 мг/кг/</a:t>
            </a:r>
            <a:r>
              <a:rPr lang="ru-RU" sz="1800" u="sng" dirty="0" err="1"/>
              <a:t>cут</a:t>
            </a:r>
            <a:r>
              <a:rPr lang="ru-RU" sz="1800" u="sng" dirty="0"/>
              <a:t> </a:t>
            </a:r>
            <a:r>
              <a:rPr lang="ru-RU" sz="1800" dirty="0"/>
              <a:t>(максимально 80 мг/</a:t>
            </a:r>
            <a:r>
              <a:rPr lang="ru-RU" sz="1800" dirty="0" err="1"/>
              <a:t>сут</a:t>
            </a:r>
            <a:r>
              <a:rPr lang="ru-RU" sz="1800" dirty="0"/>
              <a:t>) или в альтернирующем режиме 2 мг/кг/</a:t>
            </a:r>
            <a:r>
              <a:rPr lang="ru-RU" sz="1800" dirty="0" err="1"/>
              <a:t>cут</a:t>
            </a:r>
            <a:r>
              <a:rPr lang="ru-RU" sz="1800" dirty="0"/>
              <a:t> (максимально 120 мг/</a:t>
            </a:r>
            <a:r>
              <a:rPr lang="ru-RU" sz="1800" dirty="0" err="1"/>
              <a:t>сут</a:t>
            </a:r>
            <a:r>
              <a:rPr lang="ru-RU" sz="1800" dirty="0"/>
              <a:t>) минимум 4 </a:t>
            </a:r>
            <a:r>
              <a:rPr lang="ru-RU" sz="1800" dirty="0" err="1"/>
              <a:t>нед</a:t>
            </a:r>
            <a:r>
              <a:rPr lang="ru-RU" sz="1800" dirty="0"/>
              <a:t> (1 </a:t>
            </a:r>
            <a:r>
              <a:rPr lang="ru-RU" sz="1800" dirty="0" err="1"/>
              <a:t>мес</a:t>
            </a:r>
            <a:r>
              <a:rPr lang="ru-RU" sz="1800" dirty="0"/>
              <a:t>), максимум 16 </a:t>
            </a:r>
            <a:r>
              <a:rPr lang="ru-RU" sz="1800" dirty="0" err="1"/>
              <a:t>нед</a:t>
            </a:r>
            <a:r>
              <a:rPr lang="ru-RU" sz="1800" dirty="0"/>
              <a:t> (4 </a:t>
            </a:r>
            <a:r>
              <a:rPr lang="ru-RU" sz="1800" dirty="0" err="1"/>
              <a:t>мес</a:t>
            </a:r>
            <a:r>
              <a:rPr lang="ru-RU" sz="1800" dirty="0" smtClean="0"/>
              <a:t>)</a:t>
            </a:r>
          </a:p>
          <a:p>
            <a:r>
              <a:rPr lang="ru-RU" sz="1800" dirty="0" smtClean="0"/>
              <a:t>Возможен </a:t>
            </a:r>
            <a:r>
              <a:rPr lang="ru-RU" sz="1800" dirty="0"/>
              <a:t>вариант лечения, когда в начале проводится «пульс»-ПЗ (три введения по 15 мг/кг , но не более 1000 мг на введение), а далее описанная выше схема лечения ПЗ 1 мг/кг/</a:t>
            </a:r>
            <a:r>
              <a:rPr lang="ru-RU" sz="1800" dirty="0" err="1"/>
              <a:t>cут</a:t>
            </a:r>
            <a:r>
              <a:rPr lang="ru-RU" sz="1800" dirty="0"/>
              <a:t> или 2 мг/кг/</a:t>
            </a:r>
            <a:r>
              <a:rPr lang="ru-RU" sz="1800" dirty="0" err="1"/>
              <a:t>cут</a:t>
            </a:r>
            <a:r>
              <a:rPr lang="ru-RU" sz="1800" dirty="0"/>
              <a:t> в альтернирующем режиме </a:t>
            </a:r>
            <a:endParaRPr lang="ru-RU" sz="1800" dirty="0" smtClean="0"/>
          </a:p>
          <a:p>
            <a:r>
              <a:rPr lang="ru-RU" sz="1800" dirty="0" smtClean="0"/>
              <a:t>После </a:t>
            </a:r>
            <a:r>
              <a:rPr lang="ru-RU" sz="1800" dirty="0"/>
              <a:t>этого дозу ПЗ постепенно (по 2,5 мг/</a:t>
            </a:r>
            <a:r>
              <a:rPr lang="ru-RU" sz="1800" dirty="0" err="1"/>
              <a:t>нед</a:t>
            </a:r>
            <a:r>
              <a:rPr lang="ru-RU" sz="1800" dirty="0"/>
              <a:t>) уменьшают до 0,6 мг/кг/</a:t>
            </a:r>
            <a:r>
              <a:rPr lang="ru-RU" sz="1800" dirty="0" err="1"/>
              <a:t>cут</a:t>
            </a:r>
            <a:r>
              <a:rPr lang="ru-RU" sz="1800" dirty="0"/>
              <a:t> (примерно 6 </a:t>
            </a:r>
            <a:r>
              <a:rPr lang="ru-RU" sz="1800" dirty="0" err="1"/>
              <a:t>мес</a:t>
            </a:r>
            <a:r>
              <a:rPr lang="ru-RU" sz="1800" dirty="0"/>
              <a:t>) и сохраняют в течение 1 </a:t>
            </a:r>
            <a:r>
              <a:rPr lang="ru-RU" sz="1800" dirty="0" err="1" smtClean="0"/>
              <a:t>мес</a:t>
            </a:r>
            <a:endParaRPr lang="ru-RU" sz="1800" dirty="0" smtClean="0"/>
          </a:p>
          <a:p>
            <a:r>
              <a:rPr lang="ru-RU" sz="1800" dirty="0" smtClean="0"/>
              <a:t>При </a:t>
            </a:r>
            <a:r>
              <a:rPr lang="ru-RU" sz="1800" dirty="0"/>
              <a:t>достижении дозы ПЗ 20–30 мг/</a:t>
            </a:r>
            <a:r>
              <a:rPr lang="ru-RU" sz="1800" dirty="0" err="1"/>
              <a:t>сут</a:t>
            </a:r>
            <a:r>
              <a:rPr lang="ru-RU" sz="1800" dirty="0"/>
              <a:t> во избежание подавления функции надпочечников рекомендуется альтернирующий режим приема ПЗ. Перевод на альтернирующий режим возможен и ранее, особенно у пожилых пациентов </a:t>
            </a:r>
            <a:endParaRPr lang="ru-RU" sz="1800" dirty="0" smtClean="0"/>
          </a:p>
          <a:p>
            <a:r>
              <a:rPr lang="ru-RU" sz="1800" dirty="0" smtClean="0"/>
              <a:t>В </a:t>
            </a:r>
            <a:r>
              <a:rPr lang="ru-RU" sz="1800" dirty="0"/>
              <a:t>последующем снижать дозу ПЗ каждые 2 </a:t>
            </a:r>
            <a:r>
              <a:rPr lang="ru-RU" sz="1800" dirty="0" err="1"/>
              <a:t>нед</a:t>
            </a:r>
            <a:r>
              <a:rPr lang="ru-RU" sz="1800" dirty="0"/>
              <a:t> по 2,5 мг до поддерживающей – 10–15 мг/</a:t>
            </a:r>
            <a:r>
              <a:rPr lang="ru-RU" sz="1800" dirty="0" err="1"/>
              <a:t>сут</a:t>
            </a:r>
            <a:r>
              <a:rPr lang="ru-RU" sz="1800" dirty="0"/>
              <a:t>. В случаях полной и неполной ремиссии поддерживающая терапия продолжается около 24 </a:t>
            </a:r>
            <a:r>
              <a:rPr lang="ru-RU" sz="1800" dirty="0" err="1"/>
              <a:t>мес</a:t>
            </a:r>
            <a:r>
              <a:rPr lang="ru-RU" sz="1800" dirty="0"/>
              <a:t>, при необходимости она может быть продлена до 5 лет </a:t>
            </a:r>
            <a:endParaRPr lang="ru-RU" sz="1800" dirty="0" smtClean="0"/>
          </a:p>
          <a:p>
            <a:r>
              <a:rPr lang="ru-RU" sz="1800" dirty="0" smtClean="0"/>
              <a:t> </a:t>
            </a:r>
            <a:r>
              <a:rPr lang="ru-RU" sz="1800" dirty="0"/>
              <a:t>При абсолютной неэффективности такой схемы в течение первого года лечения следует обсудить другие варианты терапии</a:t>
            </a:r>
          </a:p>
        </p:txBody>
      </p:sp>
    </p:spTree>
    <p:extLst>
      <p:ext uri="{BB962C8B-B14F-4D97-AF65-F5344CB8AC3E}">
        <p14:creationId xmlns:p14="http://schemas.microsoft.com/office/powerpoint/2010/main" val="1956820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Протокол лечения </a:t>
            </a:r>
            <a:r>
              <a:rPr lang="ru-RU" dirty="0" err="1" smtClean="0"/>
              <a:t>циклоспорином</a:t>
            </a:r>
            <a:endParaRPr lang="ru-RU" dirty="0"/>
          </a:p>
        </p:txBody>
      </p:sp>
      <p:sp>
        <p:nvSpPr>
          <p:cNvPr id="3" name="Объект 2"/>
          <p:cNvSpPr>
            <a:spLocks noGrp="1"/>
          </p:cNvSpPr>
          <p:nvPr>
            <p:ph idx="1"/>
          </p:nvPr>
        </p:nvSpPr>
        <p:spPr>
          <a:xfrm>
            <a:off x="457200" y="1600200"/>
            <a:ext cx="8219256" cy="4925144"/>
          </a:xfrm>
        </p:spPr>
        <p:txBody>
          <a:bodyPr>
            <a:normAutofit fontScale="32500" lnSpcReduction="20000"/>
          </a:bodyPr>
          <a:lstStyle/>
          <a:p>
            <a:r>
              <a:rPr lang="ru-RU" sz="4300" dirty="0" smtClean="0"/>
              <a:t>ЦС </a:t>
            </a:r>
            <a:r>
              <a:rPr lang="ru-RU" sz="4300" dirty="0"/>
              <a:t>назначается при </a:t>
            </a:r>
            <a:r>
              <a:rPr lang="ru-RU" sz="4300" dirty="0" err="1"/>
              <a:t>персистировании</a:t>
            </a:r>
            <a:r>
              <a:rPr lang="ru-RU" sz="4300" dirty="0"/>
              <a:t> ПУ &gt;3 г/</a:t>
            </a:r>
            <a:r>
              <a:rPr lang="ru-RU" sz="4300" dirty="0" err="1"/>
              <a:t>сут</a:t>
            </a:r>
            <a:r>
              <a:rPr lang="ru-RU" sz="4300" dirty="0"/>
              <a:t>, несмотря на терапию ПЗ (до 16 </a:t>
            </a:r>
            <a:r>
              <a:rPr lang="ru-RU" sz="4300" dirty="0" err="1"/>
              <a:t>нед</a:t>
            </a:r>
            <a:r>
              <a:rPr lang="ru-RU" sz="4300" dirty="0"/>
              <a:t>), а также в случаях, когда взрослые пациенты не достигли хотя бы частичной ремиссии </a:t>
            </a:r>
            <a:r>
              <a:rPr lang="ru-RU" sz="4300" dirty="0" smtClean="0"/>
              <a:t>после </a:t>
            </a:r>
            <a:r>
              <a:rPr lang="ru-RU" sz="4300" dirty="0"/>
              <a:t>8 </a:t>
            </a:r>
            <a:r>
              <a:rPr lang="ru-RU" sz="4300" dirty="0" err="1"/>
              <a:t>нед</a:t>
            </a:r>
            <a:r>
              <a:rPr lang="ru-RU" sz="4300" dirty="0"/>
              <a:t> ежедневного приема </a:t>
            </a:r>
            <a:r>
              <a:rPr lang="ru-RU" sz="4300" dirty="0" smtClean="0"/>
              <a:t>ПЗ. </a:t>
            </a:r>
            <a:r>
              <a:rPr lang="ru-RU" sz="4300" dirty="0" err="1"/>
              <a:t>Цс</a:t>
            </a:r>
            <a:r>
              <a:rPr lang="ru-RU" sz="4300" dirty="0"/>
              <a:t> также назначают больным с стероид-зависимым </a:t>
            </a:r>
            <a:r>
              <a:rPr lang="ru-RU" sz="4300" dirty="0" smtClean="0"/>
              <a:t>ФСГС), </a:t>
            </a:r>
            <a:r>
              <a:rPr lang="ru-RU" sz="4300" dirty="0"/>
              <a:t>а также при наличии противопоказаний или выраженных побочных эффектах КС-терапии (неконтролируемый диабет, психические заболевания, тяжелый остеопороз, язвенная болезнь желудка или двенадцатиперстной кишки, ожирение и т.д</a:t>
            </a:r>
            <a:r>
              <a:rPr lang="ru-RU" sz="4300" dirty="0" smtClean="0"/>
              <a:t>.)</a:t>
            </a:r>
          </a:p>
          <a:p>
            <a:r>
              <a:rPr lang="ru-RU" sz="4300" dirty="0" smtClean="0"/>
              <a:t> </a:t>
            </a:r>
            <a:r>
              <a:rPr lang="ru-RU" sz="4300" dirty="0"/>
              <a:t>• Терапию ЦС следует проводить с коррекцией на возраст и функцию почек. </a:t>
            </a:r>
            <a:r>
              <a:rPr lang="ru-RU" sz="4300" dirty="0" err="1"/>
              <a:t>Цс</a:t>
            </a:r>
            <a:r>
              <a:rPr lang="ru-RU" sz="4300" dirty="0"/>
              <a:t> следует применять с осторожностью у пациентов с СКФ &lt; 30 мл/мин/1,73 м2 и при выраженных </a:t>
            </a:r>
            <a:r>
              <a:rPr lang="ru-RU" sz="4300" dirty="0" err="1"/>
              <a:t>тубулоинтерстициальных</a:t>
            </a:r>
            <a:r>
              <a:rPr lang="ru-RU" sz="4300" dirty="0"/>
              <a:t> изменениях в ткани почки. При решении вопроса о назначении </a:t>
            </a:r>
            <a:r>
              <a:rPr lang="ru-RU" sz="4300" dirty="0" err="1"/>
              <a:t>Цс</a:t>
            </a:r>
            <a:r>
              <a:rPr lang="ru-RU" sz="4300" dirty="0"/>
              <a:t> для оценки СКФ целесообразно проведение пробы </a:t>
            </a:r>
            <a:r>
              <a:rPr lang="ru-RU" sz="4300" dirty="0" err="1"/>
              <a:t>Реберга</a:t>
            </a:r>
            <a:r>
              <a:rPr lang="ru-RU" sz="4300" dirty="0"/>
              <a:t>, а не использование расчетных формул </a:t>
            </a:r>
            <a:endParaRPr lang="ru-RU" sz="4300" dirty="0" smtClean="0"/>
          </a:p>
          <a:p>
            <a:r>
              <a:rPr lang="ru-RU" sz="4300" dirty="0" smtClean="0"/>
              <a:t>• </a:t>
            </a:r>
            <a:r>
              <a:rPr lang="ru-RU" sz="4300" dirty="0"/>
              <a:t>Терапию ЦС следует начинать с низких доз (2 мг/кг/</a:t>
            </a:r>
            <a:r>
              <a:rPr lang="ru-RU" sz="4300" dirty="0" err="1"/>
              <a:t>сут</a:t>
            </a:r>
            <a:r>
              <a:rPr lang="ru-RU" sz="4300" dirty="0"/>
              <a:t> в два приема с 12 часовым перерывом) с постепенным ее увеличением в среднем до 3,5–4 мг/кг/</a:t>
            </a:r>
            <a:r>
              <a:rPr lang="ru-RU" sz="4300" dirty="0" err="1"/>
              <a:t>сут</a:t>
            </a:r>
            <a:r>
              <a:rPr lang="ru-RU" sz="4300" dirty="0"/>
              <a:t> под тщательным фармакокинетическим контролем. Доза </a:t>
            </a:r>
            <a:r>
              <a:rPr lang="ru-RU" sz="4300" dirty="0" err="1"/>
              <a:t>Цс</a:t>
            </a:r>
            <a:r>
              <a:rPr lang="ru-RU" sz="4300" dirty="0"/>
              <a:t> не должна превышать 5 мг/ кг/</a:t>
            </a:r>
            <a:r>
              <a:rPr lang="ru-RU" sz="4300" dirty="0" err="1"/>
              <a:t>сут</a:t>
            </a:r>
            <a:r>
              <a:rPr lang="ru-RU" sz="4300" dirty="0"/>
              <a:t>. Для достижения максимального эффекта требуется длительное лечение (&gt;6–12 </a:t>
            </a:r>
            <a:r>
              <a:rPr lang="ru-RU" sz="4300" dirty="0" err="1"/>
              <a:t>мес</a:t>
            </a:r>
            <a:r>
              <a:rPr lang="ru-RU" sz="4300" dirty="0"/>
              <a:t>), при терапии Цс250 </a:t>
            </a:r>
            <a:r>
              <a:rPr lang="ru-RU" sz="4300" dirty="0" err="1"/>
              <a:t>нг</a:t>
            </a:r>
            <a:r>
              <a:rPr lang="ru-RU" sz="4300" dirty="0"/>
              <a:t>/мл или при нарастании </a:t>
            </a:r>
            <a:r>
              <a:rPr lang="ru-RU" sz="4300" dirty="0" err="1"/>
              <a:t>креатинина</a:t>
            </a:r>
            <a:r>
              <a:rPr lang="ru-RU" sz="4300" dirty="0"/>
              <a:t> крови более чем на 30% от исходного уровня, либо увеличении сывороточного уровня </a:t>
            </a:r>
            <a:r>
              <a:rPr lang="ru-RU" sz="4300" dirty="0" err="1"/>
              <a:t>трансаминаз</a:t>
            </a:r>
            <a:r>
              <a:rPr lang="ru-RU" sz="4300" dirty="0"/>
              <a:t> и </a:t>
            </a:r>
            <a:r>
              <a:rPr lang="ru-RU" sz="4300" dirty="0" smtClean="0"/>
              <a:t>билирубина</a:t>
            </a:r>
          </a:p>
          <a:p>
            <a:r>
              <a:rPr lang="ru-RU" sz="4300" dirty="0" smtClean="0"/>
              <a:t> </a:t>
            </a:r>
            <a:r>
              <a:rPr lang="ru-RU" sz="4300" dirty="0"/>
              <a:t>• После достижения полной ремиссии дозу </a:t>
            </a:r>
            <a:r>
              <a:rPr lang="ru-RU" sz="4300" dirty="0" err="1"/>
              <a:t>Цс</a:t>
            </a:r>
            <a:r>
              <a:rPr lang="ru-RU" sz="4300" dirty="0"/>
              <a:t> снижают постепенно по 0,5 мг/кг/</a:t>
            </a:r>
            <a:r>
              <a:rPr lang="ru-RU" sz="4300" dirty="0" err="1"/>
              <a:t>сут</a:t>
            </a:r>
            <a:r>
              <a:rPr lang="ru-RU" sz="4300" dirty="0"/>
              <a:t> до минимально эффективной дозы (1,5–2 мг/кг/</a:t>
            </a:r>
            <a:r>
              <a:rPr lang="ru-RU" sz="4300" dirty="0" err="1"/>
              <a:t>сут</a:t>
            </a:r>
            <a:r>
              <a:rPr lang="ru-RU" sz="4300" dirty="0"/>
              <a:t>) и проводят такую поддерживающую терапию в течение 1–2 </a:t>
            </a:r>
            <a:r>
              <a:rPr lang="ru-RU" sz="4300" dirty="0" smtClean="0"/>
              <a:t>лет</a:t>
            </a:r>
          </a:p>
          <a:p>
            <a:r>
              <a:rPr lang="ru-RU" sz="4300" dirty="0" smtClean="0"/>
              <a:t> </a:t>
            </a:r>
            <a:r>
              <a:rPr lang="ru-RU" sz="4300" dirty="0"/>
              <a:t>• Если при применении </a:t>
            </a:r>
            <a:r>
              <a:rPr lang="ru-RU" sz="4300" dirty="0" err="1"/>
              <a:t>Цс</a:t>
            </a:r>
            <a:r>
              <a:rPr lang="ru-RU" sz="4300" dirty="0"/>
              <a:t> в течение 6 </a:t>
            </a:r>
            <a:r>
              <a:rPr lang="ru-RU" sz="4300" dirty="0" err="1"/>
              <a:t>мес</a:t>
            </a:r>
            <a:r>
              <a:rPr lang="ru-RU" sz="4300" dirty="0"/>
              <a:t> ответа на терапию не наблюдается (минимальным ответом следует считать снижение ПУ на 50% по сравнению с исходным уровнем) или развиваются значимые нежелательные эффекты, должен рассматриваться вопрос о замене </a:t>
            </a:r>
            <a:r>
              <a:rPr lang="ru-RU" sz="4300" dirty="0" err="1"/>
              <a:t>Цс</a:t>
            </a:r>
            <a:r>
              <a:rPr lang="ru-RU" sz="4300" dirty="0"/>
              <a:t> другим препаратом </a:t>
            </a:r>
            <a:endParaRPr lang="ru-RU" sz="4300" dirty="0" smtClean="0"/>
          </a:p>
          <a:p>
            <a:r>
              <a:rPr lang="ru-RU" sz="4300" dirty="0" smtClean="0"/>
              <a:t>• </a:t>
            </a:r>
            <a:r>
              <a:rPr lang="ru-RU" sz="4300" dirty="0"/>
              <a:t>Пациенты, достигшие ремиссии, со стабильной функцией почек, получающие поддерживающую дозу ЦС</a:t>
            </a:r>
          </a:p>
        </p:txBody>
      </p:sp>
    </p:spTree>
    <p:extLst>
      <p:ext uri="{BB962C8B-B14F-4D97-AF65-F5344CB8AC3E}">
        <p14:creationId xmlns:p14="http://schemas.microsoft.com/office/powerpoint/2010/main" val="3497572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Фокально-сегментарный </a:t>
            </a:r>
            <a:r>
              <a:rPr lang="ru-RU" dirty="0" err="1"/>
              <a:t>гломерулосклероз</a:t>
            </a:r>
            <a:r>
              <a:rPr lang="ru-RU" dirty="0"/>
              <a:t> </a:t>
            </a:r>
          </a:p>
        </p:txBody>
      </p:sp>
      <p:sp>
        <p:nvSpPr>
          <p:cNvPr id="3" name="Объект 2"/>
          <p:cNvSpPr>
            <a:spLocks noGrp="1"/>
          </p:cNvSpPr>
          <p:nvPr>
            <p:ph idx="1"/>
          </p:nvPr>
        </p:nvSpPr>
        <p:spPr/>
        <p:txBody>
          <a:bodyPr>
            <a:normAutofit/>
          </a:bodyPr>
          <a:lstStyle/>
          <a:p>
            <a:pPr algn="ctr"/>
            <a:r>
              <a:rPr lang="ru-RU" sz="2000" dirty="0" smtClean="0"/>
              <a:t>форма </a:t>
            </a:r>
            <a:r>
              <a:rPr lang="ru-RU" sz="2000" dirty="0" err="1"/>
              <a:t>гломерулопатии</a:t>
            </a:r>
            <a:r>
              <a:rPr lang="ru-RU" sz="2000" dirty="0"/>
              <a:t>, для которой характерно </a:t>
            </a:r>
            <a:r>
              <a:rPr lang="ru-RU" sz="2000" dirty="0" err="1">
                <a:solidFill>
                  <a:srgbClr val="FF0000"/>
                </a:solidFill>
              </a:rPr>
              <a:t>склерозирование</a:t>
            </a:r>
            <a:r>
              <a:rPr lang="ru-RU" sz="2000" dirty="0">
                <a:solidFill>
                  <a:srgbClr val="FF0000"/>
                </a:solidFill>
              </a:rPr>
              <a:t> отдельных сегментов</a:t>
            </a:r>
            <a:r>
              <a:rPr lang="ru-RU" sz="2000" dirty="0"/>
              <a:t> (</a:t>
            </a:r>
            <a:r>
              <a:rPr lang="ru-RU" sz="2000" dirty="0" err="1"/>
              <a:t>cегментарные</a:t>
            </a:r>
            <a:r>
              <a:rPr lang="ru-RU" sz="2000" dirty="0"/>
              <a:t> изменения) в </a:t>
            </a:r>
            <a:r>
              <a:rPr lang="ru-RU" sz="2000" dirty="0">
                <a:solidFill>
                  <a:srgbClr val="FF0000"/>
                </a:solidFill>
              </a:rPr>
              <a:t>части клубочков </a:t>
            </a:r>
            <a:r>
              <a:rPr lang="ru-RU" sz="2000" dirty="0"/>
              <a:t>(фокальные изменения); остальные клубочки в начале болезни </a:t>
            </a:r>
            <a:r>
              <a:rPr lang="ru-RU" sz="2000" dirty="0" err="1" smtClean="0"/>
              <a:t>интактны</a:t>
            </a:r>
            <a:endParaRPr lang="ru-RU" sz="2000" dirty="0" smtClean="0"/>
          </a:p>
          <a:p>
            <a:pPr algn="ctr"/>
            <a:endParaRPr lang="ru-RU" sz="2000" dirty="0"/>
          </a:p>
          <a:p>
            <a:pPr algn="ctr"/>
            <a:r>
              <a:rPr lang="ru-RU" sz="2000" dirty="0"/>
              <a:t>Т</a:t>
            </a:r>
            <a:r>
              <a:rPr lang="ru-RU" sz="2000" dirty="0" smtClean="0"/>
              <a:t>рудно </a:t>
            </a:r>
            <a:r>
              <a:rPr lang="ru-RU" sz="2000" dirty="0" err="1" smtClean="0"/>
              <a:t>отличима</a:t>
            </a:r>
            <a:r>
              <a:rPr lang="ru-RU" sz="2000" dirty="0" smtClean="0"/>
              <a:t> </a:t>
            </a:r>
            <a:r>
              <a:rPr lang="ru-RU" sz="2000" dirty="0"/>
              <a:t>от болезни минимальных изменений </a:t>
            </a:r>
          </a:p>
        </p:txBody>
      </p:sp>
      <p:pic>
        <p:nvPicPr>
          <p:cNvPr id="1026" name="Picture 2" descr="Фокально-сегментарний гломерулосклероз: генетичний аналіз і ..."/>
          <p:cNvPicPr>
            <a:picLocks noChangeAspect="1" noChangeArrowheads="1"/>
          </p:cNvPicPr>
          <p:nvPr/>
        </p:nvPicPr>
        <p:blipFill rotWithShape="1">
          <a:blip r:embed="rId2">
            <a:extLst>
              <a:ext uri="{28A0092B-C50C-407E-A947-70E740481C1C}">
                <a14:useLocalDpi xmlns:a14="http://schemas.microsoft.com/office/drawing/2010/main" val="0"/>
              </a:ext>
            </a:extLst>
          </a:blip>
          <a:srcRect l="49011" t="13367" r="6028" b="26390"/>
          <a:stretch/>
        </p:blipFill>
        <p:spPr bwMode="auto">
          <a:xfrm>
            <a:off x="2871104" y="3789040"/>
            <a:ext cx="3840737" cy="2804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8979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Протокол лечения </a:t>
            </a:r>
            <a:r>
              <a:rPr lang="ru-RU" dirty="0" err="1" smtClean="0"/>
              <a:t>циклоспорином</a:t>
            </a:r>
            <a:endParaRPr lang="ru-RU" dirty="0"/>
          </a:p>
        </p:txBody>
      </p:sp>
      <p:sp>
        <p:nvSpPr>
          <p:cNvPr id="3" name="Объект 2"/>
          <p:cNvSpPr>
            <a:spLocks noGrp="1"/>
          </p:cNvSpPr>
          <p:nvPr>
            <p:ph idx="1"/>
          </p:nvPr>
        </p:nvSpPr>
        <p:spPr>
          <a:xfrm>
            <a:off x="457200" y="1600200"/>
            <a:ext cx="8219256" cy="4925144"/>
          </a:xfrm>
        </p:spPr>
        <p:txBody>
          <a:bodyPr>
            <a:normAutofit/>
          </a:bodyPr>
          <a:lstStyle/>
          <a:p>
            <a:r>
              <a:rPr lang="ru-RU" sz="2400" dirty="0" smtClean="0"/>
              <a:t>при </a:t>
            </a:r>
            <a:r>
              <a:rPr lang="ru-RU" sz="2400" dirty="0" err="1"/>
              <a:t>персистировании</a:t>
            </a:r>
            <a:r>
              <a:rPr lang="ru-RU" sz="2400" dirty="0"/>
              <a:t> ПУ &gt;3 г/</a:t>
            </a:r>
            <a:r>
              <a:rPr lang="ru-RU" sz="2400" dirty="0" err="1"/>
              <a:t>сут</a:t>
            </a:r>
            <a:r>
              <a:rPr lang="ru-RU" sz="2400" dirty="0"/>
              <a:t>, несмотря на терапию ПЗ (до 16 </a:t>
            </a:r>
            <a:r>
              <a:rPr lang="ru-RU" sz="2400" dirty="0" err="1"/>
              <a:t>нед</a:t>
            </a:r>
            <a:r>
              <a:rPr lang="ru-RU" sz="2400" dirty="0" smtClean="0"/>
              <a:t>)</a:t>
            </a:r>
          </a:p>
          <a:p>
            <a:r>
              <a:rPr lang="ru-RU" sz="2400" dirty="0" smtClean="0"/>
              <a:t>в </a:t>
            </a:r>
            <a:r>
              <a:rPr lang="ru-RU" sz="2400" dirty="0"/>
              <a:t>случаях, когда взрослые пациенты не достигли хотя бы частичной ремиссии </a:t>
            </a:r>
            <a:r>
              <a:rPr lang="ru-RU" sz="2400" dirty="0" smtClean="0"/>
              <a:t>после </a:t>
            </a:r>
            <a:r>
              <a:rPr lang="ru-RU" sz="2400" dirty="0"/>
              <a:t>8 </a:t>
            </a:r>
            <a:r>
              <a:rPr lang="ru-RU" sz="2400" dirty="0" err="1"/>
              <a:t>нед</a:t>
            </a:r>
            <a:r>
              <a:rPr lang="ru-RU" sz="2400" dirty="0"/>
              <a:t> ежедневного приема </a:t>
            </a:r>
            <a:r>
              <a:rPr lang="ru-RU" sz="2400" dirty="0" smtClean="0"/>
              <a:t>ПЗ</a:t>
            </a:r>
          </a:p>
          <a:p>
            <a:r>
              <a:rPr lang="ru-RU" sz="2400" dirty="0" smtClean="0"/>
              <a:t>назначается </a:t>
            </a:r>
            <a:r>
              <a:rPr lang="ru-RU" sz="2400" dirty="0"/>
              <a:t>больным с стероид-зависимым </a:t>
            </a:r>
            <a:r>
              <a:rPr lang="ru-RU" sz="2400" dirty="0" smtClean="0"/>
              <a:t>ФСГ)</a:t>
            </a:r>
          </a:p>
          <a:p>
            <a:r>
              <a:rPr lang="ru-RU" sz="2400" dirty="0" smtClean="0"/>
              <a:t>при </a:t>
            </a:r>
            <a:r>
              <a:rPr lang="ru-RU" sz="2400" dirty="0"/>
              <a:t>наличии противопоказаний или выраженных побочных эффектах КС-терапии (неконтролируемый диабет, психические заболевания, тяжелый остеопороз, язвенная болезнь желудка или двенадцатиперстной кишки, ожирение и т.д</a:t>
            </a:r>
            <a:r>
              <a:rPr lang="ru-RU" sz="2400" dirty="0" smtClean="0"/>
              <a:t>.)</a:t>
            </a:r>
          </a:p>
        </p:txBody>
      </p:sp>
    </p:spTree>
    <p:extLst>
      <p:ext uri="{BB962C8B-B14F-4D97-AF65-F5344CB8AC3E}">
        <p14:creationId xmlns:p14="http://schemas.microsoft.com/office/powerpoint/2010/main" val="3145177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Протокол лечения </a:t>
            </a:r>
            <a:r>
              <a:rPr lang="ru-RU" dirty="0" err="1" smtClean="0"/>
              <a:t>циклоспорином</a:t>
            </a:r>
            <a:endParaRPr lang="ru-RU" dirty="0"/>
          </a:p>
        </p:txBody>
      </p:sp>
      <p:sp>
        <p:nvSpPr>
          <p:cNvPr id="3" name="Объект 2"/>
          <p:cNvSpPr>
            <a:spLocks noGrp="1"/>
          </p:cNvSpPr>
          <p:nvPr>
            <p:ph idx="1"/>
          </p:nvPr>
        </p:nvSpPr>
        <p:spPr>
          <a:xfrm>
            <a:off x="457200" y="1600200"/>
            <a:ext cx="8219256" cy="4925144"/>
          </a:xfrm>
        </p:spPr>
        <p:txBody>
          <a:bodyPr>
            <a:normAutofit fontScale="85000" lnSpcReduction="10000"/>
          </a:bodyPr>
          <a:lstStyle/>
          <a:p>
            <a:r>
              <a:rPr lang="ru-RU" sz="2400" dirty="0" smtClean="0"/>
              <a:t>Терапию </a:t>
            </a:r>
            <a:r>
              <a:rPr lang="ru-RU" sz="2400" dirty="0"/>
              <a:t>ЦС следует начинать с низких доз (2 мг/кг/</a:t>
            </a:r>
            <a:r>
              <a:rPr lang="ru-RU" sz="2400" dirty="0" err="1"/>
              <a:t>сут</a:t>
            </a:r>
            <a:r>
              <a:rPr lang="ru-RU" sz="2400" dirty="0"/>
              <a:t> в два приема с 12 часовым перерывом) с постепенным ее увеличением в среднем до 3,5–4 мг/кг/</a:t>
            </a:r>
            <a:r>
              <a:rPr lang="ru-RU" sz="2400" dirty="0" err="1"/>
              <a:t>сут</a:t>
            </a:r>
            <a:r>
              <a:rPr lang="ru-RU" sz="2400" dirty="0"/>
              <a:t> под тщательным фармакокинетическим </a:t>
            </a:r>
            <a:r>
              <a:rPr lang="ru-RU" sz="2400" dirty="0" smtClean="0"/>
              <a:t>контролем</a:t>
            </a:r>
          </a:p>
          <a:p>
            <a:r>
              <a:rPr lang="ru-RU" sz="2400" dirty="0" smtClean="0"/>
              <a:t> </a:t>
            </a:r>
            <a:r>
              <a:rPr lang="ru-RU" sz="2400" dirty="0"/>
              <a:t>Доза </a:t>
            </a:r>
            <a:r>
              <a:rPr lang="ru-RU" sz="2400" dirty="0" err="1"/>
              <a:t>Цс</a:t>
            </a:r>
            <a:r>
              <a:rPr lang="ru-RU" sz="2400" dirty="0"/>
              <a:t> не должна превышать 5 мг/ кг/</a:t>
            </a:r>
            <a:r>
              <a:rPr lang="ru-RU" sz="2400" dirty="0" err="1"/>
              <a:t>сут</a:t>
            </a:r>
            <a:r>
              <a:rPr lang="ru-RU" sz="2400" dirty="0"/>
              <a:t>. Для достижения максимального эффекта требуется длительное лечение (&gt;6–12 </a:t>
            </a:r>
            <a:r>
              <a:rPr lang="ru-RU" sz="2400" dirty="0" err="1"/>
              <a:t>мес</a:t>
            </a:r>
            <a:r>
              <a:rPr lang="ru-RU" sz="2400" dirty="0"/>
              <a:t>), при терапии </a:t>
            </a:r>
            <a:r>
              <a:rPr lang="ru-RU" sz="2400" dirty="0" err="1" smtClean="0"/>
              <a:t>Цс</a:t>
            </a:r>
            <a:r>
              <a:rPr lang="ru-RU" sz="2400" dirty="0" smtClean="0"/>
              <a:t> 250 </a:t>
            </a:r>
            <a:r>
              <a:rPr lang="ru-RU" sz="2400" dirty="0" err="1"/>
              <a:t>нг</a:t>
            </a:r>
            <a:r>
              <a:rPr lang="ru-RU" sz="2400" dirty="0"/>
              <a:t>/мл или при нарастании </a:t>
            </a:r>
            <a:r>
              <a:rPr lang="ru-RU" sz="2400" dirty="0" err="1"/>
              <a:t>креатинина</a:t>
            </a:r>
            <a:r>
              <a:rPr lang="ru-RU" sz="2400" dirty="0"/>
              <a:t> крови более чем на 30% от исходного уровня, либо увеличении сывороточного уровня </a:t>
            </a:r>
            <a:r>
              <a:rPr lang="ru-RU" sz="2400" dirty="0" err="1"/>
              <a:t>трансаминаз</a:t>
            </a:r>
            <a:r>
              <a:rPr lang="ru-RU" sz="2400" dirty="0"/>
              <a:t> и билирубина </a:t>
            </a:r>
            <a:endParaRPr lang="ru-RU" sz="2400" dirty="0" smtClean="0"/>
          </a:p>
          <a:p>
            <a:r>
              <a:rPr lang="ru-RU" sz="2400" dirty="0" smtClean="0"/>
              <a:t> </a:t>
            </a:r>
            <a:r>
              <a:rPr lang="ru-RU" sz="2400" dirty="0"/>
              <a:t>После достижения полной ремиссии дозу </a:t>
            </a:r>
            <a:r>
              <a:rPr lang="ru-RU" sz="2400" dirty="0" err="1"/>
              <a:t>Цс</a:t>
            </a:r>
            <a:r>
              <a:rPr lang="ru-RU" sz="2400" dirty="0"/>
              <a:t> снижают постепенно по 0,5 мг/кг/</a:t>
            </a:r>
            <a:r>
              <a:rPr lang="ru-RU" sz="2400" dirty="0" err="1"/>
              <a:t>сут</a:t>
            </a:r>
            <a:r>
              <a:rPr lang="ru-RU" sz="2400" dirty="0"/>
              <a:t> до минимально эффективной дозы (1,5–2 мг/кг/</a:t>
            </a:r>
            <a:r>
              <a:rPr lang="ru-RU" sz="2400" dirty="0" err="1"/>
              <a:t>сут</a:t>
            </a:r>
            <a:r>
              <a:rPr lang="ru-RU" sz="2400" dirty="0"/>
              <a:t>) и проводят такую поддерживающую терапию в течение 1–2 лет </a:t>
            </a:r>
            <a:endParaRPr lang="ru-RU" sz="2400" dirty="0" smtClean="0"/>
          </a:p>
          <a:p>
            <a:r>
              <a:rPr lang="ru-RU" sz="2400" dirty="0" smtClean="0"/>
              <a:t> </a:t>
            </a:r>
            <a:r>
              <a:rPr lang="ru-RU" sz="2400" dirty="0"/>
              <a:t>Если при применении </a:t>
            </a:r>
            <a:r>
              <a:rPr lang="ru-RU" sz="2400" dirty="0" err="1"/>
              <a:t>Цс</a:t>
            </a:r>
            <a:r>
              <a:rPr lang="ru-RU" sz="2400" dirty="0"/>
              <a:t> в течение 6 </a:t>
            </a:r>
            <a:r>
              <a:rPr lang="ru-RU" sz="2400" dirty="0" err="1"/>
              <a:t>мес</a:t>
            </a:r>
            <a:r>
              <a:rPr lang="ru-RU" sz="2400" dirty="0"/>
              <a:t> ответа на терапию не наблюдается (минимальным ответом следует считать снижение ПУ на 50% по сравнению с исходным уровнем) или развиваются значимые нежелательные эффекты, должен рассматриваться вопрос о замене </a:t>
            </a:r>
            <a:r>
              <a:rPr lang="ru-RU" sz="2400" dirty="0" err="1"/>
              <a:t>Цс</a:t>
            </a:r>
            <a:r>
              <a:rPr lang="ru-RU" sz="2400" dirty="0"/>
              <a:t> другим </a:t>
            </a:r>
            <a:r>
              <a:rPr lang="ru-RU" sz="2400" dirty="0" smtClean="0"/>
              <a:t>препаратом</a:t>
            </a:r>
            <a:endParaRPr lang="ru-RU" sz="2400" dirty="0"/>
          </a:p>
        </p:txBody>
      </p:sp>
    </p:spTree>
    <p:extLst>
      <p:ext uri="{BB962C8B-B14F-4D97-AF65-F5344CB8AC3E}">
        <p14:creationId xmlns:p14="http://schemas.microsoft.com/office/powerpoint/2010/main" val="1181658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lstStyle/>
          <a:p>
            <a:r>
              <a:rPr lang="ru-RU" dirty="0" smtClean="0"/>
              <a:t>Тактика ведения</a:t>
            </a:r>
            <a:endParaRPr lang="ru-RU" dirty="0"/>
          </a:p>
        </p:txBody>
      </p:sp>
      <p:sp>
        <p:nvSpPr>
          <p:cNvPr id="3" name="Объект 2"/>
          <p:cNvSpPr>
            <a:spLocks noGrp="1"/>
          </p:cNvSpPr>
          <p:nvPr>
            <p:ph idx="1"/>
          </p:nvPr>
        </p:nvSpPr>
        <p:spPr/>
        <p:txBody>
          <a:bodyPr/>
          <a:lstStyle/>
          <a:p>
            <a:endParaRPr lang="ru-RU"/>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407" t="30961" r="49668" b="24538"/>
          <a:stretch/>
        </p:blipFill>
        <p:spPr bwMode="auto">
          <a:xfrm>
            <a:off x="998208" y="1057098"/>
            <a:ext cx="7318208" cy="5396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8204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0219" t="29039" r="52535" b="32884"/>
          <a:stretch/>
        </p:blipFill>
        <p:spPr bwMode="auto">
          <a:xfrm>
            <a:off x="395536" y="290892"/>
            <a:ext cx="8208912" cy="63064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7627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Список литературы</a:t>
            </a:r>
            <a:endParaRPr lang="ru-RU" dirty="0"/>
          </a:p>
        </p:txBody>
      </p:sp>
      <p:sp>
        <p:nvSpPr>
          <p:cNvPr id="3" name="Объект 2"/>
          <p:cNvSpPr>
            <a:spLocks noGrp="1"/>
          </p:cNvSpPr>
          <p:nvPr>
            <p:ph idx="1"/>
          </p:nvPr>
        </p:nvSpPr>
        <p:spPr/>
        <p:txBody>
          <a:bodyPr>
            <a:normAutofit fontScale="92500" lnSpcReduction="10000"/>
          </a:bodyPr>
          <a:lstStyle/>
          <a:p>
            <a:r>
              <a:rPr lang="ru-RU" sz="2000" dirty="0"/>
              <a:t>Козловская Л.В., </a:t>
            </a:r>
            <a:r>
              <a:rPr lang="ru-RU" sz="2000" dirty="0" smtClean="0"/>
              <a:t>ФОКАЛЬНО-СЕГМЕНТАРНЫЙ</a:t>
            </a:r>
            <a:r>
              <a:rPr lang="ru-RU" sz="2000" dirty="0"/>
              <a:t> </a:t>
            </a:r>
            <a:r>
              <a:rPr lang="ru-RU" sz="2000" i="1" dirty="0"/>
              <a:t>ГЛОМЕРУЛОСКЛЕРОЗ</a:t>
            </a:r>
            <a:r>
              <a:rPr lang="ru-RU" sz="2000" dirty="0"/>
              <a:t> [Электронный ресурс] / Л.В. Козловская, Е.М. Шилов - М. : ГЭОТАР-Медиа, 2011. - Режим доступа: </a:t>
            </a:r>
            <a:r>
              <a:rPr lang="ru-RU" sz="2000" dirty="0" smtClean="0"/>
              <a:t>http</a:t>
            </a:r>
            <a:r>
              <a:rPr lang="ru-RU" sz="2000" dirty="0"/>
              <a:t>://www.studmedlib.ru/book/970411742V0015.html</a:t>
            </a:r>
          </a:p>
          <a:p>
            <a:r>
              <a:rPr lang="ru-RU" sz="2000" dirty="0" err="1"/>
              <a:t>Бобкова</a:t>
            </a:r>
            <a:r>
              <a:rPr lang="ru-RU" sz="2000" dirty="0"/>
              <a:t> И.Н., Козловская Л.В., </a:t>
            </a:r>
            <a:r>
              <a:rPr lang="ru-RU" sz="2000" dirty="0" err="1"/>
              <a:t>Цыгин</a:t>
            </a:r>
            <a:r>
              <a:rPr lang="ru-RU" sz="2000" dirty="0"/>
              <a:t> А.Н., Шилов Е.М. Клинические рекомендации по диагностике и лечению фокально-сегментарного </a:t>
            </a:r>
            <a:r>
              <a:rPr lang="ru-RU" sz="2000" dirty="0" err="1"/>
              <a:t>гломерулосклероза</a:t>
            </a:r>
            <a:r>
              <a:rPr lang="ru-RU" sz="2000" dirty="0"/>
              <a:t>. </a:t>
            </a:r>
            <a:r>
              <a:rPr lang="ru-RU" sz="2000" i="1" dirty="0"/>
              <a:t>Нефрология</a:t>
            </a:r>
            <a:r>
              <a:rPr lang="ru-RU" sz="2000" dirty="0"/>
              <a:t>. 2015;19(1):78-85. </a:t>
            </a:r>
            <a:r>
              <a:rPr lang="ru-RU" sz="2000" dirty="0">
                <a:hlinkClick r:id="rId2"/>
              </a:rPr>
              <a:t>https://</a:t>
            </a:r>
            <a:r>
              <a:rPr lang="ru-RU" sz="2000" dirty="0" smtClean="0">
                <a:hlinkClick r:id="rId2"/>
              </a:rPr>
              <a:t>doi.org/10.24884/1561-6274-2015-19-1-56-61</a:t>
            </a:r>
            <a:endParaRPr lang="ru-RU" sz="2000" dirty="0" smtClean="0"/>
          </a:p>
          <a:p>
            <a:r>
              <a:rPr lang="ru-RU" sz="2000" dirty="0"/>
              <a:t>Варшавский В.А., МОРФОЛОГИЧЕСКИЕ КРИТЕРИИ ПРОГРЕССИРОВАНИЯ ХРОНИЧЕСКИХ БОЛЕЗНЕЙ ПОЧЕК [Электронный ресурс] / В.А. Варшавский, Е.М. </a:t>
            </a:r>
            <a:r>
              <a:rPr lang="ru-RU" sz="2000" dirty="0" err="1"/>
              <a:t>Пальцева</a:t>
            </a:r>
            <a:r>
              <a:rPr lang="ru-RU" sz="2000" dirty="0"/>
              <a:t>, Е.М. Шилов - М. : ГЭОТАР-Медиа, 2011. - Режим доступа: </a:t>
            </a:r>
            <a:r>
              <a:rPr lang="ru-RU" sz="2000" dirty="0">
                <a:hlinkClick r:id="rId3"/>
              </a:rPr>
              <a:t>http://</a:t>
            </a:r>
            <a:r>
              <a:rPr lang="ru-RU" sz="2000" dirty="0" smtClean="0">
                <a:hlinkClick r:id="rId3"/>
              </a:rPr>
              <a:t>www.studmedlib.ru/book/970411742V0003.html</a:t>
            </a:r>
            <a:endParaRPr lang="ru-RU" sz="2000" dirty="0" smtClean="0"/>
          </a:p>
          <a:p>
            <a:r>
              <a:rPr lang="ru-RU" sz="2000" dirty="0"/>
              <a:t>Мухина Н.А., Внутренние болезни [Электронный ресурс] / Под ред. Н.А. Мухина, В.С. Моисеева, А.И. Мартынова - М. : ГЭОТАР-Медиа, 2010. - 1264 с. - ISBN 978-5-9704-1421-7 - Режим доступа: http://www.studmedlib.ru/book/ISBN9785970414217.html</a:t>
            </a:r>
            <a:endParaRPr lang="ru-RU" sz="2000" dirty="0" smtClean="0"/>
          </a:p>
        </p:txBody>
      </p:sp>
    </p:spTree>
    <p:extLst>
      <p:ext uri="{BB962C8B-B14F-4D97-AF65-F5344CB8AC3E}">
        <p14:creationId xmlns:p14="http://schemas.microsoft.com/office/powerpoint/2010/main" val="754966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Эпидемиология</a:t>
            </a:r>
            <a:endParaRPr lang="ru-RU" dirty="0"/>
          </a:p>
        </p:txBody>
      </p:sp>
      <p:sp>
        <p:nvSpPr>
          <p:cNvPr id="3" name="Объект 2"/>
          <p:cNvSpPr>
            <a:spLocks noGrp="1"/>
          </p:cNvSpPr>
          <p:nvPr>
            <p:ph idx="1"/>
          </p:nvPr>
        </p:nvSpPr>
        <p:spPr>
          <a:xfrm>
            <a:off x="323528" y="1556792"/>
            <a:ext cx="8712968" cy="4925144"/>
          </a:xfrm>
        </p:spPr>
        <p:txBody>
          <a:bodyPr>
            <a:normAutofit/>
          </a:bodyPr>
          <a:lstStyle/>
          <a:p>
            <a:r>
              <a:rPr lang="ru-RU" sz="2400" dirty="0"/>
              <a:t>Наблюдается у </a:t>
            </a:r>
            <a:r>
              <a:rPr lang="ru-RU" sz="2400" dirty="0">
                <a:solidFill>
                  <a:srgbClr val="FF0000"/>
                </a:solidFill>
              </a:rPr>
              <a:t>15%</a:t>
            </a:r>
            <a:r>
              <a:rPr lang="ru-RU" sz="2400" dirty="0"/>
              <a:t> взрослых больных с хроническим </a:t>
            </a:r>
            <a:r>
              <a:rPr lang="ru-RU" sz="2400" dirty="0" err="1"/>
              <a:t>гломерулонефритом</a:t>
            </a:r>
            <a:r>
              <a:rPr lang="ru-RU" sz="2400" dirty="0"/>
              <a:t> </a:t>
            </a:r>
            <a:endParaRPr lang="ru-RU" sz="2400" dirty="0" smtClean="0"/>
          </a:p>
          <a:p>
            <a:r>
              <a:rPr lang="ru-RU" sz="2400" dirty="0" smtClean="0"/>
              <a:t>В </a:t>
            </a:r>
            <a:r>
              <a:rPr lang="ru-RU" sz="2400" dirty="0"/>
              <a:t>структуре идиопатического нефротического синдрома </a:t>
            </a:r>
            <a:r>
              <a:rPr lang="ru-RU" sz="2400" dirty="0" smtClean="0"/>
              <a:t>ФСГС </a:t>
            </a:r>
            <a:r>
              <a:rPr lang="ru-RU" sz="2400" dirty="0"/>
              <a:t>занимает до </a:t>
            </a:r>
            <a:r>
              <a:rPr lang="ru-RU" sz="2400" dirty="0">
                <a:solidFill>
                  <a:srgbClr val="FF0000"/>
                </a:solidFill>
              </a:rPr>
              <a:t>35%</a:t>
            </a:r>
            <a:r>
              <a:rPr lang="ru-RU" sz="2400" dirty="0"/>
              <a:t>у </a:t>
            </a:r>
            <a:r>
              <a:rPr lang="ru-RU" sz="2400" dirty="0" smtClean="0"/>
              <a:t>взрослых</a:t>
            </a:r>
          </a:p>
          <a:p>
            <a:r>
              <a:rPr lang="ru-RU" sz="2400" dirty="0" smtClean="0"/>
              <a:t>Наиболее частая причина терминальной </a:t>
            </a:r>
            <a:r>
              <a:rPr lang="ru-RU" sz="2400" dirty="0"/>
              <a:t>почечной </a:t>
            </a:r>
            <a:r>
              <a:rPr lang="ru-RU" sz="2400" dirty="0" smtClean="0"/>
              <a:t>недостаточности, </a:t>
            </a:r>
            <a:r>
              <a:rPr lang="ru-RU" sz="2400" dirty="0"/>
              <a:t>требующей </a:t>
            </a:r>
            <a:r>
              <a:rPr lang="ru-RU" sz="2400" dirty="0" smtClean="0"/>
              <a:t>гемодиализа</a:t>
            </a:r>
          </a:p>
          <a:p>
            <a:r>
              <a:rPr lang="ru-RU" sz="2400" dirty="0" smtClean="0"/>
              <a:t>Среди </a:t>
            </a:r>
            <a:r>
              <a:rPr lang="ru-RU" sz="2400" dirty="0"/>
              <a:t>взрослых больных с ФСГС преобладают </a:t>
            </a:r>
            <a:r>
              <a:rPr lang="ru-RU" sz="2400" dirty="0" smtClean="0">
                <a:solidFill>
                  <a:srgbClr val="FF0000"/>
                </a:solidFill>
              </a:rPr>
              <a:t>мужчины-60%</a:t>
            </a:r>
          </a:p>
          <a:p>
            <a:r>
              <a:rPr lang="ru-RU" sz="2400" dirty="0" smtClean="0"/>
              <a:t>ФСГС </a:t>
            </a:r>
            <a:r>
              <a:rPr lang="ru-RU" sz="2400" dirty="0"/>
              <a:t>рецидивирует в трансплантированной почке у </a:t>
            </a:r>
            <a:r>
              <a:rPr lang="ru-RU" sz="2400" dirty="0">
                <a:solidFill>
                  <a:srgbClr val="FF0000"/>
                </a:solidFill>
              </a:rPr>
              <a:t>30–50% </a:t>
            </a:r>
            <a:r>
              <a:rPr lang="ru-RU" sz="2400" dirty="0"/>
              <a:t>больных</a:t>
            </a:r>
          </a:p>
        </p:txBody>
      </p:sp>
    </p:spTree>
    <p:extLst>
      <p:ext uri="{BB962C8B-B14F-4D97-AF65-F5344CB8AC3E}">
        <p14:creationId xmlns:p14="http://schemas.microsoft.com/office/powerpoint/2010/main" val="4050635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1547"/>
            <a:ext cx="8229600" cy="1143000"/>
          </a:xfrm>
        </p:spPr>
        <p:txBody>
          <a:bodyPr/>
          <a:lstStyle/>
          <a:p>
            <a:r>
              <a:rPr lang="ru-RU" dirty="0" smtClean="0"/>
              <a:t>Классификация</a:t>
            </a:r>
            <a:endParaRPr lang="ru-RU" dirty="0"/>
          </a:p>
        </p:txBody>
      </p:sp>
      <p:sp>
        <p:nvSpPr>
          <p:cNvPr id="3" name="Объект 2"/>
          <p:cNvSpPr>
            <a:spLocks noGrp="1"/>
          </p:cNvSpPr>
          <p:nvPr>
            <p:ph idx="1"/>
          </p:nvPr>
        </p:nvSpPr>
        <p:spPr>
          <a:xfrm>
            <a:off x="15988" y="980728"/>
            <a:ext cx="8928992" cy="5616624"/>
          </a:xfrm>
        </p:spPr>
        <p:txBody>
          <a:bodyPr>
            <a:noAutofit/>
          </a:bodyPr>
          <a:lstStyle/>
          <a:p>
            <a:r>
              <a:rPr lang="ru-RU" sz="2000" dirty="0" smtClean="0"/>
              <a:t>Первичный </a:t>
            </a:r>
            <a:r>
              <a:rPr lang="ru-RU" sz="2000" dirty="0"/>
              <a:t>(идиопатический) ФСГС – причины </a:t>
            </a:r>
            <a:r>
              <a:rPr lang="ru-RU" sz="2000" dirty="0" smtClean="0"/>
              <a:t>неизвестны</a:t>
            </a:r>
          </a:p>
          <a:p>
            <a:r>
              <a:rPr lang="ru-RU" sz="2000" dirty="0" smtClean="0">
                <a:solidFill>
                  <a:srgbClr val="FF0000"/>
                </a:solidFill>
              </a:rPr>
              <a:t>Вторичный </a:t>
            </a:r>
            <a:r>
              <a:rPr lang="ru-RU" sz="2000" dirty="0">
                <a:solidFill>
                  <a:srgbClr val="FF0000"/>
                </a:solidFill>
              </a:rPr>
              <a:t>ФСГС </a:t>
            </a:r>
            <a:endParaRPr lang="ru-RU" sz="2000" dirty="0" smtClean="0">
              <a:solidFill>
                <a:srgbClr val="FF0000"/>
              </a:solidFill>
            </a:endParaRPr>
          </a:p>
          <a:p>
            <a:pPr marL="1257300" lvl="2" indent="-457200">
              <a:buAutoNum type="arabicPeriod"/>
            </a:pPr>
            <a:r>
              <a:rPr lang="ru-RU" sz="1800" i="1" dirty="0" smtClean="0"/>
              <a:t>Генетически обусловленный</a:t>
            </a:r>
          </a:p>
          <a:p>
            <a:pPr marL="1543050" lvl="3" indent="-285750"/>
            <a:r>
              <a:rPr lang="ru-RU" sz="1600" dirty="0" smtClean="0"/>
              <a:t> </a:t>
            </a:r>
            <a:r>
              <a:rPr lang="ru-RU" sz="1800" dirty="0" smtClean="0"/>
              <a:t>Мутации </a:t>
            </a:r>
            <a:r>
              <a:rPr lang="ru-RU" sz="1800" dirty="0"/>
              <a:t>ACTN4, NPHS1, NPHS2, CD2AP, TRPC6, WT-1 и </a:t>
            </a:r>
            <a:r>
              <a:rPr lang="ru-RU" sz="1800" dirty="0" smtClean="0"/>
              <a:t>др.</a:t>
            </a:r>
          </a:p>
          <a:p>
            <a:pPr lvl="2" indent="-285750"/>
            <a:r>
              <a:rPr lang="ru-RU" sz="1800" dirty="0" smtClean="0"/>
              <a:t>Мутация </a:t>
            </a:r>
            <a:r>
              <a:rPr lang="ru-RU" sz="1800" dirty="0"/>
              <a:t>гена </a:t>
            </a:r>
            <a:r>
              <a:rPr lang="ru-RU" sz="1800" u="sng" dirty="0" err="1"/>
              <a:t>нефрина</a:t>
            </a:r>
            <a:r>
              <a:rPr lang="ru-RU" sz="1800" dirty="0"/>
              <a:t> (</a:t>
            </a:r>
            <a:r>
              <a:rPr lang="ru-RU" sz="1800" i="1" dirty="0"/>
              <a:t>NPHS1, </a:t>
            </a:r>
            <a:r>
              <a:rPr lang="ru-RU" sz="1800" dirty="0"/>
              <a:t>19q13) - трансмембранного белка, локализованного между </a:t>
            </a:r>
            <a:r>
              <a:rPr lang="ru-RU" sz="1800" dirty="0" err="1"/>
              <a:t>ножковыми</a:t>
            </a:r>
            <a:r>
              <a:rPr lang="ru-RU" sz="1800" dirty="0"/>
              <a:t> отростками </a:t>
            </a:r>
            <a:r>
              <a:rPr lang="ru-RU" sz="1800" dirty="0" err="1"/>
              <a:t>подоцитов</a:t>
            </a:r>
            <a:r>
              <a:rPr lang="ru-RU" sz="1800" dirty="0"/>
              <a:t>, </a:t>
            </a:r>
            <a:r>
              <a:rPr lang="ru-RU" sz="1800" dirty="0" smtClean="0"/>
              <a:t>наследуется аутосомно-</a:t>
            </a:r>
            <a:r>
              <a:rPr lang="ru-RU" sz="1800" dirty="0" err="1" smtClean="0"/>
              <a:t>рециссивно</a:t>
            </a:r>
            <a:endParaRPr lang="ru-RU" sz="1800" dirty="0"/>
          </a:p>
          <a:p>
            <a:pPr lvl="2" indent="-285750"/>
            <a:r>
              <a:rPr lang="ru-RU" sz="1800" dirty="0" smtClean="0"/>
              <a:t>Мутации </a:t>
            </a:r>
            <a:r>
              <a:rPr lang="ru-RU" sz="1800" dirty="0"/>
              <a:t>в гене </a:t>
            </a:r>
            <a:r>
              <a:rPr lang="ru-RU" sz="1800" u="sng" dirty="0" err="1"/>
              <a:t>подоцина</a:t>
            </a:r>
            <a:r>
              <a:rPr lang="ru-RU" sz="1800" dirty="0"/>
              <a:t> (</a:t>
            </a:r>
            <a:r>
              <a:rPr lang="ru-RU" sz="1800" i="1" dirty="0"/>
              <a:t>NPHS2</a:t>
            </a:r>
            <a:r>
              <a:rPr lang="ru-RU" sz="1800" dirty="0"/>
              <a:t>, 1q25-31) - мембранного белка </a:t>
            </a:r>
            <a:r>
              <a:rPr lang="ru-RU" sz="1800" dirty="0" err="1"/>
              <a:t>подоцитов</a:t>
            </a:r>
            <a:r>
              <a:rPr lang="ru-RU" sz="1800" dirty="0"/>
              <a:t>, взаимодействующего с </a:t>
            </a:r>
            <a:r>
              <a:rPr lang="ru-RU" sz="1800" dirty="0" err="1"/>
              <a:t>нефрином</a:t>
            </a:r>
            <a:r>
              <a:rPr lang="ru-RU" sz="1800" dirty="0"/>
              <a:t> и CD2AP и играющего важную роль в структурной организации и функции щелевидной диафрагмы, обусловливают около 50% семейных случаев </a:t>
            </a:r>
            <a:r>
              <a:rPr lang="ru-RU" sz="1800" dirty="0" smtClean="0"/>
              <a:t>ФСГС</a:t>
            </a:r>
            <a:endParaRPr lang="ru-RU" sz="1800" dirty="0"/>
          </a:p>
          <a:p>
            <a:pPr lvl="2" indent="-285750"/>
            <a:r>
              <a:rPr lang="ru-RU" sz="1800" dirty="0" smtClean="0"/>
              <a:t>Мутации </a:t>
            </a:r>
            <a:r>
              <a:rPr lang="ru-RU" sz="1800" dirty="0"/>
              <a:t>в гене </a:t>
            </a:r>
            <a:r>
              <a:rPr lang="ru-RU" sz="1800" i="1" dirty="0"/>
              <a:t>ACTN4</a:t>
            </a:r>
            <a:r>
              <a:rPr lang="ru-RU" sz="1800" dirty="0"/>
              <a:t> (19q13</a:t>
            </a:r>
            <a:r>
              <a:rPr lang="ru-RU" sz="1800" dirty="0" smtClean="0"/>
              <a:t>),кодирующем </a:t>
            </a:r>
            <a:r>
              <a:rPr lang="ru-RU" sz="1800" dirty="0"/>
              <a:t>белок </a:t>
            </a:r>
            <a:r>
              <a:rPr lang="ru-RU" sz="1800" dirty="0" err="1"/>
              <a:t>цитоскелета</a:t>
            </a:r>
            <a:r>
              <a:rPr lang="ru-RU" sz="1800" dirty="0"/>
              <a:t> </a:t>
            </a:r>
            <a:r>
              <a:rPr lang="ru-RU" sz="1800" dirty="0" err="1"/>
              <a:t>подоцитов</a:t>
            </a:r>
            <a:r>
              <a:rPr lang="ru-RU" sz="1800" dirty="0"/>
              <a:t> </a:t>
            </a:r>
            <a:r>
              <a:rPr lang="ru-RU" sz="1800" dirty="0"/>
              <a:t> </a:t>
            </a:r>
            <a:r>
              <a:rPr lang="ru-RU" sz="1800" u="sng" dirty="0" smtClean="0"/>
              <a:t>α-актинин-4</a:t>
            </a:r>
            <a:r>
              <a:rPr lang="ru-RU" sz="1800" dirty="0"/>
              <a:t>, вызывают семейный ФСГС с аутосомно-доминантным наследованием. </a:t>
            </a:r>
            <a:r>
              <a:rPr lang="ru-RU" sz="1800" dirty="0" smtClean="0"/>
              <a:t> Характерны </a:t>
            </a:r>
            <a:r>
              <a:rPr lang="ru-RU" sz="1800" dirty="0"/>
              <a:t>тяжёлое течение, быстрое прогрессирование и раннее развитие </a:t>
            </a:r>
            <a:r>
              <a:rPr lang="ru-RU" sz="1800" dirty="0" smtClean="0"/>
              <a:t>ХПН</a:t>
            </a:r>
          </a:p>
          <a:p>
            <a:pPr lvl="2" indent="-285750"/>
            <a:endParaRPr lang="ru-RU" sz="1800" dirty="0" smtClean="0"/>
          </a:p>
          <a:p>
            <a:pPr marL="914400" lvl="2" indent="0">
              <a:buNone/>
            </a:pPr>
            <a:r>
              <a:rPr lang="ru-RU" sz="1800" i="1" dirty="0" smtClean="0"/>
              <a:t>2. Связанный </a:t>
            </a:r>
            <a:r>
              <a:rPr lang="ru-RU" sz="1800" i="1" dirty="0"/>
              <a:t>с </a:t>
            </a:r>
            <a:r>
              <a:rPr lang="ru-RU" sz="1800" i="1" dirty="0" smtClean="0"/>
              <a:t>наследственными </a:t>
            </a:r>
            <a:r>
              <a:rPr lang="ru-RU" sz="1800" i="1" dirty="0"/>
              <a:t>заболеваниями </a:t>
            </a:r>
            <a:r>
              <a:rPr lang="ru-RU" sz="1800" dirty="0"/>
              <a:t>(с-м </a:t>
            </a:r>
            <a:r>
              <a:rPr lang="ru-RU" sz="1800" dirty="0" err="1"/>
              <a:t>Альпорта</a:t>
            </a:r>
            <a:r>
              <a:rPr lang="ru-RU" sz="1800" dirty="0"/>
              <a:t>, Дауна, </a:t>
            </a:r>
            <a:r>
              <a:rPr lang="ru-RU" sz="1800" dirty="0" err="1" smtClean="0"/>
              <a:t>митохондриальные</a:t>
            </a:r>
            <a:r>
              <a:rPr lang="ru-RU" sz="1800" dirty="0" smtClean="0"/>
              <a:t> </a:t>
            </a:r>
            <a:r>
              <a:rPr lang="ru-RU" sz="1800" dirty="0" err="1"/>
              <a:t>цитопатии</a:t>
            </a:r>
            <a:r>
              <a:rPr lang="ru-RU" sz="1800" dirty="0"/>
              <a:t>, болезнь Шарко–Мари–Туф</a:t>
            </a:r>
            <a:r>
              <a:rPr lang="ru-RU" sz="1800" dirty="0" smtClean="0"/>
              <a:t>)</a:t>
            </a:r>
          </a:p>
          <a:p>
            <a:pPr marL="800100" lvl="2" indent="0">
              <a:buNone/>
            </a:pPr>
            <a:endParaRPr lang="ru-RU" sz="1600" dirty="0"/>
          </a:p>
        </p:txBody>
      </p:sp>
    </p:spTree>
    <p:extLst>
      <p:ext uri="{BB962C8B-B14F-4D97-AF65-F5344CB8AC3E}">
        <p14:creationId xmlns:p14="http://schemas.microsoft.com/office/powerpoint/2010/main" val="431460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1547"/>
            <a:ext cx="8229600" cy="1143000"/>
          </a:xfrm>
        </p:spPr>
        <p:txBody>
          <a:bodyPr/>
          <a:lstStyle/>
          <a:p>
            <a:r>
              <a:rPr lang="ru-RU" dirty="0" smtClean="0"/>
              <a:t>Классификация</a:t>
            </a:r>
            <a:endParaRPr lang="ru-RU" dirty="0"/>
          </a:p>
        </p:txBody>
      </p:sp>
      <p:sp>
        <p:nvSpPr>
          <p:cNvPr id="3" name="Объект 2"/>
          <p:cNvSpPr>
            <a:spLocks noGrp="1"/>
          </p:cNvSpPr>
          <p:nvPr>
            <p:ph idx="1"/>
          </p:nvPr>
        </p:nvSpPr>
        <p:spPr>
          <a:xfrm>
            <a:off x="15988" y="980728"/>
            <a:ext cx="8928992" cy="5616624"/>
          </a:xfrm>
        </p:spPr>
        <p:txBody>
          <a:bodyPr>
            <a:noAutofit/>
          </a:bodyPr>
          <a:lstStyle/>
          <a:p>
            <a:pPr marL="800100" lvl="2" indent="0">
              <a:buNone/>
            </a:pPr>
            <a:r>
              <a:rPr lang="ru-RU" sz="1600" dirty="0" smtClean="0"/>
              <a:t>2</a:t>
            </a:r>
            <a:r>
              <a:rPr lang="ru-RU" sz="1600" dirty="0"/>
              <a:t>. </a:t>
            </a:r>
            <a:r>
              <a:rPr lang="ru-RU" sz="1600" i="1" dirty="0"/>
              <a:t>Ассоциированный с вирусами </a:t>
            </a:r>
            <a:r>
              <a:rPr lang="ru-RU" sz="1600" dirty="0"/>
              <a:t>(HIV, </a:t>
            </a:r>
            <a:r>
              <a:rPr lang="ru-RU" sz="1600" dirty="0" err="1"/>
              <a:t>парвовирус</a:t>
            </a:r>
            <a:r>
              <a:rPr lang="ru-RU" sz="1600" dirty="0"/>
              <a:t> В19, </a:t>
            </a:r>
            <a:r>
              <a:rPr lang="ru-RU" sz="1600" dirty="0" smtClean="0"/>
              <a:t>ЦМВ, </a:t>
            </a:r>
            <a:r>
              <a:rPr lang="ru-RU" sz="1600" dirty="0"/>
              <a:t>вирус </a:t>
            </a:r>
            <a:r>
              <a:rPr lang="ru-RU" sz="1600" dirty="0" smtClean="0"/>
              <a:t>Эпштейн–</a:t>
            </a:r>
            <a:r>
              <a:rPr lang="ru-RU" sz="1600" dirty="0" err="1" smtClean="0"/>
              <a:t>Барр</a:t>
            </a:r>
            <a:r>
              <a:rPr lang="ru-RU" sz="1600" dirty="0" smtClean="0"/>
              <a:t> </a:t>
            </a:r>
            <a:r>
              <a:rPr lang="ru-RU" sz="1600" dirty="0" err="1" smtClean="0"/>
              <a:t>идр</a:t>
            </a:r>
            <a:r>
              <a:rPr lang="ru-RU" sz="1600" dirty="0"/>
              <a:t>.) </a:t>
            </a:r>
            <a:r>
              <a:rPr lang="ru-RU" sz="1600" dirty="0" smtClean="0"/>
              <a:t>-</a:t>
            </a:r>
            <a:r>
              <a:rPr lang="ru-RU" sz="1600" dirty="0"/>
              <a:t> рецепторы к </a:t>
            </a:r>
            <a:r>
              <a:rPr lang="ru-RU" sz="1600" dirty="0" smtClean="0"/>
              <a:t>вирусам обладают </a:t>
            </a:r>
            <a:r>
              <a:rPr lang="ru-RU" sz="1600" dirty="0"/>
              <a:t>адгезивными свойствами и участвуют в образовании порочных связей между </a:t>
            </a:r>
            <a:r>
              <a:rPr lang="ru-RU" sz="1600" dirty="0" err="1"/>
              <a:t>подоцитами</a:t>
            </a:r>
            <a:r>
              <a:rPr lang="ru-RU" sz="1600" dirty="0"/>
              <a:t>, взаимодействуя с </a:t>
            </a:r>
            <a:r>
              <a:rPr lang="ru-RU" sz="1600" dirty="0" smtClean="0"/>
              <a:t>белком-</a:t>
            </a:r>
            <a:r>
              <a:rPr lang="ru-RU" sz="1600" dirty="0" err="1" smtClean="0"/>
              <a:t>подоцином</a:t>
            </a:r>
            <a:endParaRPr lang="ru-RU" sz="1600" dirty="0" smtClean="0"/>
          </a:p>
          <a:p>
            <a:pPr marL="800100" lvl="2" indent="0">
              <a:buNone/>
            </a:pPr>
            <a:endParaRPr lang="ru-RU" sz="1600" dirty="0" smtClean="0"/>
          </a:p>
          <a:p>
            <a:pPr marL="800100" lvl="2" indent="0">
              <a:buNone/>
            </a:pPr>
            <a:r>
              <a:rPr lang="ru-RU" sz="1600" dirty="0" smtClean="0"/>
              <a:t>3</a:t>
            </a:r>
            <a:r>
              <a:rPr lang="ru-RU" sz="1600" dirty="0"/>
              <a:t>. </a:t>
            </a:r>
            <a:r>
              <a:rPr lang="ru-RU" sz="1600" i="1" dirty="0"/>
              <a:t>Индуцированные лекарствами </a:t>
            </a:r>
            <a:r>
              <a:rPr lang="ru-RU" sz="1600" dirty="0"/>
              <a:t>(героин, </a:t>
            </a:r>
            <a:r>
              <a:rPr lang="ru-RU" sz="1600" dirty="0" smtClean="0"/>
              <a:t>интерферон-α, </a:t>
            </a:r>
            <a:r>
              <a:rPr lang="ru-RU" sz="1600" dirty="0" err="1" smtClean="0"/>
              <a:t>доксорубицин</a:t>
            </a:r>
            <a:r>
              <a:rPr lang="ru-RU" sz="1600" dirty="0"/>
              <a:t>, литий, анаболические </a:t>
            </a:r>
            <a:r>
              <a:rPr lang="ru-RU" sz="1600" dirty="0" smtClean="0"/>
              <a:t>стероиды </a:t>
            </a:r>
            <a:r>
              <a:rPr lang="ru-RU" sz="1600" dirty="0"/>
              <a:t>и др</a:t>
            </a:r>
            <a:r>
              <a:rPr lang="ru-RU" sz="1600" dirty="0" smtClean="0"/>
              <a:t>.)</a:t>
            </a:r>
          </a:p>
          <a:p>
            <a:pPr marL="800100" lvl="2" indent="0">
              <a:buNone/>
            </a:pPr>
            <a:endParaRPr lang="ru-RU" sz="1600" dirty="0" smtClean="0"/>
          </a:p>
          <a:p>
            <a:pPr marL="800100" lvl="2" indent="0">
              <a:buNone/>
            </a:pPr>
            <a:r>
              <a:rPr lang="ru-RU" sz="1600" dirty="0" smtClean="0"/>
              <a:t> </a:t>
            </a:r>
            <a:r>
              <a:rPr lang="ru-RU" sz="1600" dirty="0"/>
              <a:t>4. </a:t>
            </a:r>
            <a:r>
              <a:rPr lang="ru-RU" sz="1600" i="1" dirty="0"/>
              <a:t>Адаптивные структурно-функциональные изменения, вызванные гипертрофией клубочков или </a:t>
            </a:r>
            <a:r>
              <a:rPr lang="ru-RU" sz="1600" i="1" dirty="0" err="1"/>
              <a:t>гиперфильтрацией</a:t>
            </a:r>
            <a:r>
              <a:rPr lang="ru-RU" sz="1600" i="1" dirty="0"/>
              <a:t> </a:t>
            </a:r>
            <a:endParaRPr lang="ru-RU" sz="1600" i="1" dirty="0" smtClean="0"/>
          </a:p>
          <a:p>
            <a:pPr marL="1543050" lvl="3" indent="-285750"/>
            <a:r>
              <a:rPr lang="ru-RU" sz="1600" dirty="0" smtClean="0"/>
              <a:t>при </a:t>
            </a:r>
            <a:r>
              <a:rPr lang="ru-RU" sz="1600" dirty="0"/>
              <a:t>уменьшении массы почечной ткани (</a:t>
            </a:r>
            <a:r>
              <a:rPr lang="ru-RU" sz="1600" dirty="0" err="1"/>
              <a:t>олигомеганефрония</a:t>
            </a:r>
            <a:r>
              <a:rPr lang="ru-RU" sz="1600" dirty="0"/>
              <a:t>, односторонняя агенезия, дисплазия почечной ткани, кортикальный некроз, рефлюкс-нефропатия, </a:t>
            </a:r>
            <a:r>
              <a:rPr lang="ru-RU" sz="1600" dirty="0" err="1"/>
              <a:t>нефрэктомия</a:t>
            </a:r>
            <a:r>
              <a:rPr lang="ru-RU" sz="1600" dirty="0"/>
              <a:t>, </a:t>
            </a:r>
            <a:r>
              <a:rPr lang="ru-RU" sz="1600" dirty="0" smtClean="0"/>
              <a:t>и </a:t>
            </a:r>
            <a:r>
              <a:rPr lang="ru-RU" sz="1600" dirty="0"/>
              <a:t>др</a:t>
            </a:r>
            <a:r>
              <a:rPr lang="ru-RU" sz="1600" dirty="0" smtClean="0"/>
              <a:t>.)</a:t>
            </a:r>
          </a:p>
          <a:p>
            <a:pPr marL="1543050" lvl="3" indent="-285750"/>
            <a:r>
              <a:rPr lang="ru-RU" sz="1600" dirty="0" smtClean="0"/>
              <a:t>при </a:t>
            </a:r>
            <a:r>
              <a:rPr lang="ru-RU" sz="1600" dirty="0"/>
              <a:t>изначально нормальном числе нефронов (артериальная гипертензия, сахарный диабет, </a:t>
            </a:r>
            <a:r>
              <a:rPr lang="ru-RU" sz="1600" dirty="0" smtClean="0"/>
              <a:t>ожирение</a:t>
            </a:r>
            <a:r>
              <a:rPr lang="ru-RU" sz="1600" dirty="0"/>
              <a:t> </a:t>
            </a:r>
            <a:r>
              <a:rPr lang="ru-RU" sz="1600" dirty="0" smtClean="0"/>
              <a:t>и др.)</a:t>
            </a:r>
          </a:p>
          <a:p>
            <a:pPr marL="1543050" lvl="3" indent="-285750"/>
            <a:endParaRPr lang="ru-RU" sz="1600" dirty="0" smtClean="0"/>
          </a:p>
          <a:p>
            <a:pPr marL="800100" lvl="2" indent="0">
              <a:buNone/>
            </a:pPr>
            <a:r>
              <a:rPr lang="ru-RU" sz="1600" dirty="0" smtClean="0"/>
              <a:t>5</a:t>
            </a:r>
            <a:r>
              <a:rPr lang="ru-RU" sz="1600" dirty="0"/>
              <a:t>. </a:t>
            </a:r>
            <a:r>
              <a:rPr lang="ru-RU" sz="1600" i="1" dirty="0"/>
              <a:t>Злокачественные новообразования </a:t>
            </a:r>
            <a:r>
              <a:rPr lang="ru-RU" sz="1600" dirty="0"/>
              <a:t>(</a:t>
            </a:r>
            <a:r>
              <a:rPr lang="ru-RU" sz="1600" dirty="0" err="1"/>
              <a:t>лимфома</a:t>
            </a:r>
            <a:r>
              <a:rPr lang="ru-RU" sz="1600" dirty="0"/>
              <a:t> и др.) </a:t>
            </a:r>
            <a:endParaRPr lang="ru-RU" sz="1600" dirty="0" smtClean="0"/>
          </a:p>
          <a:p>
            <a:pPr marL="800100" lvl="2" indent="0">
              <a:buNone/>
            </a:pPr>
            <a:endParaRPr lang="ru-RU" sz="1600" dirty="0" smtClean="0"/>
          </a:p>
          <a:p>
            <a:pPr marL="800100" lvl="2" indent="0">
              <a:buNone/>
            </a:pPr>
            <a:r>
              <a:rPr lang="ru-RU" sz="1600" dirty="0" smtClean="0"/>
              <a:t>6</a:t>
            </a:r>
            <a:r>
              <a:rPr lang="ru-RU" sz="1600" dirty="0"/>
              <a:t>. </a:t>
            </a:r>
            <a:r>
              <a:rPr lang="ru-RU" sz="1600" i="1" dirty="0"/>
              <a:t>Неспецифические ФСГС-подобные изменения, вызванные сморщиванием почек при </a:t>
            </a:r>
            <a:r>
              <a:rPr lang="ru-RU" sz="1600" i="1" dirty="0" err="1"/>
              <a:t>гломерулярных</a:t>
            </a:r>
            <a:r>
              <a:rPr lang="ru-RU" sz="1600" i="1" dirty="0"/>
              <a:t> заболеваниях </a:t>
            </a:r>
            <a:r>
              <a:rPr lang="ru-RU" sz="1600" dirty="0"/>
              <a:t>(очаговый пролиферативный ГН, пурпура </a:t>
            </a:r>
            <a:r>
              <a:rPr lang="ru-RU" sz="1600" dirty="0" err="1"/>
              <a:t>Шенлейна</a:t>
            </a:r>
            <a:r>
              <a:rPr lang="ru-RU" sz="1600" dirty="0"/>
              <a:t>–</a:t>
            </a:r>
            <a:r>
              <a:rPr lang="ru-RU" sz="1600" dirty="0" err="1"/>
              <a:t>Геноха</a:t>
            </a:r>
            <a:r>
              <a:rPr lang="ru-RU" sz="1600" dirty="0"/>
              <a:t>, мембранозная нефропатия, волчаночный нефрит, тромботические микроангиопатии)</a:t>
            </a:r>
          </a:p>
        </p:txBody>
      </p:sp>
    </p:spTree>
    <p:extLst>
      <p:ext uri="{BB962C8B-B14F-4D97-AF65-F5344CB8AC3E}">
        <p14:creationId xmlns:p14="http://schemas.microsoft.com/office/powerpoint/2010/main" val="533374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Патогенез</a:t>
            </a:r>
            <a:endParaRPr lang="ru-RU" dirty="0"/>
          </a:p>
        </p:txBody>
      </p:sp>
      <p:sp>
        <p:nvSpPr>
          <p:cNvPr id="3" name="Объект 2"/>
          <p:cNvSpPr>
            <a:spLocks noGrp="1"/>
          </p:cNvSpPr>
          <p:nvPr>
            <p:ph idx="1"/>
          </p:nvPr>
        </p:nvSpPr>
        <p:spPr>
          <a:xfrm>
            <a:off x="457200" y="1340768"/>
            <a:ext cx="8229600" cy="4785395"/>
          </a:xfrm>
        </p:spPr>
        <p:txBody>
          <a:bodyPr>
            <a:noAutofit/>
          </a:bodyPr>
          <a:lstStyle/>
          <a:p>
            <a:pPr marL="514350" indent="-514350">
              <a:buFont typeface="+mj-lt"/>
              <a:buAutoNum type="arabicPeriod"/>
            </a:pPr>
            <a:r>
              <a:rPr lang="ru-RU" sz="1600" dirty="0" smtClean="0"/>
              <a:t>Вследствие </a:t>
            </a:r>
            <a:r>
              <a:rPr lang="ru-RU" sz="1600" dirty="0"/>
              <a:t>молекулярного генетического дефекта, воздействия циркулирующих факторов проницаемости или внешних повреждающих агентов </a:t>
            </a:r>
            <a:r>
              <a:rPr lang="ru-RU" sz="1600" i="1" dirty="0" err="1" smtClean="0">
                <a:solidFill>
                  <a:srgbClr val="FF0000"/>
                </a:solidFill>
              </a:rPr>
              <a:t>подоциты</a:t>
            </a:r>
            <a:r>
              <a:rPr lang="ru-RU" sz="1600" i="1" dirty="0" smtClean="0">
                <a:solidFill>
                  <a:srgbClr val="FF0000"/>
                </a:solidFill>
              </a:rPr>
              <a:t> повреждаются </a:t>
            </a:r>
          </a:p>
          <a:p>
            <a:pPr lvl="2" indent="-342900"/>
            <a:r>
              <a:rPr lang="ru-RU" sz="1600" dirty="0" smtClean="0"/>
              <a:t>Нарушается структура </a:t>
            </a:r>
            <a:r>
              <a:rPr lang="ru-RU" sz="1600" dirty="0" err="1" smtClean="0"/>
              <a:t>подоцитов</a:t>
            </a:r>
            <a:r>
              <a:rPr lang="ru-RU" sz="1600" dirty="0" smtClean="0"/>
              <a:t>, </a:t>
            </a:r>
            <a:r>
              <a:rPr lang="ru-RU" sz="1600" dirty="0" err="1" smtClean="0"/>
              <a:t>актиновый</a:t>
            </a:r>
            <a:r>
              <a:rPr lang="ru-RU" sz="1600" dirty="0" smtClean="0"/>
              <a:t> </a:t>
            </a:r>
            <a:r>
              <a:rPr lang="ru-RU" sz="1600" dirty="0" err="1" smtClean="0"/>
              <a:t>цитоскелет</a:t>
            </a:r>
            <a:endParaRPr lang="ru-RU" sz="1600" dirty="0" smtClean="0"/>
          </a:p>
          <a:p>
            <a:pPr lvl="2" indent="-342900"/>
            <a:r>
              <a:rPr lang="ru-RU" sz="1600" dirty="0" smtClean="0"/>
              <a:t>Слаживаются ножки, сливаются фильтрационные щели </a:t>
            </a:r>
          </a:p>
          <a:p>
            <a:pPr lvl="2" indent="-342900"/>
            <a:r>
              <a:rPr lang="ru-RU" sz="1600" dirty="0" err="1" smtClean="0"/>
              <a:t>Подоциты</a:t>
            </a:r>
            <a:r>
              <a:rPr lang="ru-RU" sz="1600" dirty="0" smtClean="0"/>
              <a:t> </a:t>
            </a:r>
            <a:r>
              <a:rPr lang="ru-RU" sz="1600" dirty="0"/>
              <a:t>в ходе повреждения подвергаются </a:t>
            </a:r>
            <a:r>
              <a:rPr lang="ru-RU" sz="1600" dirty="0" err="1" smtClean="0"/>
              <a:t>трансдифференциации</a:t>
            </a:r>
            <a:r>
              <a:rPr lang="ru-RU" sz="1600" dirty="0" smtClean="0"/>
              <a:t> (приобретают </a:t>
            </a:r>
            <a:r>
              <a:rPr lang="ru-RU" sz="1600" dirty="0"/>
              <a:t>свойства </a:t>
            </a:r>
            <a:r>
              <a:rPr lang="ru-RU" sz="1600" dirty="0" smtClean="0"/>
              <a:t>фибробластов, </a:t>
            </a:r>
            <a:r>
              <a:rPr lang="ru-RU" sz="1600" dirty="0"/>
              <a:t>ускоряя формирование очагов </a:t>
            </a:r>
            <a:r>
              <a:rPr lang="ru-RU" sz="1600" dirty="0" smtClean="0"/>
              <a:t>фиброза)</a:t>
            </a:r>
            <a:endParaRPr lang="ru-RU" sz="1600" dirty="0"/>
          </a:p>
          <a:p>
            <a:pPr marL="514350" indent="-514350">
              <a:buFont typeface="+mj-lt"/>
              <a:buAutoNum type="arabicPeriod"/>
            </a:pPr>
            <a:r>
              <a:rPr lang="ru-RU" sz="1600" i="1" dirty="0" smtClean="0"/>
              <a:t>Развивается протеинурия </a:t>
            </a:r>
          </a:p>
          <a:p>
            <a:pPr marL="514350" indent="-514350">
              <a:buFont typeface="+mj-lt"/>
              <a:buAutoNum type="arabicPeriod"/>
            </a:pPr>
            <a:r>
              <a:rPr lang="ru-RU" sz="1600" i="1" dirty="0" smtClean="0"/>
              <a:t>Развиваются механизмы </a:t>
            </a:r>
            <a:r>
              <a:rPr lang="ru-RU" sz="1600" i="1" dirty="0" err="1" smtClean="0"/>
              <a:t>апоптоза</a:t>
            </a:r>
            <a:endParaRPr lang="ru-RU" sz="1600" i="1" dirty="0" smtClean="0"/>
          </a:p>
          <a:p>
            <a:pPr lvl="2" indent="-342900"/>
            <a:r>
              <a:rPr lang="ru-RU" sz="1600" dirty="0" err="1" smtClean="0"/>
              <a:t>Подоциты</a:t>
            </a:r>
            <a:r>
              <a:rPr lang="ru-RU" sz="1600" dirty="0" smtClean="0"/>
              <a:t> погибают</a:t>
            </a:r>
          </a:p>
          <a:p>
            <a:pPr lvl="2" indent="-342900"/>
            <a:r>
              <a:rPr lang="ru-RU" sz="1600" dirty="0"/>
              <a:t>Т</a:t>
            </a:r>
            <a:r>
              <a:rPr lang="ru-RU" sz="1600" dirty="0" smtClean="0"/>
              <a:t>еряется </a:t>
            </a:r>
            <a:r>
              <a:rPr lang="ru-RU" sz="1600" dirty="0"/>
              <a:t>связь </a:t>
            </a:r>
            <a:r>
              <a:rPr lang="ru-RU" sz="1600" dirty="0" err="1" smtClean="0"/>
              <a:t>подоцитов</a:t>
            </a:r>
            <a:r>
              <a:rPr lang="ru-RU" sz="1600" dirty="0" smtClean="0"/>
              <a:t> с </a:t>
            </a:r>
            <a:r>
              <a:rPr lang="ru-RU" sz="1600" dirty="0" err="1"/>
              <a:t>гломерулярной</a:t>
            </a:r>
            <a:r>
              <a:rPr lang="ru-RU" sz="1600" dirty="0"/>
              <a:t> базальной мембраной </a:t>
            </a:r>
            <a:endParaRPr lang="ru-RU" sz="1600" dirty="0" smtClean="0"/>
          </a:p>
          <a:p>
            <a:pPr lvl="2" indent="-342900"/>
            <a:r>
              <a:rPr lang="ru-RU" sz="1600" dirty="0" err="1" smtClean="0"/>
              <a:t>Подоциты</a:t>
            </a:r>
            <a:r>
              <a:rPr lang="ru-RU" sz="1600" dirty="0" smtClean="0"/>
              <a:t> </a:t>
            </a:r>
            <a:r>
              <a:rPr lang="ru-RU" sz="1600" dirty="0" err="1" smtClean="0"/>
              <a:t>слущиваются</a:t>
            </a:r>
            <a:r>
              <a:rPr lang="ru-RU" sz="1600" dirty="0" smtClean="0"/>
              <a:t> </a:t>
            </a:r>
            <a:r>
              <a:rPr lang="ru-RU" sz="1600" dirty="0"/>
              <a:t>в мочевое пространство, </a:t>
            </a:r>
            <a:r>
              <a:rPr lang="ru-RU" sz="1600" dirty="0" smtClean="0"/>
              <a:t>оголяя </a:t>
            </a:r>
            <a:r>
              <a:rPr lang="ru-RU" sz="1600" dirty="0"/>
              <a:t>в этих местах участки </a:t>
            </a:r>
            <a:r>
              <a:rPr lang="ru-RU" sz="1600" dirty="0" smtClean="0"/>
              <a:t>ГБМ</a:t>
            </a:r>
          </a:p>
          <a:p>
            <a:pPr marL="514350" indent="-514350">
              <a:buFont typeface="+mj-lt"/>
              <a:buAutoNum type="arabicPeriod"/>
            </a:pPr>
            <a:r>
              <a:rPr lang="ru-RU" sz="1600" dirty="0" smtClean="0"/>
              <a:t>Оголенная ГБМ, </a:t>
            </a:r>
            <a:r>
              <a:rPr lang="ru-RU" sz="1600" dirty="0"/>
              <a:t>формирует </a:t>
            </a:r>
            <a:r>
              <a:rPr lang="ru-RU" sz="1600" dirty="0" err="1"/>
              <a:t>синехии</a:t>
            </a:r>
            <a:r>
              <a:rPr lang="ru-RU" sz="1600" dirty="0"/>
              <a:t> с капсулой </a:t>
            </a:r>
            <a:r>
              <a:rPr lang="ru-RU" sz="1600" dirty="0" err="1"/>
              <a:t>Боумена</a:t>
            </a:r>
            <a:r>
              <a:rPr lang="ru-RU" sz="1600" dirty="0"/>
              <a:t>. </a:t>
            </a:r>
            <a:r>
              <a:rPr lang="ru-RU" sz="1600" dirty="0" smtClean="0"/>
              <a:t> В </a:t>
            </a:r>
            <a:r>
              <a:rPr lang="ru-RU" sz="1600" dirty="0"/>
              <a:t>местах «сращивания» с ГБМ и </a:t>
            </a:r>
            <a:r>
              <a:rPr lang="ru-RU" sz="1600" dirty="0" err="1"/>
              <a:t>мезангиуме</a:t>
            </a:r>
            <a:r>
              <a:rPr lang="ru-RU" sz="1600" dirty="0"/>
              <a:t> образуются очаги </a:t>
            </a:r>
            <a:r>
              <a:rPr lang="ru-RU" sz="1600" dirty="0" smtClean="0"/>
              <a:t>фиброза</a:t>
            </a:r>
          </a:p>
          <a:p>
            <a:pPr marL="514350" indent="-514350">
              <a:buFont typeface="+mj-lt"/>
              <a:buAutoNum type="arabicPeriod"/>
            </a:pPr>
            <a:r>
              <a:rPr lang="ru-RU" sz="1600" i="1" u="sng" dirty="0" smtClean="0">
                <a:solidFill>
                  <a:srgbClr val="FF0000"/>
                </a:solidFill>
              </a:rPr>
              <a:t>В </a:t>
            </a:r>
            <a:r>
              <a:rPr lang="ru-RU" sz="1600" i="1" u="sng" dirty="0">
                <a:solidFill>
                  <a:srgbClr val="FF0000"/>
                </a:solidFill>
              </a:rPr>
              <a:t>зонах фокально-сегментарного склероза фильтрация меняет свое направление в сторону </a:t>
            </a:r>
            <a:r>
              <a:rPr lang="ru-RU" sz="1600" i="1" u="sng" dirty="0" err="1">
                <a:solidFill>
                  <a:srgbClr val="FF0000"/>
                </a:solidFill>
              </a:rPr>
              <a:t>интерстиция</a:t>
            </a:r>
            <a:r>
              <a:rPr lang="ru-RU" sz="1600" i="1" u="sng" dirty="0">
                <a:solidFill>
                  <a:srgbClr val="FF0000"/>
                </a:solidFill>
              </a:rPr>
              <a:t>, окружающего </a:t>
            </a:r>
            <a:r>
              <a:rPr lang="ru-RU" sz="1600" i="1" u="sng" dirty="0" smtClean="0">
                <a:solidFill>
                  <a:srgbClr val="FF0000"/>
                </a:solidFill>
              </a:rPr>
              <a:t>клубочек</a:t>
            </a:r>
            <a:endParaRPr lang="ru-RU" sz="1600" i="1" u="sng" dirty="0" smtClean="0"/>
          </a:p>
          <a:p>
            <a:pPr marL="514350" indent="-514350">
              <a:buFont typeface="+mj-lt"/>
              <a:buAutoNum type="arabicPeriod"/>
            </a:pPr>
            <a:r>
              <a:rPr lang="ru-RU" sz="1600" dirty="0" smtClean="0"/>
              <a:t>Образуются </a:t>
            </a:r>
            <a:r>
              <a:rPr lang="ru-RU" sz="1600" dirty="0"/>
              <a:t>глобальный </a:t>
            </a:r>
            <a:r>
              <a:rPr lang="ru-RU" sz="1600" dirty="0" err="1"/>
              <a:t>гломерулосклероз</a:t>
            </a:r>
            <a:r>
              <a:rPr lang="ru-RU" sz="1600" dirty="0"/>
              <a:t> и интерстициальный </a:t>
            </a:r>
            <a:r>
              <a:rPr lang="ru-RU" sz="1600" dirty="0" smtClean="0"/>
              <a:t>фиброз</a:t>
            </a:r>
          </a:p>
        </p:txBody>
      </p:sp>
    </p:spTree>
    <p:extLst>
      <p:ext uri="{BB962C8B-B14F-4D97-AF65-F5344CB8AC3E}">
        <p14:creationId xmlns:p14="http://schemas.microsoft.com/office/powerpoint/2010/main" val="7515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Патогенез</a:t>
            </a:r>
            <a:endParaRPr lang="ru-RU" dirty="0"/>
          </a:p>
        </p:txBody>
      </p:sp>
      <p:sp>
        <p:nvSpPr>
          <p:cNvPr id="3" name="Объект 2"/>
          <p:cNvSpPr>
            <a:spLocks noGrp="1"/>
          </p:cNvSpPr>
          <p:nvPr>
            <p:ph idx="1"/>
          </p:nvPr>
        </p:nvSpPr>
        <p:spPr/>
        <p:txBody>
          <a:bodyPr>
            <a:normAutofit fontScale="70000" lnSpcReduction="20000"/>
          </a:bodyPr>
          <a:lstStyle/>
          <a:p>
            <a:r>
              <a:rPr lang="ru-RU" dirty="0" smtClean="0"/>
              <a:t>При </a:t>
            </a:r>
            <a:r>
              <a:rPr lang="ru-RU" dirty="0"/>
              <a:t>вирус-индуцированном ФСГС допускают прямое повреждающее действие вируса на </a:t>
            </a:r>
            <a:r>
              <a:rPr lang="ru-RU" dirty="0" err="1"/>
              <a:t>подоциты</a:t>
            </a:r>
            <a:r>
              <a:rPr lang="ru-RU" dirty="0"/>
              <a:t> или через освобождение воспалительных цитокинов, взаимодействующих с </a:t>
            </a:r>
            <a:r>
              <a:rPr lang="ru-RU" dirty="0" err="1"/>
              <a:t>подоцитарными</a:t>
            </a:r>
            <a:r>
              <a:rPr lang="ru-RU" dirty="0"/>
              <a:t> рецепторами </a:t>
            </a:r>
            <a:endParaRPr lang="ru-RU" dirty="0" smtClean="0"/>
          </a:p>
          <a:p>
            <a:r>
              <a:rPr lang="ru-RU" dirty="0" smtClean="0"/>
              <a:t>В </a:t>
            </a:r>
            <a:r>
              <a:rPr lang="ru-RU" dirty="0"/>
              <a:t>повреждении </a:t>
            </a:r>
            <a:r>
              <a:rPr lang="ru-RU" dirty="0" err="1"/>
              <a:t>подоцитов</a:t>
            </a:r>
            <a:r>
              <a:rPr lang="ru-RU" dirty="0"/>
              <a:t> при вторичном ФСГС, связанном с уменьшением массы почек, рефлюкс-нефропатией, ожирением, важную роль играют гемодинамические </a:t>
            </a:r>
            <a:r>
              <a:rPr lang="ru-RU" dirty="0" smtClean="0"/>
              <a:t>механизмы</a:t>
            </a:r>
          </a:p>
          <a:p>
            <a:pPr marL="857250" lvl="1" indent="-457200"/>
            <a:r>
              <a:rPr lang="ru-RU" dirty="0" smtClean="0"/>
              <a:t> адаптивная </a:t>
            </a:r>
            <a:r>
              <a:rPr lang="ru-RU" dirty="0" err="1"/>
              <a:t>внутриклубочковая</a:t>
            </a:r>
            <a:r>
              <a:rPr lang="ru-RU" dirty="0"/>
              <a:t> гипертензия и </a:t>
            </a:r>
            <a:r>
              <a:rPr lang="ru-RU" dirty="0" err="1"/>
              <a:t>гиперфильтрация</a:t>
            </a:r>
            <a:r>
              <a:rPr lang="ru-RU" dirty="0"/>
              <a:t> с увеличением объема клубочков, ведущие к повышению механической нагрузки на </a:t>
            </a:r>
            <a:r>
              <a:rPr lang="ru-RU" dirty="0" err="1" smtClean="0"/>
              <a:t>подоциты</a:t>
            </a:r>
            <a:endParaRPr lang="ru-RU" dirty="0" smtClean="0"/>
          </a:p>
          <a:p>
            <a:pPr marL="857250" lvl="1" indent="-457200"/>
            <a:r>
              <a:rPr lang="ru-RU" dirty="0" err="1" smtClean="0"/>
              <a:t>гиперпродукция</a:t>
            </a:r>
            <a:r>
              <a:rPr lang="ru-RU" dirty="0" smtClean="0"/>
              <a:t> </a:t>
            </a:r>
            <a:r>
              <a:rPr lang="ru-RU" dirty="0" err="1"/>
              <a:t>ангиотензина</a:t>
            </a:r>
            <a:r>
              <a:rPr lang="ru-RU" dirty="0"/>
              <a:t> II и усиление синтеза TGF-β вызывают активацию </a:t>
            </a:r>
            <a:r>
              <a:rPr lang="ru-RU" dirty="0" err="1"/>
              <a:t>апоптоза</a:t>
            </a:r>
            <a:r>
              <a:rPr lang="ru-RU" dirty="0"/>
              <a:t>, реорганизацию </a:t>
            </a:r>
            <a:r>
              <a:rPr lang="ru-RU" dirty="0" err="1"/>
              <a:t>цитоскелета</a:t>
            </a:r>
            <a:r>
              <a:rPr lang="ru-RU" dirty="0"/>
              <a:t> и </a:t>
            </a:r>
            <a:r>
              <a:rPr lang="ru-RU" dirty="0" err="1"/>
              <a:t>дедифференциацию</a:t>
            </a:r>
            <a:r>
              <a:rPr lang="ru-RU" dirty="0"/>
              <a:t> </a:t>
            </a:r>
            <a:r>
              <a:rPr lang="ru-RU" dirty="0" err="1"/>
              <a:t>подоцитов</a:t>
            </a:r>
            <a:endParaRPr lang="ru-RU" dirty="0"/>
          </a:p>
        </p:txBody>
      </p:sp>
    </p:spTree>
    <p:extLst>
      <p:ext uri="{BB962C8B-B14F-4D97-AF65-F5344CB8AC3E}">
        <p14:creationId xmlns:p14="http://schemas.microsoft.com/office/powerpoint/2010/main" val="1841194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Клиника</a:t>
            </a:r>
            <a:endParaRPr lang="ru-RU" dirty="0"/>
          </a:p>
        </p:txBody>
      </p:sp>
      <p:sp>
        <p:nvSpPr>
          <p:cNvPr id="3" name="Объект 2"/>
          <p:cNvSpPr>
            <a:spLocks noGrp="1"/>
          </p:cNvSpPr>
          <p:nvPr>
            <p:ph idx="1"/>
          </p:nvPr>
        </p:nvSpPr>
        <p:spPr/>
        <p:txBody>
          <a:bodyPr>
            <a:normAutofit fontScale="92500"/>
          </a:bodyPr>
          <a:lstStyle/>
          <a:p>
            <a:r>
              <a:rPr lang="ru-RU" dirty="0" smtClean="0"/>
              <a:t>Нефротический синдром развивается более чем у 70% больных, </a:t>
            </a:r>
            <a:r>
              <a:rPr lang="ru-RU" dirty="0" err="1" smtClean="0"/>
              <a:t>персистирующую</a:t>
            </a:r>
            <a:r>
              <a:rPr lang="ru-RU" dirty="0" smtClean="0"/>
              <a:t> </a:t>
            </a:r>
            <a:r>
              <a:rPr lang="ru-RU" dirty="0" err="1" smtClean="0"/>
              <a:t>портеинурия</a:t>
            </a:r>
            <a:r>
              <a:rPr lang="ru-RU" dirty="0" smtClean="0"/>
              <a:t> без нефротического синдрома имеют менее 30% пациентов</a:t>
            </a:r>
          </a:p>
          <a:p>
            <a:r>
              <a:rPr lang="ru-RU" dirty="0" smtClean="0"/>
              <a:t>Микрогематурия</a:t>
            </a:r>
          </a:p>
          <a:p>
            <a:r>
              <a:rPr lang="ru-RU" dirty="0" smtClean="0"/>
              <a:t>Более </a:t>
            </a:r>
            <a:r>
              <a:rPr lang="ru-RU" dirty="0"/>
              <a:t>чем у 50% больных наблюдается артериальная гипертензия </a:t>
            </a:r>
            <a:endParaRPr lang="ru-RU" dirty="0" smtClean="0"/>
          </a:p>
          <a:p>
            <a:r>
              <a:rPr lang="ru-RU" dirty="0" smtClean="0"/>
              <a:t>У </a:t>
            </a:r>
            <a:r>
              <a:rPr lang="ru-RU" dirty="0"/>
              <a:t>25–50% больных уже в дебюте заболевания отмечается </a:t>
            </a:r>
            <a:r>
              <a:rPr lang="ru-RU" dirty="0" smtClean="0"/>
              <a:t>почечная недостаточность</a:t>
            </a:r>
          </a:p>
        </p:txBody>
      </p:sp>
    </p:spTree>
    <p:extLst>
      <p:ext uri="{BB962C8B-B14F-4D97-AF65-F5344CB8AC3E}">
        <p14:creationId xmlns:p14="http://schemas.microsoft.com/office/powerpoint/2010/main" val="2326458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9392"/>
            <a:ext cx="8229600" cy="1143000"/>
          </a:xfrm>
        </p:spPr>
        <p:txBody>
          <a:bodyPr/>
          <a:lstStyle/>
          <a:p>
            <a:r>
              <a:rPr lang="ru-RU" dirty="0" smtClean="0"/>
              <a:t>Диагностика</a:t>
            </a:r>
            <a:endParaRPr lang="ru-RU" dirty="0"/>
          </a:p>
        </p:txBody>
      </p:sp>
      <p:sp>
        <p:nvSpPr>
          <p:cNvPr id="3" name="Объект 2"/>
          <p:cNvSpPr>
            <a:spLocks noGrp="1"/>
          </p:cNvSpPr>
          <p:nvPr>
            <p:ph idx="1"/>
          </p:nvPr>
        </p:nvSpPr>
        <p:spPr>
          <a:xfrm>
            <a:off x="539552" y="836712"/>
            <a:ext cx="8229600" cy="4525963"/>
          </a:xfrm>
        </p:spPr>
        <p:txBody>
          <a:bodyPr>
            <a:noAutofit/>
          </a:bodyPr>
          <a:lstStyle/>
          <a:p>
            <a:pPr marL="0" indent="0">
              <a:buNone/>
            </a:pPr>
            <a:r>
              <a:rPr lang="ru-RU" sz="1600" dirty="0" smtClean="0"/>
              <a:t>ЛАБОРАТОРНЫЕ ИССЛЕДОВАНИЯ</a:t>
            </a:r>
          </a:p>
          <a:p>
            <a:pPr marL="0" indent="0">
              <a:buNone/>
            </a:pPr>
            <a:endParaRPr lang="ru-RU" sz="1400" dirty="0"/>
          </a:p>
          <a:p>
            <a:r>
              <a:rPr lang="ru-RU" sz="1600" i="1" dirty="0" smtClean="0"/>
              <a:t>Общий </a:t>
            </a:r>
            <a:r>
              <a:rPr lang="ru-RU" sz="1600" i="1" dirty="0"/>
              <a:t>анализ крови</a:t>
            </a:r>
            <a:r>
              <a:rPr lang="ru-RU" sz="1600" dirty="0"/>
              <a:t>. </a:t>
            </a:r>
            <a:r>
              <a:rPr lang="ru-RU" sz="1600" dirty="0" smtClean="0"/>
              <a:t>Высокая </a:t>
            </a:r>
            <a:r>
              <a:rPr lang="ru-RU" sz="1600" dirty="0"/>
              <a:t>СОЭ. Количество эритроцитов, лейкоцитов, лейкоцитарная формула при неосложнённом ФСГС остаются без изменений, при инфекционных осложнениях развивается лейкоцитоз со сдвигом формулы влево, при хронических вирусных инфекциях возможны лейкопения, тромбоцитопения. Анемия развивается при прогрессировании </a:t>
            </a:r>
            <a:r>
              <a:rPr lang="ru-RU" sz="1600" dirty="0" smtClean="0"/>
              <a:t>ХПН</a:t>
            </a:r>
          </a:p>
          <a:p>
            <a:endParaRPr lang="ru-RU" sz="1600" dirty="0" smtClean="0"/>
          </a:p>
          <a:p>
            <a:r>
              <a:rPr lang="ru-RU" sz="1600" i="1" dirty="0"/>
              <a:t>Биохимический анализ крови</a:t>
            </a:r>
            <a:r>
              <a:rPr lang="ru-RU" sz="1600" dirty="0"/>
              <a:t>. </a:t>
            </a:r>
            <a:r>
              <a:rPr lang="ru-RU" sz="1600" dirty="0" err="1"/>
              <a:t>Гипопротеинемия</a:t>
            </a:r>
            <a:r>
              <a:rPr lang="ru-RU" sz="1600" dirty="0"/>
              <a:t>, </a:t>
            </a:r>
            <a:r>
              <a:rPr lang="ru-RU" sz="1600" dirty="0" err="1" smtClean="0"/>
              <a:t>гипоальбуминемия</a:t>
            </a:r>
            <a:r>
              <a:rPr lang="ru-RU" sz="1600" dirty="0" smtClean="0"/>
              <a:t>, </a:t>
            </a:r>
            <a:r>
              <a:rPr lang="ru-RU" sz="1600" dirty="0" err="1"/>
              <a:t>гиперхолестеринемия</a:t>
            </a:r>
            <a:r>
              <a:rPr lang="ru-RU" sz="1600" dirty="0"/>
              <a:t> (</a:t>
            </a:r>
            <a:r>
              <a:rPr lang="ru-RU" sz="1600" dirty="0" err="1" smtClean="0"/>
              <a:t>гипертриглицеридемия</a:t>
            </a:r>
            <a:r>
              <a:rPr lang="ru-RU" sz="1600" dirty="0" smtClean="0"/>
              <a:t>), нарастающая </a:t>
            </a:r>
            <a:r>
              <a:rPr lang="ru-RU" sz="1600" dirty="0" err="1"/>
              <a:t>гиперкреатининемия</a:t>
            </a:r>
            <a:r>
              <a:rPr lang="ru-RU" sz="1600" dirty="0"/>
              <a:t> при развитии ХПН </a:t>
            </a:r>
            <a:endParaRPr lang="ru-RU" sz="1600" dirty="0" smtClean="0"/>
          </a:p>
          <a:p>
            <a:endParaRPr lang="ru-RU" sz="1600" dirty="0" smtClean="0"/>
          </a:p>
          <a:p>
            <a:r>
              <a:rPr lang="ru-RU" sz="1600" i="1" dirty="0" smtClean="0"/>
              <a:t>Общий </a:t>
            </a:r>
            <a:r>
              <a:rPr lang="ru-RU" sz="1600" i="1" dirty="0"/>
              <a:t>анализ мочи</a:t>
            </a:r>
            <a:r>
              <a:rPr lang="ru-RU" sz="1600" dirty="0"/>
              <a:t>. При первичном ФСГС в дебюте заболевания протеинурия нефротического уровня (&gt;3,5 г/1,73 м</a:t>
            </a:r>
            <a:r>
              <a:rPr lang="ru-RU" sz="1600" baseline="30000" dirty="0"/>
              <a:t>2</a:t>
            </a:r>
            <a:r>
              <a:rPr lang="ru-RU" sz="1600" dirty="0"/>
              <a:t> в сутки или &gt;40 мг/м</a:t>
            </a:r>
            <a:r>
              <a:rPr lang="ru-RU" sz="1600" baseline="30000" dirty="0"/>
              <a:t>2</a:t>
            </a:r>
            <a:r>
              <a:rPr lang="ru-RU" sz="1600" dirty="0"/>
              <a:t> в час) возникает у большинства больных, вторичный ФСГС обычно протекает с </a:t>
            </a:r>
            <a:r>
              <a:rPr lang="ru-RU" sz="1600" dirty="0" err="1"/>
              <a:t>персистирующей</a:t>
            </a:r>
            <a:r>
              <a:rPr lang="ru-RU" sz="1600" dirty="0"/>
              <a:t> протеинурией нефротического уровня (и часто с почечной недостаточностью); микрогематурию выявляют у половины больных с нефротическим синдромом и у большинства - с умеренной </a:t>
            </a:r>
            <a:r>
              <a:rPr lang="ru-RU" sz="1600" dirty="0" smtClean="0"/>
              <a:t>протеинурией</a:t>
            </a:r>
          </a:p>
          <a:p>
            <a:endParaRPr lang="ru-RU" sz="1600" dirty="0"/>
          </a:p>
          <a:p>
            <a:r>
              <a:rPr lang="ru-RU" sz="1600" i="1" dirty="0" smtClean="0"/>
              <a:t>Проба </a:t>
            </a:r>
            <a:r>
              <a:rPr lang="ru-RU" sz="1600" i="1" dirty="0" err="1"/>
              <a:t>Зимницкого</a:t>
            </a:r>
            <a:r>
              <a:rPr lang="ru-RU" sz="1600" dirty="0"/>
              <a:t>. Количество суточной мочи снижено, относительная плотность высокая у пациентов с нефротическим синдромом. У больных с почечной недостаточностью ночной диурез преобладает над дневным, развивается </a:t>
            </a:r>
            <a:r>
              <a:rPr lang="ru-RU" sz="1600" dirty="0" err="1" smtClean="0"/>
              <a:t>изостенурия</a:t>
            </a:r>
            <a:endParaRPr lang="ru-RU" sz="1600" dirty="0"/>
          </a:p>
          <a:p>
            <a:pPr marL="0" indent="0">
              <a:buNone/>
            </a:pPr>
            <a:endParaRPr lang="ru-RU" sz="1600" dirty="0"/>
          </a:p>
        </p:txBody>
      </p:sp>
    </p:spTree>
    <p:extLst>
      <p:ext uri="{BB962C8B-B14F-4D97-AF65-F5344CB8AC3E}">
        <p14:creationId xmlns:p14="http://schemas.microsoft.com/office/powerpoint/2010/main" val="259685520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1839</Words>
  <Application>Microsoft Office PowerPoint</Application>
  <PresentationFormat>Экран (4:3)</PresentationFormat>
  <Paragraphs>179</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Инструментальная диагностика пиелонефрита</vt:lpstr>
      <vt:lpstr>Фокально-сегментарный гломерулосклероз </vt:lpstr>
      <vt:lpstr>Эпидемиология</vt:lpstr>
      <vt:lpstr>Классификация</vt:lpstr>
      <vt:lpstr>Классификация</vt:lpstr>
      <vt:lpstr>Патогенез</vt:lpstr>
      <vt:lpstr>Патогенез</vt:lpstr>
      <vt:lpstr>Клиника</vt:lpstr>
      <vt:lpstr>Диагностика</vt:lpstr>
      <vt:lpstr>Диагностика</vt:lpstr>
      <vt:lpstr>Диагностика</vt:lpstr>
      <vt:lpstr>Общие признаки</vt:lpstr>
      <vt:lpstr>Диагностика</vt:lpstr>
      <vt:lpstr>Диагностика</vt:lpstr>
      <vt:lpstr>Диагностика</vt:lpstr>
      <vt:lpstr>Лечение больных с идиопатическим ФСГС без НС</vt:lpstr>
      <vt:lpstr>Лечение больных с первичным ФСГС с НС</vt:lpstr>
      <vt:lpstr>Протокол лечения преднизолоном</vt:lpstr>
      <vt:lpstr>Протокол лечения циклоспорином</vt:lpstr>
      <vt:lpstr>Протокол лечения циклоспорином</vt:lpstr>
      <vt:lpstr>Протокол лечения циклоспорином</vt:lpstr>
      <vt:lpstr>Тактика ведения</vt:lpstr>
      <vt:lpstr>Презентация PowerPoint</vt:lpstr>
      <vt:lpstr>Список литературы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Инструментальная диагностика пиелонефрита</dc:title>
  <dc:creator>ПЗ</dc:creator>
  <cp:lastModifiedBy>ПЗ</cp:lastModifiedBy>
  <cp:revision>15</cp:revision>
  <dcterms:created xsi:type="dcterms:W3CDTF">2020-04-22T05:24:29Z</dcterms:created>
  <dcterms:modified xsi:type="dcterms:W3CDTF">2020-04-22T07:31:11Z</dcterms:modified>
</cp:coreProperties>
</file>