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35"/>
  </p:notesMasterIdLst>
  <p:sldIdLst>
    <p:sldId id="257" r:id="rId3"/>
    <p:sldId id="258" r:id="rId4"/>
    <p:sldId id="25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83" r:id="rId13"/>
    <p:sldId id="279" r:id="rId14"/>
    <p:sldId id="280" r:id="rId15"/>
    <p:sldId id="281" r:id="rId16"/>
    <p:sldId id="282" r:id="rId17"/>
    <p:sldId id="278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68" r:id="rId33"/>
    <p:sldId id="269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ой" initials="м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88E7E4-F9AC-41CF-A5A0-610065FAA6BF}" v="5" dt="2021-11-16T11:15:54.581"/>
    <p1510:client id="{43106697-E2EB-4750-B70D-C187B5E758A6}" v="1811" dt="2021-11-16T10:49:34.514"/>
    <p1510:client id="{58EEE3A3-BE43-4FAA-940E-0CE4D2129B99}" v="1536" dt="2021-11-16T09:02:26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66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2-07T22:01:53.250" idx="2">
    <p:pos x="10" y="10"/>
    <p:text/>
  </p:cm>
  <p:cm authorId="1" dt="2021-02-07T22:01:53.271" idx="3">
    <p:pos x="146" y="146"/>
    <p:text/>
  </p:cm>
  <p:cm authorId="1" dt="2021-02-07T22:01:53.608" idx="4">
    <p:pos x="282" y="282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4F437-73C7-4FDF-8435-905AE5C52E31}" type="datetimeFigureOut">
              <a:rPr lang="ru-RU"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3E8CC-403D-4238-A75F-168849C919CD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58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3582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670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37426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7917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8413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46908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8505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8042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0692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71076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798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30531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5349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58819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9463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1521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65904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555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76085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3574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29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8883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30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110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90463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31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7549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2605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5284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5698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0813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7210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:a16="http://schemas.microsoft.com/office/drawing/2014/main" xmlns="" id="{F82395BF-738E-4A90-B700-37470CA6B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:a16="http://schemas.microsoft.com/office/drawing/2014/main" xmlns="" id="{F2CB1FDD-18E3-4B6D-A31D-6E445030AF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:a16="http://schemas.microsoft.com/office/drawing/2014/main" xmlns="" id="{FD243B2F-25B8-473C-A7B7-B4F56CA907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50BAC82-AB79-4353-BA39-C464EE43BCDF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56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74D125-4890-4CDD-A3CD-4448E471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B694-428F-4A3B-811A-A7F515A65176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868797B-EBCA-4F54-ABE7-2569C791D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43BE18-4E10-4108-B24A-83B147B02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EFD87-6538-44C4-B436-1F13BF507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167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525FDA4-6514-4558-A894-75D89CB7E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810D-EAF9-447D-9FAE-A1353E7CB3F8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A2BEE2C-BB09-41B5-9668-BE7845B5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B94177C-1986-4A3A-AB79-F49354CA9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DC23A-927D-49F5-ACB7-0E5F21749A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357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083DE4C-18EF-4ACB-BF7E-28A97E62B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0AEC-CB52-450F-9999-87F9DAC77BB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721F1F8-5F83-4145-9E90-8170A281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5570A6-E860-4C34-8CD1-4E646909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6A358-73ED-4BC5-85F3-B02BBDC1A1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6038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6DF011C9-A902-425E-B929-1616EABB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2AA03-EA47-4BDA-8372-B99F22F67889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7AF8F911-B445-4523-8042-138FD3CB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C4F10072-4DE1-4559-8EF2-2DCD23A85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777E2-5648-434F-BBAD-9DEC46322E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2282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xmlns="" id="{99712C2C-FC32-402A-B7A7-55FBD0C55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D4E4-5B68-4AA1-AA15-8C745DC752E6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xmlns="" id="{4422E036-98FE-4F00-918C-1C3FBAA9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xmlns="" id="{69656FD0-3C8D-4CDE-BAD5-6DEB8EB1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F9E81-A521-415D-9E34-F2D86C0780A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697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xmlns="" id="{FBF85B35-426C-4233-B6EA-FBFB0D4FE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7066-B3FD-4434-903F-B21823A92FDD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xmlns="" id="{795867D0-4108-450A-A70E-3781CED4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xmlns="" id="{BE946557-A4EF-437A-BA40-F69D4FFE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AE0AA-A8F6-44B4-8C51-EC97167330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272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xmlns="" id="{B7AA38E4-BB2E-46F5-9F34-E0B7E0C01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E7C26-180D-43AB-832B-45CE7408750C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xmlns="" id="{B85DD2E4-2BB9-4739-9013-7B8A9969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xmlns="" id="{8C7C17CC-5FE6-4478-8BDD-B408A49D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2097D-5C6C-4FC8-809B-D009C04980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65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8C5131C3-20DA-4C13-9DD0-9B9D7BA99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4528-5443-4BE7-9688-32343935A13E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054D5B9F-CE05-49B6-9001-030CBD4DD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E94FE1A7-A2CE-4780-9301-414FC781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6F3692-D16E-42E2-825B-CAC954190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692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xmlns="" id="{1DB2C48B-76EC-40BD-B29A-9D6AA636D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D61B-AC4D-4528-816E-8A6CC806874A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xmlns="" id="{CC93A0E1-0576-45DF-B173-390E8A20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xmlns="" id="{6B1C5A6D-E896-470C-838F-4819E11F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9A02B-9F73-4FFF-88C2-A8FBBA367F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9777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2D246D-5621-40D8-A52C-A143D1B30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A2457-E851-40C2-892A-BCEB6F3F77C3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76CE77-2E5B-42A4-9939-768EF664B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C19EC1-D85C-4A50-80FA-165F1C57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2DCD2-11A7-4964-96AB-0B2C5C60A7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63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905E7A-D68D-4292-9D67-F9CB5FBA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DB88F-71ED-4167-8C4C-68835F4FFB27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B8145F8-3B4C-4568-A4C2-F5BA4BBD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90040A-DE97-499D-8ECC-4CD2C3451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38398-FEB1-408C-82CD-BD83A312C3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903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xmlns="" id="{6A464DB2-1E00-49F8-BAAF-F5B0D7B770C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xmlns="" id="{A81BC2A0-3420-4AF0-8865-828BFACD974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085BEF9-0FE8-45CF-AE58-2D826DB22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C9629C-748B-4011-A058-0C69A616CFA7}" type="datetimeFigureOut">
              <a:rPr lang="ru-RU"/>
              <a:pPr>
                <a:defRPr/>
              </a:pPr>
              <a:t>29.05.2022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58B86CE-18FE-495A-B1A9-27E59D859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DDB2EC4-2C61-4720-ACBA-EF510B83D0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82BDAEC-C223-42DE-952F-8D5F0355559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rsna.org/doi/full/10.1148/rg.2021200105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jp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>
            <a:extLst>
              <a:ext uri="{FF2B5EF4-FFF2-40B4-BE49-F238E27FC236}">
                <a16:creationId xmlns:a16="http://schemas.microsoft.com/office/drawing/2014/main" xmlns="" id="{74998761-B6A8-4A25-91D7-B27D8C0490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2238" y="-1558925"/>
            <a:ext cx="9144000" cy="2387600"/>
          </a:xfrm>
        </p:spPr>
        <p:txBody>
          <a:bodyPr/>
          <a:lstStyle/>
          <a:p>
            <a:pPr eaLnBrk="1" hangingPunct="1"/>
            <a:r>
              <a:rPr lang="ru-RU" altLang="ru-RU" sz="2000" dirty="0">
                <a:latin typeface="Times New Roman"/>
                <a:cs typeface="Times New Roman"/>
              </a:rPr>
              <a:t>ФГБОУ ВО КрасГМУ им. проф. В.Ф. Войно-Ясенецкого Минздрава России Кафедра лучевой диагностики ИПО</a:t>
            </a:r>
          </a:p>
        </p:txBody>
      </p:sp>
      <p:pic>
        <p:nvPicPr>
          <p:cNvPr id="3075" name="Рисунок 4">
            <a:extLst>
              <a:ext uri="{FF2B5EF4-FFF2-40B4-BE49-F238E27FC236}">
                <a16:creationId xmlns:a16="http://schemas.microsoft.com/office/drawing/2014/main" xmlns="" id="{321745B3-3766-42CB-AC27-1802E8FE3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571500"/>
            <a:ext cx="22002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5">
            <a:extLst>
              <a:ext uri="{FF2B5EF4-FFF2-40B4-BE49-F238E27FC236}">
                <a16:creationId xmlns:a16="http://schemas.microsoft.com/office/drawing/2014/main" xmlns="" id="{CBADA9EA-A3F2-45EE-A334-096E93042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4588" y="2386635"/>
            <a:ext cx="9178925" cy="1771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altLang="ru-RU" sz="3600" b="1" dirty="0" smtClean="0">
                <a:latin typeface="Times New Roman"/>
                <a:cs typeface="Times New Roman"/>
              </a:rPr>
              <a:t>Спортивные травмы грудной клетки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.</a:t>
            </a:r>
          </a:p>
          <a:p>
            <a:pPr algn="ctr">
              <a:buNone/>
            </a:pPr>
            <a:r>
              <a:rPr lang="ru-RU" altLang="ru-RU" sz="3600" b="1" dirty="0" smtClean="0">
                <a:latin typeface="Times New Roman"/>
                <a:cs typeface="Times New Roman"/>
              </a:rPr>
              <a:t>(часть 1)</a:t>
            </a:r>
            <a:endParaRPr lang="ru-RU" altLang="ru-RU" sz="36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endParaRPr lang="ru-RU" altLang="ru-RU" sz="3600" dirty="0">
              <a:cs typeface="Calibri" panose="020F0502020204030204" pitchFamily="34" charset="0"/>
            </a:endParaRPr>
          </a:p>
        </p:txBody>
      </p:sp>
      <p:sp>
        <p:nvSpPr>
          <p:cNvPr id="3077" name="TextBox 6">
            <a:extLst>
              <a:ext uri="{FF2B5EF4-FFF2-40B4-BE49-F238E27FC236}">
                <a16:creationId xmlns:a16="http://schemas.microsoft.com/office/drawing/2014/main" xmlns="" id="{C3F36B92-03EC-42F6-B7CF-3DA46F9A5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4783138"/>
            <a:ext cx="5062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ординатор кафедры лучевой диагностики ИПО Лобков Герман Павлович</a:t>
            </a:r>
          </a:p>
        </p:txBody>
      </p:sp>
      <p:sp>
        <p:nvSpPr>
          <p:cNvPr id="3078" name="TextBox 7">
            <a:extLst>
              <a:ext uri="{FF2B5EF4-FFF2-40B4-BE49-F238E27FC236}">
                <a16:creationId xmlns:a16="http://schemas.microsoft.com/office/drawing/2014/main" xmlns="" id="{9CAB1728-BA2B-408F-903D-1ECA9A362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6269038"/>
            <a:ext cx="613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4429012"/>
            <a:ext cx="62865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8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круглой мышцы спины.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</a:t>
            </a:r>
            <a:r>
              <a:rPr lang="ru-RU" sz="3600" b="1" dirty="0" smtClean="0">
                <a:latin typeface="Times New Roman"/>
                <a:cs typeface="Times New Roman"/>
              </a:rPr>
              <a:t> МРТ-изображение, сагиттальный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84224" y="1648580"/>
            <a:ext cx="614517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27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Растяжение большой круглой мышцы в результате травмы при подаче мяча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бейсболе.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сагиттальном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большой круглой мышцы с отеком и разрывом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мышечных волокон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(стрелка).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76" y="1250169"/>
            <a:ext cx="4252912" cy="552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597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Травмы большой грудной мышцы.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1030288"/>
            <a:ext cx="106775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большой грудной мышцы чаще всего связаны с поднятием тяжестей, особенно с жимом лежа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плечи повернуты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медиально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согнуты вперед, 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локти разведены в стороны,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снять вес с груди, когда тело лежит на спине.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разгибании локтевого сустава головка грудины испытывает максимальное эксцентрическое сокращение.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нагрузка на мышцу в этот момент может привести к острому растяжению.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Разрывы наиболее распространены в месте прикрепления плечевой кости (59%) и мышечно-сухожильном соединении (24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272931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грудной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en-US" sz="3600" b="1" dirty="0" smtClean="0">
                <a:latin typeface="Times New Roman"/>
                <a:cs typeface="Times New Roman"/>
              </a:rPr>
              <a:t>PD</a:t>
            </a:r>
            <a:r>
              <a:rPr lang="ru-RU" sz="3600" b="1" dirty="0" smtClean="0">
                <a:latin typeface="Times New Roman"/>
                <a:cs typeface="Times New Roman"/>
              </a:rPr>
              <a:t>-взвешенное МРТ-изображение,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20119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43 года.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сухожилия большой грудной мышцы в результате хоккейной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оперативного вмешательства.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-взвешенном МРТ-изображении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(на всю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толщину и ширину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сухожилия большой грудной мышцы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сухожилия двуглавой мышцы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(наконечник стрелки).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771" y="1600955"/>
            <a:ext cx="6620879" cy="468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9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грудной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Т2-взвешенное МРТ-изображение,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20119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18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большой грудной мышцы в результате поднятия тяжестей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футболиста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школы.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в мышечно-сухожильном соединении с вовлечением всей головки грудины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945" y="1743075"/>
            <a:ext cx="6682180" cy="439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11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грудной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en-US" sz="3600" b="1" dirty="0" smtClean="0">
                <a:latin typeface="Times New Roman"/>
                <a:cs typeface="Times New Roman"/>
              </a:rPr>
              <a:t>PD</a:t>
            </a:r>
            <a:r>
              <a:rPr lang="ru-RU" sz="3600" b="1" dirty="0" smtClean="0">
                <a:latin typeface="Times New Roman"/>
                <a:cs typeface="Times New Roman"/>
              </a:rPr>
              <a:t>-взвешенное МРТ-изображение, продольный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20119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18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большой грудной мышцы в результате поднятия тяжестей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футболиста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школы.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-взвешенном МРТ-изображении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в мышечно-сухожильном соединении с вовлечением всей головки грудины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прилегающая гематома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910" y="1411342"/>
            <a:ext cx="4949190" cy="518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667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грудной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Т2-взвешенное 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20119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18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большой грудной мышцы в результате поднятия тяжестей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футболиста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школы.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прикрепления сухожилия большой грудной мышцы к плечевой кости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(изогнутая 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</a:t>
            </a:r>
            <a:r>
              <a:rPr lang="ru-RU" sz="2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396" y="1672014"/>
            <a:ext cx="6476604" cy="475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852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123333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разрывов сухожилия большой грудной мышцы по ширине 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толщине.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60" y="1202230"/>
            <a:ext cx="574199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457200" indent="-457200">
              <a:buAutoNum type="alphaU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сухожилие;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заднего нижнего сухожилия частичной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толщины,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неполной ширины;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заднего сухожилия на всю ширину;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Полнослойный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нижнего сухожилия неполной ширины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457200" indent="-457200">
              <a:buAutoNum type="alphaUcPeriod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U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Полнослойный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по всей ширине.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487980"/>
            <a:ext cx="6553200" cy="454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1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Травмы малой грудной мышцы.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577134"/>
            <a:ext cx="10677525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Малая грудная мышца представляет собой небольшую треугольную мышцу, расположенную глубже большой грудной мышцы.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третьего-пятого ребер и прикрепляется к клювовидному отростку лопатки.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для стабилизации лопатки и приведения ее кпереди.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этой мышцы, как правило, возникают в результате тупой травмы передней части грудной клетки или плеча.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Ушибы могут возникать из-за частичных разрывов в мышечно-сухожильном соединении или полнослойных разрывов с ретракцией.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признаки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жидкость в месте прикрепления клювовидного отростка и вокруг него. </a:t>
            </a:r>
          </a:p>
        </p:txBody>
      </p:sp>
    </p:spTree>
    <p:extLst>
      <p:ext uri="{BB962C8B-B14F-4D97-AF65-F5344CB8AC3E}">
        <p14:creationId xmlns:p14="http://schemas.microsoft.com/office/powerpoint/2010/main" val="2839710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871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малой грудной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 МРТ-изображение, сагиттальный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84224" y="1648580"/>
            <a:ext cx="564144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Женщина, 33 года.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Ушиб малой грудной мышцы после травмы при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столкновении.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сагиттальном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(прямая 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места прикрепления малой грудной мышцы к клювовидному отростку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(изогнутая стрелка).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683" y="1548764"/>
            <a:ext cx="5699659" cy="49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52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4" y="-2000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мышц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боковой брюшной стенки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межреберных мышц</a:t>
            </a:r>
            <a:r>
              <a:rPr lang="ru-RU" alt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47" y="1117601"/>
            <a:ext cx="484187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Боковая брюшная стенка состоит из трех мышечных слоев: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живота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косой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наружной косой.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Резкое напряжение косых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внезапном скручивании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латеральном сгибании туловища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 время которого внутренняя или наружная косая мышца может подвергнуться сильному эксцентрическому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сокращению, может приводить к травме.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10" y="1362075"/>
            <a:ext cx="6933799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1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-2190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5" y="1657350"/>
            <a:ext cx="106775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Скелетно-мышечная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 грудной клетки может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получена как в результате прямой травмы, так и в результате чрезмерной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Среднегодовое число травм, связанных со спортом в США составляет 8,6 миллионов, половина из которых требует медицинскую помощь.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Растущий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занятий спортом может привести к более высокой распространенности травм, требующих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и лечения.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71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наружной косой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МРТ-изображение с инверсией-восстановлением,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84224" y="1648580"/>
            <a:ext cx="535661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23 года. Растяжение наружной косой мышцы у профессионального бейсболиста.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МРТ-изображении с инверсией-восстановлением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астичный разрыв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наружной косой мышцы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отеком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покрывающей её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841" y="1552575"/>
            <a:ext cx="6260671" cy="462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82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наружной косой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en-US" altLang="ru-RU" sz="3600" b="1" dirty="0" smtClean="0">
                <a:latin typeface="Times New Roman"/>
                <a:cs typeface="Times New Roman"/>
              </a:rPr>
              <a:t>PD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84224" y="1648580"/>
            <a:ext cx="5356617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23 года. Растяжение наружной косой мышцы у профессионального бейсболиста.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PD-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астичный разрыв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наружной косой мышцы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отеком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покрывающей её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фасции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906" y="1648580"/>
            <a:ext cx="5771919" cy="486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5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межреберных мышц.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9" y="1839080"/>
            <a:ext cx="559272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Женщина, 22 года. Растяжение правой внутренней межреберной мышцы у проф. гребчихи.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Очаговый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проекции внутренней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межреберной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справа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325" y="1537984"/>
            <a:ext cx="4810125" cy="507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42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межреберных мышц.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31849" y="1839080"/>
            <a:ext cx="5592726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Женщина, 22 года. Растяжение правой внутренней межреберной мышцы у проф. гребчихи.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Т2-взвешенном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Очаговый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проекции внутренней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межреберной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справа, межреберные сосуды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стрелки).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325" y="1508443"/>
            <a:ext cx="4371975" cy="524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60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994" y="-149226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внутренней и наружной косой мышц.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60420" y="4425118"/>
            <a:ext cx="11126751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26 лет. Растяжение внутренней и наружной косых мышц у профессионального бейсболиста.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Т2-взвешенном МРТ-изображении с подавлением жира определяется: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(стрелки)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наружной косой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(прямая 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 от 11-го ребра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(изогнутая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стрелка)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 кровоизлиянием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755" y="1083469"/>
            <a:ext cx="9770079" cy="336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23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Травма внутренней и наружной косой мышц.</a:t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512799" y="1620005"/>
            <a:ext cx="460212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26 лет. Растяжение внутренней и наружной косых мышц у профессионального бейсболиста.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поперечном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 наружной косой мышцы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11-го ребра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окружающим кровоизлиянием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866" y="1686680"/>
            <a:ext cx="6985134" cy="456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199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Передняя зубчатая мышца.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1030288"/>
            <a:ext cx="106775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Передняя зубчатая мышца состоит из множества лоскутов, которые берут начало от латеральных поверхностей с первого по восьмое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проходят кзади и вверх,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прикрепляясь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реберной поверхности медиального края лопатки. 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Мышца функционирует при вращении лопатки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вверх, позволяя поднять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руки, также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лопатки (т.е. тягу вперед с ударным движением).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спорте играет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метании, боксе и гребле.</a:t>
            </a:r>
          </a:p>
          <a:p>
            <a:pPr marL="0" indent="0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различаются по тяжести, с разной степенью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 тяжелых случаях может быть полный отрыв от места прикрепления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236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Травма 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передней зубчатой мышцы.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379448" y="1493620"/>
            <a:ext cx="5322000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Растяжение передней зубчатой ​​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у профессионального бейсболиста.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передней зубчатой ​​мышцы с очаговым разрывом внутрисуставных волокон на переднебоковом крае мышцы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отеком вдоль грудной стенки кзади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273" y="1620005"/>
            <a:ext cx="6142890" cy="4767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83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Прямая мышца живота.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1030288"/>
            <a:ext cx="106775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мышца живота представляет собой лентовидную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мышцу,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начинающуюся от передней поверхности лобкового симфиза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прикрепляющуюся к пятому, шестому и седьмому реберным хрящам и мечевидному отростку.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мышцы живота обычно возникает при подаче в теннисе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как правило, возникает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контр-латерально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(т. е. напротив руки с ракеткой).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Готовясь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подаче, игрок перемещает ракетку за тело, отводя и вращая наружу плечо и чрезмерно вытягивая позвоночник. Когда ракетку быстро поднимают над головой,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гиперэкстензия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поясничного отдела быстро меняется на противоположную, а туловище слегка поворачивается.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713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Травма 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прямой мышцы живота.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Т2-взвешенное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08023" y="1598395"/>
            <a:ext cx="5322000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Растяжение нижней левой прямой мышцы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живота у профессионального футболиста.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Т2-взвешенном МРТ-изображении с подавлением жира определяется: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разрыв левой прямой мышцы живота с разрывом волокон и наличием жидкости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76" y="1288427"/>
            <a:ext cx="4938712" cy="526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637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6" y="-3905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Травмы мягких тканей.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858500"/>
            <a:ext cx="106775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Грудные мышцы могут быть повреждены либо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травмой,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острым растяжением (косвенная травма).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оба типа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проявляются региональной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болью,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отеком,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слабостью пораженной мышцы.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Ушиб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наблюдаться в любой поверхностной мышце, подвергшейся тупой травме. Мышечные волокна повреждаются ударом предмета или сдавливанием подлежащей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растяжение возникает в результате чрезмерной нагрузки во время эксцентрического сокращения мышцы и обычно наблюдается в мышечно-сухожильном соединении (MTJ), самом слабом месте в связке мышца-сухожилие-кость у молодого человека со зрелым скелетом. 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8420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446" y="7620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Травма </a:t>
            </a:r>
            <a:r>
              <a:rPr lang="ru-RU" altLang="ru-RU" sz="3600" b="1" dirty="0" smtClean="0">
                <a:latin typeface="Times New Roman"/>
                <a:cs typeface="Times New Roman"/>
              </a:rPr>
              <a:t>прямой мышцы живота.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altLang="ru-RU" sz="3600" b="1" dirty="0" smtClean="0">
                <a:latin typeface="Times New Roman"/>
                <a:cs typeface="Times New Roman"/>
              </a:rPr>
              <a:t>Т1-взвешенное </a:t>
            </a:r>
            <a:r>
              <a:rPr lang="ru-RU" sz="3600" b="1" dirty="0" smtClean="0">
                <a:latin typeface="Times New Roman"/>
                <a:cs typeface="Times New Roman"/>
              </a:rPr>
              <a:t>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08023" y="1598395"/>
            <a:ext cx="496407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лет. Растяжение нижней левой прямой мышцы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живота у профессионального футболиста.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Т1-взвешенном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МРТ-изображении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Сопутствующее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кровоизлияние и асимметричное расширение мышц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(стрелка).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460" y="1838325"/>
            <a:ext cx="6825528" cy="433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768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77" y="-356640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latin typeface="Times New Roman"/>
                <a:cs typeface="Times New Roman"/>
              </a:rPr>
              <a:t>Статья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914" y="506183"/>
            <a:ext cx="1067752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defRPr/>
            </a:pPr>
            <a:r>
              <a:rPr lang="en-US" sz="2400" dirty="0">
                <a:solidFill>
                  <a:schemeClr val="accent1"/>
                </a:solidFill>
                <a:latin typeface="Times New Roman"/>
                <a:cs typeface="Calibri"/>
                <a:hlinkClick r:id="rId3"/>
              </a:rPr>
              <a:t>https://</a:t>
            </a:r>
            <a:r>
              <a:rPr lang="en-US" sz="2400" dirty="0" smtClean="0">
                <a:solidFill>
                  <a:schemeClr val="accent1"/>
                </a:solidFill>
                <a:latin typeface="Times New Roman"/>
                <a:cs typeface="Calibri"/>
                <a:hlinkClick r:id="rId3"/>
              </a:rPr>
              <a:t>pubs.rsna.org/doi/full/10.1148/rg.2021200105</a:t>
            </a:r>
            <a:endParaRPr lang="ru-RU" sz="2400" dirty="0" smtClean="0">
              <a:solidFill>
                <a:schemeClr val="accent1"/>
              </a:solidFill>
              <a:latin typeface="Times New Roman"/>
              <a:cs typeface="Calibri"/>
            </a:endParaRPr>
          </a:p>
          <a:p>
            <a:pPr marL="0" indent="0" algn="ctr">
              <a:defRPr/>
            </a:pPr>
            <a:endParaRPr lang="ru-RU" sz="2400" dirty="0">
              <a:latin typeface="Times New Roman"/>
              <a:cs typeface="Calibri"/>
            </a:endParaRPr>
          </a:p>
          <a:p>
            <a:pPr marL="0" indent="0">
              <a:buFont typeface="Arial" panose="020B0604020202020204" pitchFamily="34" charset="0"/>
              <a:defRPr/>
            </a:pPr>
            <a:r>
              <a:rPr lang="en-US" sz="2400" dirty="0" err="1">
                <a:latin typeface="Times New Roman"/>
                <a:cs typeface="Calibri"/>
              </a:rPr>
              <a:t>Sowmya</a:t>
            </a:r>
            <a:r>
              <a:rPr lang="en-US" sz="2400" dirty="0">
                <a:latin typeface="Times New Roman"/>
                <a:cs typeface="Calibri"/>
              </a:rPr>
              <a:t> L. </a:t>
            </a:r>
            <a:r>
              <a:rPr lang="en-US" sz="2400" dirty="0" err="1">
                <a:latin typeface="Times New Roman"/>
                <a:cs typeface="Calibri"/>
              </a:rPr>
              <a:t>Varada</a:t>
            </a:r>
            <a:r>
              <a:rPr lang="en-US" sz="2400" dirty="0">
                <a:latin typeface="Times New Roman"/>
                <a:cs typeface="Calibri"/>
              </a:rPr>
              <a:t>, Charles A. </a:t>
            </a:r>
            <a:r>
              <a:rPr lang="en-US" sz="2400" dirty="0" err="1">
                <a:latin typeface="Times New Roman"/>
                <a:cs typeface="Calibri"/>
              </a:rPr>
              <a:t>Popkin</a:t>
            </a:r>
            <a:r>
              <a:rPr lang="en-US" sz="2400" dirty="0">
                <a:latin typeface="Times New Roman"/>
                <a:cs typeface="Calibri"/>
              </a:rPr>
              <a:t>, Elizabeth M. Hecht1, Christopher S. Ahmad, William N. Levine, Marc Brown, Tony T. Wong</a:t>
            </a:r>
            <a:endParaRPr lang="ru-RU" sz="2400" dirty="0">
              <a:latin typeface="Times New Roman"/>
              <a:cs typeface="Calibri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sz="2400" dirty="0">
              <a:latin typeface="Calibri"/>
              <a:cs typeface="Calibri"/>
            </a:endParaRPr>
          </a:p>
          <a:p>
            <a:pPr marL="0" indent="0" eaLnBrk="1" hangingPunct="1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625" y="2083692"/>
            <a:ext cx="4698102" cy="465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07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C5A2F1-8742-4BD1-8894-9C83B365F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805" y="2500497"/>
            <a:ext cx="10515600" cy="1325563"/>
          </a:xfrm>
        </p:spPr>
        <p:txBody>
          <a:bodyPr/>
          <a:lstStyle/>
          <a:p>
            <a:pPr algn="ctr"/>
            <a:r>
              <a:rPr lang="ru-RU">
                <a:latin typeface="Times New Roman"/>
                <a:cs typeface="Calibri Ligh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31023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3812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Лучевая диагностика травм мягких тканей.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1163638"/>
            <a:ext cx="106775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Рентгенография не информативна.</a:t>
            </a:r>
          </a:p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 может применяться для обнаружения наличия гематомы.</a:t>
            </a:r>
          </a:p>
          <a:p>
            <a:pPr marL="0" indent="0">
              <a:defRPr/>
            </a:pPr>
            <a:endParaRPr lang="ru-RU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метод исследования – МРТ, признаки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Очаговый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внутримышечный отек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окруженная интерстициальным кровоизлиянием. 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Внутримышечный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интенсивности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Т2-взвешенных изображениях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ходу мышечных волокон.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Гематома определяется 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округлая масса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переменной интенсивностью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сигнала, в зависимости от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давности получения травмы.</a:t>
            </a:r>
          </a:p>
        </p:txBody>
      </p:sp>
    </p:spTree>
    <p:extLst>
      <p:ext uri="{BB962C8B-B14F-4D97-AF65-F5344CB8AC3E}">
        <p14:creationId xmlns:p14="http://schemas.microsoft.com/office/powerpoint/2010/main" val="807826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Функции мышц спины.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3" y="858500"/>
            <a:ext cx="106775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Широчайшие мышцы спины выполняют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разгибания, приведения и медиальной ротации верхней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конечности. </a:t>
            </a:r>
          </a:p>
          <a:p>
            <a:pPr marL="0" indent="0">
              <a:defRPr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Широчайшие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мышцы спины задействуются, когда поднятая рука приводится, преодолевая сопротивление, чтобы тянуть туловище вверх и вперед, например, во 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подтягивания или лазания,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плавании, прыжках в гимнастике,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прыжке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волейболе и броске сверху в баскетболе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круглая мышца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функцию приведения и медиальной ротации верхней конечности, образуя единую функциональную единицу с широчайшей мышцей спины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группы мышц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работают вместе, любая из них может быть повреждена по отдельности.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98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5" y="-295275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Травмы мышц спины.</a:t>
            </a:r>
            <a:endParaRPr lang="ru-RU" alt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TextBox 3">
            <a:extLst>
              <a:ext uri="{FF2B5EF4-FFF2-40B4-BE49-F238E27FC236}">
                <a16:creationId xmlns:a16="http://schemas.microsoft.com/office/drawing/2014/main" xmlns="" id="{C2DB5C02-FBF9-42F6-9736-C85A9F51C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72" y="1220450"/>
            <a:ext cx="10677525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Растяжения широчайших мышц спины чаще всего встречаются у профессиональных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бейсболистов, хотя может возникать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людей, которые участвуют в любом из ранее упомянутых видов деятельности, а также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борьбе и гольфе. </a:t>
            </a:r>
          </a:p>
          <a:p>
            <a:pPr marL="0" indent="0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круглая мышца повреждается при резком натяжении вытянутой конечности при эксцентрическом сокращении мышцы. Изолированная травма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наблюдается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после катания на водных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лыжах.</a:t>
            </a:r>
          </a:p>
          <a:p>
            <a:pPr marL="0" indent="0"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МРТ признаки варьируют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степени тяжести от внутримышечного отека до полнослойных разрывов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ретракцией. </a:t>
            </a:r>
          </a:p>
        </p:txBody>
      </p:sp>
    </p:spTree>
    <p:extLst>
      <p:ext uri="{BB962C8B-B14F-4D97-AF65-F5344CB8AC3E}">
        <p14:creationId xmlns:p14="http://schemas.microsoft.com/office/powerpoint/2010/main" val="74608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широчайшей мышцы спины.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Т2-взвешенное МРТ-изображение, продольный срез.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354601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48 лет. Растяжение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широчайшей мышцы спины в результате острой травмы, полученной во 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спортзале.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Т2-взвешенном МРТ-изображении с подавлением жира определяется: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в мышечно-сухожильном соединении широчайшей мышцы спины с отеком 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разрывом мышечных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175" y="1668517"/>
            <a:ext cx="6353867" cy="475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79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широчайшей мышцы спины.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Т2-взвешенное МРТ-изображение, поперечный срез. (продолжение)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236574" y="1600955"/>
            <a:ext cx="5354601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48 лет. Растяжение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широчайшей мышцы спины в результате острой травмы, полученной во время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в спортзале.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поперечном Т2-взвешенном МРТ-изображении с подавлением жира определяется: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в мышечно-сухожильном соединении широчайшей мышцы спины с отеком и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разрывом мышечных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волокон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(стрелка).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125" y="1600955"/>
            <a:ext cx="5881687" cy="498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501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xmlns="" id="{446AD516-84AC-4411-8286-D08CBF97C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891" y="85779"/>
            <a:ext cx="10515600" cy="1325563"/>
          </a:xfrm>
        </p:spPr>
        <p:txBody>
          <a:bodyPr/>
          <a:lstStyle/>
          <a:p>
            <a:pPr algn="ctr" eaLnBrk="1" hangingPunct="1"/>
            <a:r>
              <a:rPr lang="ru-RU" altLang="ru-RU" sz="3600" b="1" dirty="0" smtClean="0">
                <a:latin typeface="Times New Roman"/>
                <a:cs typeface="Times New Roman"/>
              </a:rPr>
              <a:t>Травма большой круглой мышцы спины.</a:t>
            </a:r>
            <a:r>
              <a:rPr lang="ru-RU" altLang="ru-RU" sz="3600" b="1" dirty="0">
                <a:latin typeface="Times New Roman"/>
                <a:cs typeface="Times New Roman"/>
              </a:rPr>
              <a:t/>
            </a:r>
            <a:br>
              <a:rPr lang="ru-RU" altLang="ru-RU" sz="3600" b="1" dirty="0">
                <a:latin typeface="Times New Roman"/>
                <a:cs typeface="Times New Roman"/>
              </a:rPr>
            </a:br>
            <a:r>
              <a:rPr lang="ru-RU" sz="3600" b="1" dirty="0" smtClean="0">
                <a:latin typeface="Times New Roman"/>
                <a:cs typeface="Times New Roman"/>
              </a:rPr>
              <a:t>Т2-взвешенное МРТ-изображение, продольный срез. </a:t>
            </a:r>
            <a:endParaRPr lang="ru-RU" altLang="ru-RU" sz="3600" dirty="0">
              <a:latin typeface="Times New Roman"/>
              <a:cs typeface="Times New Rom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E8702A7-1CC1-42A6-895E-AA89892AA774}"/>
              </a:ext>
            </a:extLst>
          </p:cNvPr>
          <p:cNvSpPr txBox="1"/>
          <p:nvPr/>
        </p:nvSpPr>
        <p:spPr>
          <a:xfrm>
            <a:off x="484224" y="1648580"/>
            <a:ext cx="6145176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Мужчина, 27 лет.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Растяжение большой круглой мышцы в результате травмы при подаче мяча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бейсболе.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продольном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-взвешенном МРТ-изображении с подавлением жира определяется: 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Частичный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разрыв большой круглой мышцы с отеком и разрывом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мышечных волокон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(стрелка).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225" y="1137985"/>
            <a:ext cx="4077391" cy="562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70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1079</Words>
  <Application>Microsoft Office PowerPoint</Application>
  <PresentationFormat>Широкоэкранный</PresentationFormat>
  <Paragraphs>238</Paragraphs>
  <Slides>32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Тема Office</vt:lpstr>
      <vt:lpstr>Тема Office</vt:lpstr>
      <vt:lpstr>ФГБОУ ВО КрасГМУ им. проф. В.Ф. Войно-Ясенецкого Минздрава России Кафедра лучевой диагностики ИПО</vt:lpstr>
      <vt:lpstr>Вступление</vt:lpstr>
      <vt:lpstr>Травмы мягких тканей.</vt:lpstr>
      <vt:lpstr>Лучевая диагностика травм мягких тканей.</vt:lpstr>
      <vt:lpstr>Функции мышц спины.</vt:lpstr>
      <vt:lpstr>Травмы мышц спины.</vt:lpstr>
      <vt:lpstr>Травма широчайшей мышцы спины. Т2-взвешенное МРТ-изображение, продольный срез.</vt:lpstr>
      <vt:lpstr>Травма широчайшей мышцы спины. Т2-взвешенное МРТ-изображение, поперечный срез. (продолжение)</vt:lpstr>
      <vt:lpstr>Травма большой круглой мышцы спины. Т2-взвешенное МРТ-изображение, продольный срез. </vt:lpstr>
      <vt:lpstr>Травма большой круглой мышцы спины. Т2 МРТ-изображение, сагиттальный срез. (продолжение)</vt:lpstr>
      <vt:lpstr>Травмы большой грудной мышцы.</vt:lpstr>
      <vt:lpstr>Травма большой грудной мышцы. PD-взвешенное МРТ-изображение, поперечный срез.</vt:lpstr>
      <vt:lpstr>Травма большой грудной мышцы. Т2-взвешенное МРТ-изображение, поперечный срез.</vt:lpstr>
      <vt:lpstr>Травма большой грудной мышцы. PD-взвешенное МРТ-изображение, продольный срез. (продолжение)</vt:lpstr>
      <vt:lpstr>Травма большой грудной мышцы. Т2-взвешенное МРТ-изображение, поперечный срез. (продолжение)</vt:lpstr>
      <vt:lpstr>Варианты разрывов сухожилия большой грудной мышцы по ширине и толщине.</vt:lpstr>
      <vt:lpstr>Травмы малой грудной мышцы.</vt:lpstr>
      <vt:lpstr>Травма малой грудной мышцы. Т2 МРТ-изображение, сагиттальный срез.</vt:lpstr>
      <vt:lpstr>Травмы мышц боковой брюшной стенки и межреберных мышц.</vt:lpstr>
      <vt:lpstr>Травма наружной косой мышцы. МРТ-изображение с инверсией-восстановлением, продольный срез.</vt:lpstr>
      <vt:lpstr>Травма наружной косой мышцы. PD-взвешенное МРТ-изображение, поперечный срез. (продолжение)</vt:lpstr>
      <vt:lpstr>Травма межреберных мышц. Т2-взвешенное МРТ-изображение, продольный срез.</vt:lpstr>
      <vt:lpstr>Травма межреберных мышц. Т2-взвешенное МРТ-изображение, поперечный срез. (продолжение)</vt:lpstr>
      <vt:lpstr>Травма внутренней и наружной косой мышц. Т2 МРТ-изображение, продольный срез.</vt:lpstr>
      <vt:lpstr>Травма внутренней и наружной косой мышц. Т2-взвешенное МРТ-изображение, поперечный срез. (продолжение)</vt:lpstr>
      <vt:lpstr>Передняя зубчатая мышца.</vt:lpstr>
      <vt:lpstr>Травма передней зубчатой мышцы. Т2-взвешенное МРТ-изображение, поперечный срез.</vt:lpstr>
      <vt:lpstr>Прямая мышца живота.</vt:lpstr>
      <vt:lpstr>Травма прямой мышцы живота. Т2-взвешенное МРТ-изображение, продольный срез.</vt:lpstr>
      <vt:lpstr>Травма прямой мышцы живота. Т1-взвешенное МРТ-изображение, поперечный срез. (продолжение)</vt:lpstr>
      <vt:lpstr>Статья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Герман Лобков</cp:lastModifiedBy>
  <cp:revision>475</cp:revision>
  <dcterms:created xsi:type="dcterms:W3CDTF">2021-11-16T08:05:59Z</dcterms:created>
  <dcterms:modified xsi:type="dcterms:W3CDTF">2022-05-29T05:14:06Z</dcterms:modified>
</cp:coreProperties>
</file>