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322" r:id="rId2"/>
    <p:sldId id="257" r:id="rId3"/>
    <p:sldId id="270" r:id="rId4"/>
    <p:sldId id="259" r:id="rId5"/>
    <p:sldId id="323" r:id="rId6"/>
    <p:sldId id="293" r:id="rId7"/>
    <p:sldId id="260" r:id="rId8"/>
    <p:sldId id="261" r:id="rId9"/>
    <p:sldId id="339" r:id="rId10"/>
    <p:sldId id="340" r:id="rId11"/>
    <p:sldId id="352" r:id="rId12"/>
    <p:sldId id="265" r:id="rId13"/>
    <p:sldId id="353" r:id="rId14"/>
    <p:sldId id="273" r:id="rId15"/>
    <p:sldId id="341" r:id="rId16"/>
    <p:sldId id="266" r:id="rId17"/>
    <p:sldId id="262" r:id="rId18"/>
    <p:sldId id="354" r:id="rId19"/>
    <p:sldId id="342" r:id="rId20"/>
    <p:sldId id="343" r:id="rId21"/>
    <p:sldId id="355" r:id="rId22"/>
    <p:sldId id="278" r:id="rId23"/>
    <p:sldId id="347" r:id="rId24"/>
    <p:sldId id="279" r:id="rId25"/>
    <p:sldId id="349" r:id="rId26"/>
    <p:sldId id="263" r:id="rId27"/>
    <p:sldId id="344" r:id="rId28"/>
    <p:sldId id="356" r:id="rId29"/>
    <p:sldId id="345" r:id="rId30"/>
    <p:sldId id="357" r:id="rId31"/>
    <p:sldId id="295" r:id="rId32"/>
    <p:sldId id="296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03" r:id="rId41"/>
    <p:sldId id="271" r:id="rId42"/>
    <p:sldId id="318" r:id="rId43"/>
    <p:sldId id="359" r:id="rId44"/>
    <p:sldId id="360" r:id="rId45"/>
    <p:sldId id="361" r:id="rId46"/>
    <p:sldId id="313" r:id="rId47"/>
    <p:sldId id="358" r:id="rId48"/>
    <p:sldId id="324" r:id="rId49"/>
    <p:sldId id="325" r:id="rId50"/>
    <p:sldId id="329" r:id="rId51"/>
    <p:sldId id="320" r:id="rId52"/>
    <p:sldId id="282" r:id="rId53"/>
    <p:sldId id="283" r:id="rId54"/>
    <p:sldId id="285" r:id="rId55"/>
    <p:sldId id="331" r:id="rId56"/>
    <p:sldId id="286" r:id="rId57"/>
    <p:sldId id="332" r:id="rId58"/>
    <p:sldId id="333" r:id="rId59"/>
    <p:sldId id="334" r:id="rId60"/>
    <p:sldId id="288" r:id="rId61"/>
    <p:sldId id="289" r:id="rId62"/>
    <p:sldId id="335" r:id="rId63"/>
    <p:sldId id="291" r:id="rId64"/>
    <p:sldId id="336" r:id="rId65"/>
    <p:sldId id="350" r:id="rId66"/>
    <p:sldId id="351" r:id="rId67"/>
    <p:sldId id="338" r:id="rId6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5656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053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0608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517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1360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0198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701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488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408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647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890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594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2994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972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717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1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24A6-9E5F-4FBE-81A3-3771584B599B}" type="datetimeFigureOut">
              <a:rPr lang="ru-RU" smtClean="0"/>
              <a:pPr/>
              <a:t>17.07.2023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19568E-C5F8-4029-B274-5AD86D1AEF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977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4420" y="115888"/>
            <a:ext cx="11040533" cy="39608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0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им.проф</a:t>
            </a: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В.Ф. </a:t>
            </a:r>
            <a:r>
              <a:rPr lang="ru-RU" sz="2000" b="0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Минздрава России</a:t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ПРОТИВОМИКРОБНЫЕ СРЕДСТВА. </a:t>
            </a:r>
            <a: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АНТИСЕПТИЧЕСКИЕ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ДЕЗИНФИЦИРУЮЩИЕ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видеолекция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студентов 1 курса,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по специальности 33.02.01 Фармация</a:t>
            </a: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8669" y="4686300"/>
            <a:ext cx="6567854" cy="641838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 </a:t>
            </a:r>
          </a:p>
          <a:p>
            <a:pPr eaLnBrk="1" hangingPunct="1">
              <a:defRPr/>
            </a:pPr>
            <a:r>
              <a:rPr lang="ru-RU" sz="19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Марина Владимировна Анисимова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3048000" y="6165928"/>
            <a:ext cx="609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Красноярск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139" y="290146"/>
            <a:ext cx="8594653" cy="62294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одежду все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хлоротдающие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 оказывают обесцвечивающее действие. Обладают также дезодорирующими свойствами (устраняют различные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неприятные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запахи).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сухом виде все они неэффективны, поэтому применение, например, порошка хлорной извести (засыпка выгребных ям, пола в туалетах и т. п.) лишено смысла.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Хлорсодержащие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используются главным образом для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дезинфекции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(1—5 % растворы), предметов ухода и выделений больных,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стерилизации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неметаллических инструментов.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ак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57098" y="461401"/>
            <a:ext cx="1634455" cy="31622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831" y="3990110"/>
            <a:ext cx="2578487" cy="24894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46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07" y="546265"/>
            <a:ext cx="8760907" cy="55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раздражают кожу, могут вызывать дерматиты, аллергические реакции. Хлорамин и натрия гипохлорит иногда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антисептики для обработки рук в инфекционной и других клиниках (0,25—0,5 % растворы), для промывания гнойных ран (1,5—2 % растворы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Противомикробный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хлорсодержащих соединений определяется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(легко отщепляемого) хлора.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выше его содержание, тем более эффективен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ак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4599" y="306782"/>
            <a:ext cx="1646331" cy="31852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07" y="3847605"/>
            <a:ext cx="3053215" cy="2833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46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1268" y="1283677"/>
            <a:ext cx="8526483" cy="5342753"/>
          </a:xfrm>
        </p:spPr>
        <p:txBody>
          <a:bodyPr>
            <a:normAutofit fontScale="70000" lnSpcReduction="20000"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енатурируют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белки, оказывая сильный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восстанавливающий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эффект. Они применяются лишь в качестве антисептиков.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Йод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1-5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спиртовая настойка.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Применяется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обработки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 хирурга,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операционного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поля,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ран, смазываний мелких порезов кожи. 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 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Люголя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раствор йода в водном растворе калия йодида, применяется для обработки слизистых оболочек глотки и гортани при простудных заболеваниях и воспалительных процессах (хронический тонзиллит и т. п.).</a:t>
            </a:r>
          </a:p>
          <a:p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25683" y="344384"/>
            <a:ext cx="10066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Йодсодержащие соединения</a:t>
            </a:r>
            <a:endParaRPr lang="ru-RU" sz="3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11084" t="5209" r="50244" b="6771"/>
          <a:stretch/>
        </p:blipFill>
        <p:spPr>
          <a:xfrm>
            <a:off x="9058461" y="1327182"/>
            <a:ext cx="1460667" cy="1935677"/>
          </a:xfrm>
          <a:prstGeom prst="rect">
            <a:avLst/>
          </a:prstGeom>
        </p:spPr>
      </p:pic>
      <p:pic>
        <p:nvPicPr>
          <p:cNvPr id="7" name="Рисунок 6" descr="люг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7751" y="3460964"/>
            <a:ext cx="2524624" cy="32419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46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5632" y="593766"/>
            <a:ext cx="8918369" cy="685799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Комплексные соединения йода с высокомолекулярными поверхностно-активными веществами («носителями йода») —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д о ф о р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широкое применение.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Йодинол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овидон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-йод </a:t>
            </a:r>
          </a:p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Йодопирон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повидон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-йод и калия йодид)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«носителей йода» в них используются: в составе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йодинола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поливиниловый спирт,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повидон-йода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поливинилпирролидон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1460" t="620" r="8555"/>
          <a:stretch/>
        </p:blipFill>
        <p:spPr>
          <a:xfrm>
            <a:off x="9151879" y="3701561"/>
            <a:ext cx="2534925" cy="2757815"/>
          </a:xfrm>
          <a:prstGeom prst="rect">
            <a:avLst/>
          </a:prstGeom>
        </p:spPr>
      </p:pic>
      <p:pic>
        <p:nvPicPr>
          <p:cNvPr id="5" name="Рисунок 4" descr="й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1879" y="343808"/>
            <a:ext cx="2291681" cy="294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3132" y="748145"/>
            <a:ext cx="8645237" cy="685799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йодофоров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спиртовым раствором йода состоят в том, что они растворимы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воде,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высокой бактерицидной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спороцидной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активностью,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раздражают кожу, не вызывают аллергических реакций,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оставляют следов окраски,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счет содержащихся в составе препаратов поверхностно-активных веществ обладают моющим действием. 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1460" t="620" r="8555"/>
          <a:stretch/>
        </p:blipFill>
        <p:spPr>
          <a:xfrm>
            <a:off x="9151879" y="3701561"/>
            <a:ext cx="2534925" cy="2757815"/>
          </a:xfrm>
          <a:prstGeom prst="rect">
            <a:avLst/>
          </a:prstGeom>
        </p:spPr>
      </p:pic>
      <p:pic>
        <p:nvPicPr>
          <p:cNvPr id="5" name="Рисунок 4" descr="й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1879" y="343808"/>
            <a:ext cx="2291681" cy="294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11" y="273132"/>
            <a:ext cx="8765931" cy="685799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 хирурга и операционного поля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повидон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-йодом в течение двух минут обеспечивает стерильность на 1—1,5 ч. Обеззараживание кожи достигается двукратным смазыванием.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Йодинол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повидон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-йод применяются для обработки слизистых оболочек полости рта и носоглотки (смазывания, промывания, орошения), при лечении инфицированных ран, ожогов, трофических язв (примочки).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1460" t="620" r="8555"/>
          <a:stretch/>
        </p:blipFill>
        <p:spPr>
          <a:xfrm>
            <a:off x="6792686" y="4441372"/>
            <a:ext cx="2101932" cy="2243632"/>
          </a:xfrm>
          <a:prstGeom prst="rect">
            <a:avLst/>
          </a:prstGeom>
        </p:spPr>
      </p:pic>
      <p:pic>
        <p:nvPicPr>
          <p:cNvPr id="6" name="Рисунок 5" descr="ди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6950" y="4435435"/>
            <a:ext cx="3647158" cy="24225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42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381" y="3930732"/>
            <a:ext cx="3522685" cy="2048494"/>
          </a:xfrm>
          <a:prstGeom prst="rect">
            <a:avLst/>
          </a:prstGeom>
        </p:spPr>
      </p:pic>
      <p:pic>
        <p:nvPicPr>
          <p:cNvPr id="8" name="Рисунок 7" descr="дин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6874" y="1660259"/>
            <a:ext cx="3789021" cy="3431566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93766" y="534390"/>
            <a:ext cx="8953995" cy="5376832"/>
          </a:xfrm>
        </p:spPr>
        <p:txBody>
          <a:bodyPr/>
          <a:lstStyle/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Повидон-йод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бетадин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йодоксид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йод-повидон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применяют в форме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мази,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раствора для местного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наружного применения,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вагинальных суппозиториев.</a:t>
            </a:r>
            <a:endParaRPr lang="ru-RU" dirty="0"/>
          </a:p>
        </p:txBody>
      </p:sp>
      <p:pic>
        <p:nvPicPr>
          <p:cNvPr id="5" name="Рисунок 4" descr="йо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01134" y="4880757"/>
            <a:ext cx="2707448" cy="16143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11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1262"/>
            <a:ext cx="9761517" cy="633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Кислородотдающие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окислители) 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90" y="1140031"/>
            <a:ext cx="8475784" cy="609204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Перекись водорода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Перманганат калия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контакте с тканями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разложение этих веществ с освобождением атомарного кислорода,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обладающего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сильными окисляющими свойствами.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28515" t="11268" r="24140" b="4577"/>
          <a:stretch/>
        </p:blipFill>
        <p:spPr>
          <a:xfrm>
            <a:off x="1115682" y="4857008"/>
            <a:ext cx="1973898" cy="1650671"/>
          </a:xfrm>
          <a:prstGeom prst="rect">
            <a:avLst/>
          </a:prstGeom>
        </p:spPr>
      </p:pic>
      <p:pic>
        <p:nvPicPr>
          <p:cNvPr id="9" name="Рисунок 8" descr="пер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5629" y="4424171"/>
            <a:ext cx="3411416" cy="22735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40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9382" y="0"/>
            <a:ext cx="9761517" cy="633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Кислородотдающие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окислители) </a:t>
            </a:r>
            <a:br>
              <a:rPr lang="ru-RU" sz="5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313" y="558140"/>
            <a:ext cx="8475784" cy="6092041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перекиси водорода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катализаторов выполняют ферменты каталаза (главным образом)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пероксидаза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как в гнойной ране имеется достаточное количество этих ферментов, процесс разложения идет именно в той среде, где присутствуют и размножаются микроорганизмы.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Атомарный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 действует на бактерии (особенно анаэробные) бактерицидно, но его образуется мало. </a:t>
            </a:r>
          </a:p>
        </p:txBody>
      </p:sp>
      <p:pic>
        <p:nvPicPr>
          <p:cNvPr id="9" name="Рисунок 8" descr="пер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3234" y="3503222"/>
            <a:ext cx="4198766" cy="28500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40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062" y="0"/>
            <a:ext cx="8636559" cy="6858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 при разложении перекиси водорода образуется значительное количество молекулярного кислорода, который в виде пузырьков выделяется из раны,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очищая ее.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Н2О2 обладает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дезодорирующим и кровоостанавливающим действием.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первичной обработки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загрязненных ран, очищения ран от гноя и сгустков крови,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капиллярных кровотечений (в том числе носовых), для полоскания полости рта и горла (1 чайная ложка на стакан воды).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Концентрированный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 (27,5—31 %) водорода пероксида (пергидроль) используется для приготовления из него 3 % раствора. </a:t>
            </a:r>
          </a:p>
        </p:txBody>
      </p:sp>
      <p:pic>
        <p:nvPicPr>
          <p:cNvPr id="9" name="Рисунок 8" descr="пере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4" y="1579418"/>
            <a:ext cx="2716343" cy="22262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13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5155" y="624110"/>
            <a:ext cx="9739457" cy="128089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649" y="1781299"/>
            <a:ext cx="11301351" cy="447662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антисептических и дезинфицирующих средств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Классификация.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Галогенсодержащие средства (хлор- и  йодсодержащие).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Кислородотдающие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вещества (окислители)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Соединения тяжелых металлов.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Детергенты (поверхно­стно-активные вещест­ва, ПАВ)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Спирты. Альдегиды. Фенолы. Кислоты и щелочи. Красители.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Антисептики растительного происхождения.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Антисептики разного химического строения.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999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238" y="-79131"/>
            <a:ext cx="9948373" cy="506643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04" y="688770"/>
            <a:ext cx="9619013" cy="6858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Калия перманганат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молекулярного кислорода не освобождает и оказывает лишь антисептическое действие. Однако он является более сильным окислителем, так как от его молекулы в кислой среде отделяется 5 атомов, а в щелочной — 3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разложении в воде кроме кислорода образуются калия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магния окись, также оказывающие антисептическое действие. Большинство бактерий погибает в пределах часа при воздействии калия перманганата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: 10 000 (0,01 % раствор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28515" t="11268" r="24140" b="4577"/>
          <a:stretch/>
        </p:blipFill>
        <p:spPr>
          <a:xfrm>
            <a:off x="9844643" y="2598286"/>
            <a:ext cx="2081997" cy="1833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6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238" y="-79131"/>
            <a:ext cx="9948373" cy="506643"/>
          </a:xfrm>
        </p:spPr>
        <p:txBody>
          <a:bodyPr>
            <a:normAutofit fontScale="90000"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888" y="783772"/>
            <a:ext cx="9132125" cy="6858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Антисептический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сильно ослабляется в присутствии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обработки ран, полоскания полости рта и горла, 0,02—0,1 % раствор применяется для промываний и спринцеваний при гинекологических и урологических воспалительных заболеваниях, а также для промывания желудка при отравлениях.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местное вяжущее, в больших концентрациях прижигающее действие.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Разложившийся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неактивный раствор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перманганата приобретает бурый цвет.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l="28515" t="11268" r="24140" b="4577"/>
          <a:stretch/>
        </p:blipFill>
        <p:spPr>
          <a:xfrm>
            <a:off x="9844643" y="2598286"/>
            <a:ext cx="2081997" cy="18330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67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34" y="178130"/>
            <a:ext cx="9369631" cy="105690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Соединения тяжелых металлов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013" y="950026"/>
            <a:ext cx="7053943" cy="5516088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металлы (серебро, цинк, медь и др.), связываясь с белками микробной клетки, образуют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альбуминаты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денатурируют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белки. При этом они оказывают быстрое и сильное бактерицидное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месте применения соединений тяжелых металлов (на слизистых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оболочках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ране, на коже) также образуется </a:t>
            </a:r>
            <a:r>
              <a:rPr lang="ru-RU" sz="1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альбуминат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различной плотности (в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вида металла и концентрации препарата) и могут возникать различные эффекты: вяжущий (цинк, алюминий), раздражающий и прижигающий (серебро, медь).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с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17079" y="1891464"/>
            <a:ext cx="3823854" cy="3630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10" y="201881"/>
            <a:ext cx="8455232" cy="6299858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Протаргол (</a:t>
            </a:r>
            <a:r>
              <a:rPr lang="ru-RU" sz="11200" b="1" dirty="0" err="1" smtClean="0">
                <a:latin typeface="Times New Roman" pitchFamily="18" charset="0"/>
                <a:cs typeface="Times New Roman" pitchFamily="18" charset="0"/>
              </a:rPr>
              <a:t>сиалор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)  </a:t>
            </a:r>
            <a:r>
              <a:rPr lang="ru-RU" sz="11200" b="1" dirty="0" err="1" smtClean="0">
                <a:latin typeface="Times New Roman" pitchFamily="18" charset="0"/>
                <a:cs typeface="Times New Roman" pitchFamily="18" charset="0"/>
              </a:rPr>
              <a:t>протеинат</a:t>
            </a:r>
            <a:endParaRPr lang="ru-RU" sz="1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серебра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1-2 % водный раствор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коллоидного серебра, содержит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ионы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серебра, которые активно подавляют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процесс размножения разных форм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бактерий, вирусов, грибов. 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Препарат предотвращает процесс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проникновения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бактерий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и микробов в слизистые оболочки, кожу. 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Применяют  при насморке,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гайморите,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конъюнктивите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детей; при конъюнктивите,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вызванном </a:t>
            </a:r>
            <a:r>
              <a:rPr lang="ru-RU" sz="11200" dirty="0" err="1" smtClean="0">
                <a:latin typeface="Times New Roman" pitchFamily="18" charset="0"/>
                <a:cs typeface="Times New Roman" pitchFamily="18" charset="0"/>
              </a:rPr>
              <a:t>хламидиями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(трахома), реже другими бактериями; 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Растворы </a:t>
            </a: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протаргол и колларгол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применяют при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конъюнктивитах, ринитах, уретритах, хронических циститах;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30683" y="1140031"/>
            <a:ext cx="3539642" cy="33607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82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504" y="0"/>
            <a:ext cx="9963398" cy="6650181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Сульфатиазол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серебра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аргосульфан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содержит сульфаниламид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широким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спектром антибактериального действия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отношении грамположительных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грамотрицательных бактерий.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Присутствующие в препарате ионы серебра усиливают антибактериальное действие сульфаниламида - они тормозят рост и деление бактерий путем связывания с дезоксирибонуклеиновой кислотой микробной клетки.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Применяется в форме крема для лечения ожогов, гнойных ран,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пролежней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трофических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язв,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обработки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порезов,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царапин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кожи.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рг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546019"/>
            <a:ext cx="5167743" cy="1937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6893" y="664561"/>
            <a:ext cx="8763990" cy="4994031"/>
          </a:xfrm>
        </p:spPr>
        <p:txBody>
          <a:bodyPr>
            <a:normAutofit fontScale="32500" lnSpcReduction="20000"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инка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сульфат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виде глазных капель вместе с борной кислотой — при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конъюнктивитах;</a:t>
            </a: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Висмута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субгаллат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дерматол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трибромфенолат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висмута - ксероформ применяются 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антисептические, вяжущие, подсушивающие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противовоспалительные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при заболеваниях кожи в составе присыпок, мазей, паст. </a:t>
            </a:r>
            <a:endParaRPr lang="ru-RU" sz="9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Ксероформ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входит в состав линимента бальзамического по А. В. Вишневскому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367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4852" y="0"/>
            <a:ext cx="8911687" cy="1604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Детергенты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609" y="617518"/>
            <a:ext cx="7077807" cy="5860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органические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соединения, содержащие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</a:t>
            </a: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положительно заряженных атома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азота</a:t>
            </a:r>
          </a:p>
          <a:p>
            <a:pPr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(катионные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детергенты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>
              <a:buNone/>
            </a:pP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Хлоргексидин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раствор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0,05% -100мл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таблетки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рассасывания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себидин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вагинальные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свечи, гель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гексикон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Мирамистин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0,01% раствор во флаконах по 100, 150 мл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4" descr="http://zdorove-zhenshhiny.ru/wp-content/uploads/2017/10/geks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1328" y="4838884"/>
            <a:ext cx="2609217" cy="2019116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de5b9a9a0366b4f50f8aead458e2cdb6-sr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1840" y="4814542"/>
            <a:ext cx="2469824" cy="1758450"/>
          </a:xfrm>
          <a:prstGeom prst="rect">
            <a:avLst/>
          </a:prstGeom>
          <a:noFill/>
        </p:spPr>
      </p:pic>
      <p:pic>
        <p:nvPicPr>
          <p:cNvPr id="8" name="Содержимое 3" descr="ге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07232" y="3567142"/>
            <a:ext cx="3161403" cy="3157478"/>
          </a:xfrm>
          <a:prstGeom prst="rect">
            <a:avLst/>
          </a:prstGeom>
        </p:spPr>
      </p:pic>
      <p:pic>
        <p:nvPicPr>
          <p:cNvPr id="12" name="Picture 2" descr="http://tvojlor.com/wp-content/uploads/2016/11/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3070" y="1092882"/>
            <a:ext cx="3055565" cy="2474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7378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501" y="0"/>
            <a:ext cx="8911687" cy="1604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Детергенты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479" y="676894"/>
            <a:ext cx="7209269" cy="5082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Более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 против микроорганизмов, имеющих в целом отрицательный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Детергенты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способностью сильно понижать поверхностное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натяжение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границах раздела фаз за счет взаимодействия с липидами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цитоплазматической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мембраны микробной клетки.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этого резко страдает структура и проницаемость мембран микроорганизмов и они погибают.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  <a:p>
            <a:endParaRPr lang="ru-RU" sz="2800" dirty="0"/>
          </a:p>
        </p:txBody>
      </p:sp>
      <p:pic>
        <p:nvPicPr>
          <p:cNvPr id="9" name="Рисунок 8" descr="хл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0702" y="1502467"/>
            <a:ext cx="1721921" cy="3688603"/>
          </a:xfrm>
          <a:prstGeom prst="rect">
            <a:avLst/>
          </a:prstGeom>
        </p:spPr>
      </p:pic>
      <p:pic>
        <p:nvPicPr>
          <p:cNvPr id="10" name="Рисунок 9" descr="ми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0313" y="1461560"/>
            <a:ext cx="1938592" cy="3770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501" y="0"/>
            <a:ext cx="8911687" cy="1604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Детергенты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479" y="676894"/>
            <a:ext cx="7209269" cy="618110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Катионные 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детергенты высокоактивны в отношении бактерий, грибов,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некоторых 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вирусов и простейших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проявляют сильное антисептическое и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моющее действие. </a:t>
            </a:r>
            <a:endParaRPr lang="ru-RU" sz="7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белковой среде (гной и т. п.) их активность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почти не снижается. </a:t>
            </a:r>
          </a:p>
          <a:p>
            <a:pPr>
              <a:buNone/>
            </a:pP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Все 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детергенты хорошо растворимы в воде, почти лишены запаха и в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применяемых 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разведениях не вызывают раздражения тканей, обладают малой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токсичностью.</a:t>
            </a:r>
          </a:p>
          <a:p>
            <a:pPr>
              <a:buNone/>
            </a:pP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Но 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аллергические реакции.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 descr="хл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0702" y="1502467"/>
            <a:ext cx="1721921" cy="3688603"/>
          </a:xfrm>
          <a:prstGeom prst="rect">
            <a:avLst/>
          </a:prstGeom>
        </p:spPr>
      </p:pic>
      <p:pic>
        <p:nvPicPr>
          <p:cNvPr id="10" name="Рисунок 9" descr="ми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0313" y="1461560"/>
            <a:ext cx="1938592" cy="37704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9911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501" y="0"/>
            <a:ext cx="8911687" cy="1604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Детергенты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6" y="997528"/>
            <a:ext cx="7200900" cy="5860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Детергенты имеют широкое применение как антисептики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средства: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стерилизации хирургических инструментов, шовного материала,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дезинфекции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 ухода за больными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хлоргексидин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обработки рук хирурга и операционного поля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хлоргексидин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мирамистин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4" descr="http://zdorove-zhenshhiny.ru/wp-content/uploads/2017/10/geks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703" y="3798276"/>
            <a:ext cx="2080297" cy="1368013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de5b9a9a0366b4f50f8aead458e2cdb6-sr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7769" y="5270436"/>
            <a:ext cx="1964154" cy="1300258"/>
          </a:xfrm>
          <a:prstGeom prst="rect">
            <a:avLst/>
          </a:prstGeom>
          <a:noFill/>
        </p:spPr>
      </p:pic>
      <p:pic>
        <p:nvPicPr>
          <p:cNvPr id="8" name="Содержимое 3" descr="ге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3998" y="3575935"/>
            <a:ext cx="3161403" cy="3157478"/>
          </a:xfrm>
          <a:prstGeom prst="rect">
            <a:avLst/>
          </a:prstGeom>
        </p:spPr>
      </p:pic>
      <p:pic>
        <p:nvPicPr>
          <p:cNvPr id="12" name="Picture 2" descr="http://tvojlor.com/wp-content/uploads/2016/11/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8703" y="997528"/>
            <a:ext cx="3055565" cy="2474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0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508" y="436517"/>
            <a:ext cx="10070275" cy="128089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Асептика и дезинфекция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635" y="1782163"/>
            <a:ext cx="9262752" cy="3777622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Антисептические средства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средства, направленные на уничтожение микроорганизмов на поверхности тела человека (кожа, слизистые оболочки, полости, раны).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Дезинфицирующие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средства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средства, направленные на уничтожение микроорганизмов в окружающей среде (помещения, одежда, предметы ухода, испражнения больного).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00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5501" y="0"/>
            <a:ext cx="8911687" cy="16049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Детергенты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7894" y="736271"/>
            <a:ext cx="7200900" cy="5860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промывания ран, мочевого пузыря, профилактики венерических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сифилиса, гонореи, трихомониаза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хлоргексидин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мирамистин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лечения заболеваний полости рта и глотки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хлоргексидин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бензалконий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комбинированные препараты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себидин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анти-ангин,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гексорал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лечения грибковых поражений кожи, генитального кандидоза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кандидоза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слизистых оболочек полости рта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хлоргексидин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мирамистин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Picture 4" descr="http://zdorove-zhenshhiny.ru/wp-content/uploads/2017/10/geksik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703" y="3798276"/>
            <a:ext cx="2080297" cy="1368013"/>
          </a:xfrm>
          <a:prstGeom prst="rect">
            <a:avLst/>
          </a:prstGeom>
          <a:noFill/>
        </p:spPr>
      </p:pic>
      <p:pic>
        <p:nvPicPr>
          <p:cNvPr id="7" name="Picture 6" descr="https://im0-tub-ru.yandex.net/i?id=de5b9a9a0366b4f50f8aead458e2cdb6-sr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7769" y="5270436"/>
            <a:ext cx="1964154" cy="1300258"/>
          </a:xfrm>
          <a:prstGeom prst="rect">
            <a:avLst/>
          </a:prstGeom>
          <a:noFill/>
        </p:spPr>
      </p:pic>
      <p:pic>
        <p:nvPicPr>
          <p:cNvPr id="8" name="Содержимое 3" descr="ге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73998" y="3575935"/>
            <a:ext cx="3161403" cy="3157478"/>
          </a:xfrm>
          <a:prstGeom prst="rect">
            <a:avLst/>
          </a:prstGeom>
        </p:spPr>
      </p:pic>
      <p:pic>
        <p:nvPicPr>
          <p:cNvPr id="12" name="Picture 2" descr="http://tvojlor.com/wp-content/uploads/2016/11/7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78703" y="997528"/>
            <a:ext cx="3055565" cy="2474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80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886" y="0"/>
            <a:ext cx="8911687" cy="13775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387" y="736270"/>
            <a:ext cx="9096496" cy="5201392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медицине применяется  только этиловый спирт. Проникая в глубокие слои кожи, отнимает воду у микробной клетки, коагулирует белки и вызывает гибель микробной клетки.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20-40%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концентрация этанола оказывает раздражающее действие (используют для компрессов, растираний). </a:t>
            </a: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70-95% -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дубящее, антисептическое действие, применяется для стерилизации  хирургических инструментов.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70% -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для обработки  рук хирурга, операционного, инъекционного поля. </a:t>
            </a:r>
          </a:p>
          <a:p>
            <a:endParaRPr lang="ru-RU" dirty="0"/>
          </a:p>
        </p:txBody>
      </p:sp>
      <p:pic>
        <p:nvPicPr>
          <p:cNvPr id="8" name="Рисунок 7" descr="спирт.jpg"/>
          <p:cNvPicPr>
            <a:picLocks noChangeAspect="1"/>
          </p:cNvPicPr>
          <p:nvPr/>
        </p:nvPicPr>
        <p:blipFill>
          <a:blip r:embed="rId2" cstate="print"/>
          <a:srcRect l="1016" t="15065" r="54590" b="10476"/>
          <a:stretch>
            <a:fillRect/>
          </a:stretch>
        </p:blipFill>
        <p:spPr>
          <a:xfrm>
            <a:off x="9186004" y="1995053"/>
            <a:ext cx="1430535" cy="32894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886" y="0"/>
            <a:ext cx="8911687" cy="13775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Альдегиды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381" y="736270"/>
            <a:ext cx="9868393" cy="6121730"/>
          </a:xfrm>
        </p:spPr>
        <p:txBody>
          <a:bodyPr>
            <a:normAutofit fontScale="77500" lnSpcReduction="2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Формальдегид 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казывает дубящее действие (отнимает воду из поверхностных слоев клеток), коагулирует белки микроорганизмов, оказывает антисептическое и дезинфицирующее действие.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Формалин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40% водный раствор формальдегида, применяют при обмывании кожных покровов ног, рук, подмышечных впадин при признаках повышенной потливости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гипергидрозе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а также при сильно выраженном запахе пота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бромгидрозе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того, свойства Формалина широко используются для дезинфекции различного медицинского оборудования и личных предметов ухода за больными.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Существует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много лекарственных средств на основе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формалина.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Одним из них является всем известная паста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Теймурова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которая применяется для лечения опрелостей, некоторых грибковых поражений кожных покровов, повышенной потливости.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0,5% раствор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применяют для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стерилизации инструментов и как консервант. Для дезинфекции  одежды используют в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параформалиновых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камерах.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2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886" y="0"/>
            <a:ext cx="8911687" cy="13775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Фенолы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41268"/>
            <a:ext cx="10343408" cy="576547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Фенол (карболовая кислота)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это старейший антисептик. В настоящее время его противомикробная активность служит эталоном для оценки активности новых антисептических и дезинфицирующих средств (фенольный коэффициент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Проявляет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местно  – анестезирующее действие, которому предшествует раздражающее действие; хорошо всасывается через кожу и слизистые оболочки в общий кровоток и может вызвать отравление (головокружение, шум в ушах, слабость, потливость, одышка, тахикардия, в тяжелых случаях коллапс, расстройство дыхания). Фенол вызывает ожоги кожи в концентрации 2% и выше.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Применяют в виде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мыльно- карболовой смеси 2-5%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дезинфекции помещений, предметов уход за больными, одежды, инфицированных выделений.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2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886" y="0"/>
            <a:ext cx="8911687" cy="13775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Фенолы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511" y="629392"/>
            <a:ext cx="9084621" cy="57654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Трикрезол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смесь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орто-мета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и паракрезолов, применяют 0,25-0,3% растворы, в качестве консерванта для инъекционных растворов и как  дезинфицирующее средство  вместо фенола.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Фукорцин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жидкость темно-красного цвета, содержит борную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кислотуту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фенол чистый, резорцин, ацетон, фуксин основной, спирт этиловый, воду  дистиллированную.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Применяется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обработки кожи в качестве противогрибкового средства, а также при гнойничковых поражениях кожи, поверхностных ранах, эрозиях, трещинах, ссадинах.</a:t>
            </a:r>
          </a:p>
          <a:p>
            <a:endParaRPr lang="ru-RU" dirty="0"/>
          </a:p>
        </p:txBody>
      </p:sp>
      <p:pic>
        <p:nvPicPr>
          <p:cNvPr id="4" name="Рисунок 3" descr="фук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55347" y="1175657"/>
            <a:ext cx="1719135" cy="3936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886" y="0"/>
            <a:ext cx="8911687" cy="13775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Фенолы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8140"/>
            <a:ext cx="9072746" cy="6299859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Ферезол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смесь фенола и трикрезола, маслянистая жидкость с характерным запахом фенола. Применяют как прижигающее и бактерицидное средство для удаления папиллом, бородавок,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кандилом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кожи и сухих мозолей.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состав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Ихтиола, Дегтя  березового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тоже входит фенол, используют при микробных и паразитарных поражениях кожи (экзема, псориаз, чешуйчатый лишай, трихофития кожи, чесотка) в составе линиментов, мазей.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Ихтиол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форме ректальных суппозиториев и мази применяют как противовоспалительное, местно-анестезирующее, антисептическое средство при ожогах кожи, рожистом воспалении, экземе,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миалгиях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невралгиях, артритах, воспалительных заболеваниях органов малого таза (простатит, воспаление геморроидальных узлов, эндометрит,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кольпит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вагиноз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Бетиол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(ихтиол, экстракт красавки) ректальные суппозитории применяют при геморрое, трещинах прямой кишки.</a:t>
            </a:r>
          </a:p>
          <a:p>
            <a:endParaRPr lang="ru-RU" dirty="0"/>
          </a:p>
        </p:txBody>
      </p:sp>
      <p:pic>
        <p:nvPicPr>
          <p:cNvPr id="4" name="Рисунок 3" descr="ихтиол.png"/>
          <p:cNvPicPr>
            <a:picLocks noChangeAspect="1"/>
          </p:cNvPicPr>
          <p:nvPr/>
        </p:nvPicPr>
        <p:blipFill>
          <a:blip r:embed="rId2" cstate="print"/>
          <a:srcRect l="26912" r="28066"/>
          <a:stretch>
            <a:fillRect/>
          </a:stretch>
        </p:blipFill>
        <p:spPr>
          <a:xfrm>
            <a:off x="9507957" y="1615043"/>
            <a:ext cx="1360484" cy="3449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886" y="0"/>
            <a:ext cx="8911687" cy="13775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Фенолы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4390"/>
            <a:ext cx="9666515" cy="576547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Деготь березовый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густая жидкость черного цвета, применяется как дезинфицирующее, инсектицидное, местно - раздражающее средство самостоятельно и в составе мазей, линиментов для лечения кожных заболеваний (экземы, псориаза,  чешуйчатого лишая, трихофитии кожи, чесотки, сикоза).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Деготь входит в состав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линимента бальзамического по Вишневскому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деготь, ксероформ, масло костровое), который  применяется для лечения инфицированных,  гнойных ран,  ожогов, пролежней, язв.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Мазь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Вилькинсона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деготь, сера очищенная, кальция карбонат, мазь нафталанная, мыло зеленое, вода дистиллированная) применяют как противопаразитарное, антисептическое и противогрибковое средство и для лечения чесотки.</a:t>
            </a:r>
          </a:p>
          <a:p>
            <a:endParaRPr lang="ru-RU" dirty="0"/>
          </a:p>
        </p:txBody>
      </p:sp>
      <p:pic>
        <p:nvPicPr>
          <p:cNvPr id="4" name="Рисунок 3" descr="деготь.jpg"/>
          <p:cNvPicPr>
            <a:picLocks noChangeAspect="1"/>
          </p:cNvPicPr>
          <p:nvPr/>
        </p:nvPicPr>
        <p:blipFill>
          <a:blip r:embed="rId2" cstate="print"/>
          <a:srcRect l="15954" r="16785"/>
          <a:stretch>
            <a:fillRect/>
          </a:stretch>
        </p:blipFill>
        <p:spPr>
          <a:xfrm>
            <a:off x="9820893" y="1720474"/>
            <a:ext cx="1539834" cy="3059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40008" y="0"/>
            <a:ext cx="8911687" cy="13775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 и щелочи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635" y="688768"/>
            <a:ext cx="9464630" cy="6169231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Антисептическое действие кислот основано на их способности изменять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среды в кислую сторону. Их  применяют против микробов, неустойчивых в кислой среде.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Салициловая, борная, бензойная кислоты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чаще всего применяются в медицинской практике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составе антисептических присыпок, мазей, паст, спиртовых растворов для лечение кожных заболеваний.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Салициловая кислота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оказывает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кератолитическое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действие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входит в состав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Жидкости мозольной,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мозольного лейкопластыря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Салипод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применяемых для удаления сухих мозолей. В составе ушных капель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Отинум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холинсалицилат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применяют как противовоспалительное средство при отитах (воспалениях наружного и среднего уха).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Салицилово-цинковую пасту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применяют как антисептическое подсушивающее, вяжущее средство при гнойничковых поражениях кожи.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цинко.jpg"/>
          <p:cNvPicPr>
            <a:picLocks noChangeAspect="1"/>
          </p:cNvPicPr>
          <p:nvPr/>
        </p:nvPicPr>
        <p:blipFill>
          <a:blip r:embed="rId2" cstate="print"/>
          <a:srcRect l="27605" r="28586"/>
          <a:stretch>
            <a:fillRect/>
          </a:stretch>
        </p:blipFill>
        <p:spPr>
          <a:xfrm>
            <a:off x="10083771" y="1603169"/>
            <a:ext cx="1544096" cy="3705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886" y="0"/>
            <a:ext cx="8911687" cy="13775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 и щелочи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10" y="665019"/>
            <a:ext cx="9393379" cy="576547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Борной кислоты  2-4% водный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раствор применяется иногда для полосканий  рта, зева, промывания глаз. Спиртовой раствор применяют в качестве ушных капель при отитах, по 3-5 капель наносят на ватный тампон и закладывают в ухо 2-3 раза в день.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Мазь борная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оказывает умеренное антисептическое действие, основное применение имеет в качестве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антипедикулезного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средства.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Входит в состав комбинированных препаратов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Бороментол,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Фукорцин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Паста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Теймурова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кислота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борная, натрия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тетраборат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кислота салициловая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 цинка окись, уротропин, формальдегид, свинца ацетат, тальк, глицерин, масло мяты перечной, вода дистиллированная) применяется как дезодорирующее, дезинфицирующее, подсушивающее средство при потливости и опрелостях кожи ног.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ор.jpg"/>
          <p:cNvPicPr>
            <a:picLocks noChangeAspect="1"/>
          </p:cNvPicPr>
          <p:nvPr/>
        </p:nvPicPr>
        <p:blipFill>
          <a:blip r:embed="rId2" cstate="print"/>
          <a:srcRect l="26242" r="30329"/>
          <a:stretch>
            <a:fillRect/>
          </a:stretch>
        </p:blipFill>
        <p:spPr>
          <a:xfrm>
            <a:off x="10117776" y="1630900"/>
            <a:ext cx="1531918" cy="38198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886" y="0"/>
            <a:ext cx="8911687" cy="13775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 и щелочи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757" y="546264"/>
            <a:ext cx="9619011" cy="6311735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Бура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натрия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тетраборат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- прозрачные легко выветривающиеся кристаллы, применяют наружно 20% раствор на глицерине во флаконах по 25 мл, как антисептическое средство для смазываний, обработки кожи при опрелостях, пролежнях, а также для спринцеваний, полосканий.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Бензойная кислота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применяется наружно в составе мазей, как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фунгицидное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противомикробное средство, а при приеме внутрь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бензоат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натрия) - как отхаркивающее.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Раствор аммиака 10% (нашатырный спирт),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применяют при обмороках; 0,5% раствор применяют для обработки  рук хирурга.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Раствор соды (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NaHCO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применяют для полоскания рта, горла, при тонзиллите, для промывания глаз, стерилизации инструментов.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кожи ног.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аш.jpg"/>
          <p:cNvPicPr>
            <a:picLocks noChangeAspect="1"/>
          </p:cNvPicPr>
          <p:nvPr/>
        </p:nvPicPr>
        <p:blipFill>
          <a:blip r:embed="rId2" cstate="print"/>
          <a:srcRect l="32309" r="29287"/>
          <a:stretch>
            <a:fillRect/>
          </a:stretch>
        </p:blipFill>
        <p:spPr>
          <a:xfrm>
            <a:off x="10189660" y="1781299"/>
            <a:ext cx="1578786" cy="37644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006" y="743041"/>
            <a:ext cx="8858992" cy="4986432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Антисептические и дезинфицирующие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обладать сильным противомикробным, противопаразитарным действием, не вызывать раздражения тканей, не повреждать предметы, быть безопасными для лиц, с ними работающих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4120" y="3230088"/>
            <a:ext cx="2359136" cy="2296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8712" y="3521286"/>
            <a:ext cx="5832211" cy="2781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54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6886" y="0"/>
            <a:ext cx="8911687" cy="137753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Красители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265" y="950026"/>
            <a:ext cx="6662056" cy="5201392"/>
          </a:xfrm>
        </p:spPr>
        <p:txBody>
          <a:bodyPr>
            <a:normAutofit fontScale="85000" lnSpcReduction="20000"/>
          </a:bodyPr>
          <a:lstStyle/>
          <a:p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Бриллиантовый 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1-2% спиртовой раствор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при гнойничковых поражениях кожи,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небольших ранах, порезах.</a:t>
            </a:r>
            <a:endParaRPr lang="ru-RU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Метиленовый синий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как водный раствор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промывания при циститах,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уретритах, стоматитах, молочнице, а также для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полости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рта.</a:t>
            </a:r>
          </a:p>
          <a:p>
            <a:r>
              <a:rPr 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Этакридина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лактат</a:t>
            </a:r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(риванол)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для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промывания и лечения гнойных ран, ожогов, промывания полостей. 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в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растворов, мазей, паст.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45831" y="558139"/>
            <a:ext cx="1413162" cy="26125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/>
          <a:srcRect l="29616" t="10064" r="30897" b="6880"/>
          <a:stretch/>
        </p:blipFill>
        <p:spPr>
          <a:xfrm>
            <a:off x="9125895" y="285008"/>
            <a:ext cx="1846905" cy="3194461"/>
          </a:xfrm>
          <a:prstGeom prst="rect">
            <a:avLst/>
          </a:prstGeom>
        </p:spPr>
      </p:pic>
      <p:pic>
        <p:nvPicPr>
          <p:cNvPr id="7" name="Рисунок 6" descr="ри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3042" y="3586346"/>
            <a:ext cx="3646778" cy="28738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96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7507"/>
            <a:ext cx="11435938" cy="8550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Антисептики растительного происхождения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88769" y="1270660"/>
            <a:ext cx="10815843" cy="464056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Препараты растений.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Антисептическое действие оказывают лекарственные растения: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календула, ромашка, шалфей, эвкалипт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их применяют в форме настоев, отваров, спиртовых и масляных растворов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хлорофилипт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 Оказывают противомикробное действие за счет содержания в них фенолов, смол, сапонинов, эфирных масел, дубильных веществ, кислот.</a:t>
            </a:r>
          </a:p>
          <a:p>
            <a:endParaRPr lang="ru-RU" dirty="0"/>
          </a:p>
        </p:txBody>
      </p:sp>
      <p:pic>
        <p:nvPicPr>
          <p:cNvPr id="5" name="Рисунок 4" descr="ша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1451" y="4340430"/>
            <a:ext cx="4085111" cy="2517570"/>
          </a:xfrm>
          <a:prstGeom prst="rect">
            <a:avLst/>
          </a:prstGeom>
        </p:spPr>
      </p:pic>
      <p:pic>
        <p:nvPicPr>
          <p:cNvPr id="6" name="Содержимое 3" descr="р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6935" y="4109786"/>
            <a:ext cx="4417621" cy="2748214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5643" y="201881"/>
            <a:ext cx="8027718" cy="4750129"/>
          </a:xfrm>
        </p:spPr>
        <p:txBody>
          <a:bodyPr>
            <a:normAutofit fontScale="92500" lnSpcReduction="20000"/>
          </a:bodyPr>
          <a:lstStyle/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Препараты лекарственных растений оказывают антисептическое противомикробное действие за счет содержания в них  фенолов, смол, сапонинов, эфирных масел, дубильных веществ, кислот.</a:t>
            </a:r>
          </a:p>
          <a:p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качестве антисептиков применяются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календула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, ромашка, шалфей, эвкалипт,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виде настоев, отваров, настоек, масляных и спиртовых растворов, таблеток для рассасывания.</a:t>
            </a:r>
          </a:p>
          <a:p>
            <a:endParaRPr lang="ru-RU" dirty="0"/>
          </a:p>
        </p:txBody>
      </p:sp>
      <p:pic>
        <p:nvPicPr>
          <p:cNvPr id="5" name="Рисунок 4" descr="р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5216" y="4310007"/>
            <a:ext cx="2208810" cy="2316424"/>
          </a:xfrm>
          <a:prstGeom prst="rect">
            <a:avLst/>
          </a:prstGeom>
        </p:spPr>
      </p:pic>
      <p:pic>
        <p:nvPicPr>
          <p:cNvPr id="4" name="Содержимое 3" descr="рот.jpg"/>
          <p:cNvPicPr>
            <a:picLocks noChangeAspect="1"/>
          </p:cNvPicPr>
          <p:nvPr/>
        </p:nvPicPr>
        <p:blipFill>
          <a:blip r:embed="rId3" cstate="print"/>
          <a:srcRect r="42384"/>
          <a:stretch>
            <a:fillRect/>
          </a:stretch>
        </p:blipFill>
        <p:spPr>
          <a:xfrm>
            <a:off x="5094514" y="4396876"/>
            <a:ext cx="2192596" cy="2205805"/>
          </a:xfrm>
          <a:prstGeom prst="rect">
            <a:avLst/>
          </a:prstGeom>
        </p:spPr>
      </p:pic>
      <p:pic>
        <p:nvPicPr>
          <p:cNvPr id="6" name="Рисунок 5" descr="ша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5037" y="4773881"/>
            <a:ext cx="3381776" cy="1917864"/>
          </a:xfrm>
          <a:prstGeom prst="rect">
            <a:avLst/>
          </a:prstGeom>
        </p:spPr>
      </p:pic>
      <p:pic>
        <p:nvPicPr>
          <p:cNvPr id="7" name="Рисунок 6" descr="сто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88453" y="688769"/>
            <a:ext cx="2584295" cy="3057896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4391" y="0"/>
            <a:ext cx="7386451" cy="68580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Ромазулан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содержит жидкий экстракт ромашки аптечной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гвайазулен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раствор во флаконах по 50 и 100 мл.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Применяют: 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Внутрь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комплексной терапии желудочно-кишечных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заболеваний: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гастрит, дуоденит, колит,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метеоризм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препарат принимают в разведенном виде по 1/2 ч. ложки на стакан (200 мл) теплой воды 2-3 раза/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Курс лечения - 2-3 недели.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повторных курсов лечения возможно по рекомендации врача.</a:t>
            </a:r>
          </a:p>
          <a:p>
            <a:endParaRPr lang="ru-RU" dirty="0"/>
          </a:p>
        </p:txBody>
      </p:sp>
      <p:pic>
        <p:nvPicPr>
          <p:cNvPr id="3" name="Рисунок 2" descr="зул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2103" y="1316304"/>
            <a:ext cx="3349088" cy="483932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4391" y="0"/>
            <a:ext cx="7410201" cy="685800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Ромазулан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Местно: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при воспалительных заболеваниях слизистой оболочки полости рта и глотки, вагинитах. 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Наружно: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воспалительных заболеваниях кожи  (трещины, укусы насекомых).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Наружно (повязки, промывания, компрессы) и местно (в виде клизм, полосканий, влагалищных спринцеваний) препарат применяют в разведенном виде - 1/2 столовой ложки на 1 л воды.</a:t>
            </a:r>
          </a:p>
          <a:p>
            <a:endParaRPr lang="ru-RU" dirty="0"/>
          </a:p>
        </p:txBody>
      </p:sp>
      <p:pic>
        <p:nvPicPr>
          <p:cNvPr id="3" name="Рисунок 2" descr="зул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7101" y="1532602"/>
            <a:ext cx="3432216" cy="4908029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80011" y="546264"/>
            <a:ext cx="7327076" cy="631173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полоскания полости рта при пародонтозе применяют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препараты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Мараславин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экстракты полыни, черного перца и др.; 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Стоматофит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экстракты коры дуба, ромашки, аира, арники, мяты перечной, тимьяна, шалфея.</a:t>
            </a:r>
          </a:p>
          <a:p>
            <a:endParaRPr lang="ru-RU" dirty="0"/>
          </a:p>
        </p:txBody>
      </p:sp>
      <p:pic>
        <p:nvPicPr>
          <p:cNvPr id="3" name="Рисунок 2" descr="сто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9585" y="1234013"/>
            <a:ext cx="4291294" cy="507772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42504"/>
            <a:ext cx="9120248" cy="6715496"/>
          </a:xfrm>
        </p:spPr>
        <p:txBody>
          <a:bodyPr>
            <a:normAutofit lnSpcReduction="10000"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Хлорофилипт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спиртовой и масляный растворы из экстракта эвкалипта.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Водные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спиртовые, масляные извлечения из листьев эвкалипта проявляют бактерицидный, противовирусный,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фунгицидный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противопротозойный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противовоспалительный эффекты.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Активность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основного компонента эфирного масла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цинеола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(65-85%) потенцируют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пинены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миртенол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дубильные вещества (до 6%).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приеме внутрь и в ингаляциях препараты эвкалипта вызывают отхаркивающий,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муколитический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бронхолитический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эффекты,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нанесении на кожу вяжущее,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антиэкссудативное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противозудное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анестезирующее, а в более высоких концентрациях местно-раздражающее действие. </a:t>
            </a:r>
          </a:p>
          <a:p>
            <a:endParaRPr lang="ru-RU" dirty="0"/>
          </a:p>
        </p:txBody>
      </p:sp>
      <p:pic>
        <p:nvPicPr>
          <p:cNvPr id="3" name="Рисунок 2" descr="хлор.jpg"/>
          <p:cNvPicPr>
            <a:picLocks noChangeAspect="1"/>
          </p:cNvPicPr>
          <p:nvPr/>
        </p:nvPicPr>
        <p:blipFill>
          <a:blip r:embed="rId2" cstate="print"/>
          <a:srcRect l="54164" t="37765"/>
          <a:stretch>
            <a:fillRect/>
          </a:stretch>
        </p:blipFill>
        <p:spPr>
          <a:xfrm>
            <a:off x="9666514" y="425517"/>
            <a:ext cx="1907969" cy="2293933"/>
          </a:xfrm>
          <a:prstGeom prst="rect">
            <a:avLst/>
          </a:prstGeom>
        </p:spPr>
      </p:pic>
      <p:pic>
        <p:nvPicPr>
          <p:cNvPr id="4" name="Рисунок 3" descr="хлор.jpg"/>
          <p:cNvPicPr>
            <a:picLocks noChangeAspect="1"/>
          </p:cNvPicPr>
          <p:nvPr/>
        </p:nvPicPr>
        <p:blipFill>
          <a:blip r:embed="rId2" cstate="print"/>
          <a:srcRect t="17020" r="44860"/>
          <a:stretch>
            <a:fillRect/>
          </a:stretch>
        </p:blipFill>
        <p:spPr>
          <a:xfrm>
            <a:off x="9308905" y="3182587"/>
            <a:ext cx="2673298" cy="3360718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88769" y="0"/>
            <a:ext cx="7683335" cy="6858000"/>
          </a:xfrm>
        </p:spPr>
        <p:txBody>
          <a:bodyPr>
            <a:norm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Настой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листьев эвкалипта, благодаря эфирному маслу и небольшому количеству горечей, повышает секрецию пищеварительных желез, улучшает пищеварение.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внутрь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форме настойки проявляется седативное действие, обусловленное альдегидом изовалериановой кислоты.</a:t>
            </a:r>
          </a:p>
          <a:p>
            <a:endParaRPr lang="ru-RU" dirty="0"/>
          </a:p>
        </p:txBody>
      </p:sp>
      <p:pic>
        <p:nvPicPr>
          <p:cNvPr id="3" name="Рисунок 2" descr="хлор.jpg"/>
          <p:cNvPicPr>
            <a:picLocks noChangeAspect="1"/>
          </p:cNvPicPr>
          <p:nvPr/>
        </p:nvPicPr>
        <p:blipFill>
          <a:blip r:embed="rId2" cstate="print"/>
          <a:srcRect l="54164" t="37765"/>
          <a:stretch>
            <a:fillRect/>
          </a:stretch>
        </p:blipFill>
        <p:spPr>
          <a:xfrm>
            <a:off x="9535886" y="213756"/>
            <a:ext cx="2074223" cy="2493819"/>
          </a:xfrm>
          <a:prstGeom prst="rect">
            <a:avLst/>
          </a:prstGeom>
        </p:spPr>
      </p:pic>
      <p:pic>
        <p:nvPicPr>
          <p:cNvPr id="4" name="Рисунок 3" descr="хлор.jpg"/>
          <p:cNvPicPr>
            <a:picLocks noChangeAspect="1"/>
          </p:cNvPicPr>
          <p:nvPr/>
        </p:nvPicPr>
        <p:blipFill>
          <a:blip r:embed="rId2" cstate="print"/>
          <a:srcRect t="17020" r="44860"/>
          <a:stretch>
            <a:fillRect/>
          </a:stretch>
        </p:blipFill>
        <p:spPr>
          <a:xfrm>
            <a:off x="9001497" y="2956957"/>
            <a:ext cx="2909454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8130" y="368135"/>
            <a:ext cx="10105901" cy="6644244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Хлорофиллипт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содержит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смесь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хлорофиллов из листьев эвкалипта, обладает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антимикробной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особенно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антистафилококковой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активностью, стимулирует процессы регенерации.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Компоненты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эфирного масла вместе с органическими кислотами, дубильными веществами и микроэлементами марганцем, цинком, селеном повышают устойчивость тканей к гипоксии различного генеза.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6" name="Рисунок 5" descr="х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8203" y="3422925"/>
            <a:ext cx="4655126" cy="326882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0"/>
            <a:ext cx="10509662" cy="6858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Показания.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Преимущественно в составе комбинированной терапии при острых и хронических инфекционно-воспалительных заболеваниях различной локализации: ринит, стоматит, гингивит, ларингит, бронхит, пневмония,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гипосекреторный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гастрит, энтероколит,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дисбактериоз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холецистит,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пиелонефрит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вагинит,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кольпит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эрозия шейки матки, ожоги, дерматит, радикулит, неврит, миозит, трофические язвы, невроз, легкая форма бессонницы, остеохондроз.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Применяют внутрь, наружно, местно,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ингаляционно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путем внутриполостного введения.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Доза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частота и длительность применения устанавливаются индивидуально, в зависимости от показаний и используемой лекарственной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формы.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44299" y="225631"/>
            <a:ext cx="1926684" cy="1475755"/>
          </a:xfrm>
          <a:prstGeom prst="rect">
            <a:avLst/>
          </a:prstGeom>
        </p:spPr>
      </p:pic>
      <p:pic>
        <p:nvPicPr>
          <p:cNvPr id="7" name="Рисунок 6" descr="ххх.jpg"/>
          <p:cNvPicPr>
            <a:picLocks noChangeAspect="1"/>
          </p:cNvPicPr>
          <p:nvPr/>
        </p:nvPicPr>
        <p:blipFill>
          <a:blip r:embed="rId3" cstate="print"/>
          <a:srcRect l="7478" t="32699" r="7237" b="33151"/>
          <a:stretch>
            <a:fillRect/>
          </a:stretch>
        </p:blipFill>
        <p:spPr>
          <a:xfrm>
            <a:off x="9868393" y="5183579"/>
            <a:ext cx="2323607" cy="16744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2" y="178131"/>
            <a:ext cx="11780322" cy="85502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Классификация: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1692" y="1258784"/>
            <a:ext cx="11492647" cy="5284519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Галогенсодержащие (хлорсодержащие и йодсодержащие)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Окислители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Соединения тяжелых металлов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Детергенты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Спирты, альдегиды, фенолы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Кислоты, щелочи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Красители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Антисептики растительного происхождения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Антисептики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разного синтетического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происхождения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6" name="Рисунок 5" descr="йо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3657" y="4097429"/>
            <a:ext cx="1447190" cy="1008960"/>
          </a:xfrm>
          <a:prstGeom prst="rect">
            <a:avLst/>
          </a:prstGeom>
        </p:spPr>
      </p:pic>
      <p:pic>
        <p:nvPicPr>
          <p:cNvPr id="7" name="Содержимое 3" descr="г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2504" y="1756000"/>
            <a:ext cx="2434442" cy="3143197"/>
          </a:xfrm>
          <a:prstGeom prst="rect">
            <a:avLst/>
          </a:prstGeom>
        </p:spPr>
      </p:pic>
      <p:pic>
        <p:nvPicPr>
          <p:cNvPr id="9" name="Рисунок 8" descr="тан.jpg"/>
          <p:cNvPicPr>
            <a:picLocks noChangeAspect="1"/>
          </p:cNvPicPr>
          <p:nvPr/>
        </p:nvPicPr>
        <p:blipFill>
          <a:blip r:embed="rId4" cstate="print"/>
          <a:srcRect r="47080"/>
          <a:stretch>
            <a:fillRect/>
          </a:stretch>
        </p:blipFill>
        <p:spPr>
          <a:xfrm>
            <a:off x="9091246" y="3174024"/>
            <a:ext cx="2647586" cy="3369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70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006"/>
            <a:ext cx="11530940" cy="85502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Антисептики разного химического строения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010" y="1157846"/>
            <a:ext cx="8265227" cy="570015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Бензидамина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гидрохлорид 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Тантум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Верде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таблетки для рассасывания и оральный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спрей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Лоробен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Т- септ,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Оралсепт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Зипелор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оральный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спрей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Герветин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 пастилки для рассасывания; </a:t>
            </a:r>
          </a:p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Тантум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гель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Тантум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Роза,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Тэнфлекс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- раствор во флаконах по 120 мл, порошок для приготовления вагинального раствора).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5" name="Рисунок 4" descr="э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8988" y="1140032"/>
            <a:ext cx="2640318" cy="3060329"/>
          </a:xfrm>
          <a:prstGeom prst="rect">
            <a:avLst/>
          </a:prstGeom>
        </p:spPr>
      </p:pic>
      <p:pic>
        <p:nvPicPr>
          <p:cNvPr id="6" name="Рисунок 5" descr="т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9605" y="4275118"/>
            <a:ext cx="3562598" cy="241267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237506"/>
            <a:ext cx="9381506" cy="6858000"/>
          </a:xfrm>
        </p:spPr>
        <p:txBody>
          <a:bodyPr>
            <a:normAutofit lnSpcReduction="10000"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Бензидамина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гидрохлорид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НПВП для местного применения, относится к группе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индазолов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Оказывает противовоспалительное и местное обезболивающее действие, обладает антисептическим действием против широкого спектра микроорганизмов.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действия препарата связан со стабилизацией клеточных мембран и ингибированием синтеза простагландинов.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Бензидамин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оказывает антибактериальное действие за счет быстрого проникновения через мембраны микроорганизмов с последующим повреждением клеточных структур, нарушением метаболических процессов и лизисом клетки.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4" name="Рисунок 3" descr="тан.jpg"/>
          <p:cNvPicPr>
            <a:picLocks noChangeAspect="1"/>
          </p:cNvPicPr>
          <p:nvPr/>
        </p:nvPicPr>
        <p:blipFill>
          <a:blip r:embed="rId2" cstate="print"/>
          <a:srcRect l="51662" t="27071"/>
          <a:stretch>
            <a:fillRect/>
          </a:stretch>
        </p:blipFill>
        <p:spPr>
          <a:xfrm>
            <a:off x="8740239" y="4141279"/>
            <a:ext cx="3218213" cy="2556404"/>
          </a:xfrm>
          <a:prstGeom prst="rect">
            <a:avLst/>
          </a:prstGeom>
        </p:spPr>
      </p:pic>
      <p:pic>
        <p:nvPicPr>
          <p:cNvPr id="5" name="Рисунок 4" descr="тан.jpg"/>
          <p:cNvPicPr>
            <a:picLocks noChangeAspect="1"/>
          </p:cNvPicPr>
          <p:nvPr/>
        </p:nvPicPr>
        <p:blipFill>
          <a:blip r:embed="rId2" cstate="print"/>
          <a:srcRect r="47080"/>
          <a:stretch>
            <a:fillRect/>
          </a:stretch>
        </p:blipFill>
        <p:spPr>
          <a:xfrm>
            <a:off x="9227127" y="427513"/>
            <a:ext cx="2786743" cy="347947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504" y="1"/>
            <a:ext cx="8360229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Бензидамин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обладает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противогрибковым действием в отношении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Candida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Вызывает структурные модификации клеточной стенки грибов и метаболических цепей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мицетов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и, таким образом, препятствует их репродукции. Это свойство явилось основанием для применения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бензидамина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 воспалительных процессах в ротовой полости, в т.ч. инфекционной этиологии.</a:t>
            </a:r>
          </a:p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Тантум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Верде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таблетки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рассасывания,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местного применения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Применяется в комплексном лечении воспалительных заболеваний ротовой полости и горла (фарингит, гингивит, глоссит, стоматит, ларингит, ангина, тонзиллит,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афтозные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язвы, пародонтоз, кандидоз); при боли и воспалении после удаления зуба и других медицинских манипуляций.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ан.jpg"/>
          <p:cNvPicPr>
            <a:picLocks noChangeAspect="1"/>
          </p:cNvPicPr>
          <p:nvPr/>
        </p:nvPicPr>
        <p:blipFill>
          <a:blip r:embed="rId2" cstate="print"/>
          <a:srcRect l="51662" t="27071"/>
          <a:stretch>
            <a:fillRect/>
          </a:stretch>
        </p:blipFill>
        <p:spPr>
          <a:xfrm>
            <a:off x="8823366" y="273132"/>
            <a:ext cx="3123211" cy="2986645"/>
          </a:xfrm>
          <a:prstGeom prst="rect">
            <a:avLst/>
          </a:prstGeom>
        </p:spPr>
      </p:pic>
      <p:pic>
        <p:nvPicPr>
          <p:cNvPr id="5" name="Рисунок 4" descr="тан.jpg"/>
          <p:cNvPicPr>
            <a:picLocks noChangeAspect="1"/>
          </p:cNvPicPr>
          <p:nvPr/>
        </p:nvPicPr>
        <p:blipFill>
          <a:blip r:embed="rId2" cstate="print"/>
          <a:srcRect r="47080"/>
          <a:stretch>
            <a:fillRect/>
          </a:stretch>
        </p:blipFill>
        <p:spPr>
          <a:xfrm>
            <a:off x="8787741" y="3562597"/>
            <a:ext cx="3107376" cy="30875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7507" y="190005"/>
            <a:ext cx="11954493" cy="60207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Под ТН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Тантум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Роза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бензидамин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применяется в форме раствор для наружного и местного применения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интравагинальном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использовании восстанавливает целостность эпителия влагалища, повышает его сопротивляемость патогенному воздействию, поэтому эффективен при различных видах эрозий. 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форме порошка для приготовления вагинального раствора применяется при эрозивно-воспалительных процессах в области зева матки и инфекционных вагинитах (грибковые и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трихомонадные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инфекции, бактериальный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вагиноз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гарднереллез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sz="2800" dirty="0" smtClean="0"/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тан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5242" y="4405745"/>
            <a:ext cx="3178628" cy="245225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383" y="0"/>
            <a:ext cx="11847617" cy="6857999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Флурбипрофен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стрепсилс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интенсив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таблетки для рассасывания,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спрей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местного применения. НПВП (нестероидный противовоспалительный препарат) для местного применения в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ЛОР-практике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стоматологии. 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Флурбипрофен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является производным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пропионовой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кислоты из группы НПВП неселективного действия, обладает значительным обезболивающим, противовоспалительным и жаропонижающим эффектом за счет подавления циклооксигеназы-1 (ЦОГ-1) и циклооксигеназы-2 (ЦОГ-2), с некоторой селективностью по отношению к ЦОГ-1, в результате чего снижается продукция простагландинов – медиаторов боли, воспаления и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гипертермической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реакции. </a:t>
            </a:r>
          </a:p>
        </p:txBody>
      </p:sp>
      <p:pic>
        <p:nvPicPr>
          <p:cNvPr id="4" name="Рисунок 3" descr="спрей.png"/>
          <p:cNvPicPr>
            <a:picLocks noChangeAspect="1"/>
          </p:cNvPicPr>
          <p:nvPr/>
        </p:nvPicPr>
        <p:blipFill>
          <a:blip r:embed="rId2" cstate="print"/>
          <a:srcRect t="28015"/>
          <a:stretch>
            <a:fillRect/>
          </a:stretch>
        </p:blipFill>
        <p:spPr>
          <a:xfrm>
            <a:off x="8978970" y="4441371"/>
            <a:ext cx="3213030" cy="2416629"/>
          </a:xfrm>
          <a:prstGeom prst="rect">
            <a:avLst/>
          </a:prstGeom>
        </p:spPr>
      </p:pic>
      <p:pic>
        <p:nvPicPr>
          <p:cNvPr id="5" name="Рисунок 4" descr="ст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5232" y="4643252"/>
            <a:ext cx="2912499" cy="1847844"/>
          </a:xfrm>
          <a:prstGeom prst="rect">
            <a:avLst/>
          </a:prstGeom>
        </p:spPr>
      </p:pic>
      <p:pic>
        <p:nvPicPr>
          <p:cNvPr id="6" name="Рисунок 5" descr="прес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3546" y="4548249"/>
            <a:ext cx="2845061" cy="19000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4383" y="0"/>
            <a:ext cx="11847617" cy="6857999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Препарат оказывает местное обезболивающее и противовоспалительное действие на слизистую оболочку полости рта и горла: уменьшает отек, затруднение при глотании, боль и ощущение раздражения в горле. Применяется при инфекционно-воспалительных заболеваниях полости рта и глотки (в качестве симптоматического средства для облегчения боли). Показан взрослым и детям с 12 лет.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пре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7075" y="2280062"/>
            <a:ext cx="4864925" cy="4577938"/>
          </a:xfrm>
          <a:prstGeom prst="rect">
            <a:avLst/>
          </a:prstGeom>
        </p:spPr>
      </p:pic>
      <p:pic>
        <p:nvPicPr>
          <p:cNvPr id="5" name="Рисунок 4" descr="плю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4585" y="3420093"/>
            <a:ext cx="4464990" cy="324196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9382" y="154380"/>
            <a:ext cx="11942618" cy="6703620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Стрепсилс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трепсилс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экспресс,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стрепсилс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разогревающий) -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действующими антисептическими веществами являются в комбинации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2,4-дихлорбензиловый спирт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амилметакрезол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 которым добавляют различные дополнительные вещества: местные анестетики -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лидокаина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гидрохлорида моногидрат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стрепсилс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плюс). Антисептический комбинированный препарат для местного применения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ЛОР-практике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стоматологии.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пре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2059" y="3752602"/>
            <a:ext cx="4132614" cy="2873827"/>
          </a:xfrm>
          <a:prstGeom prst="rect">
            <a:avLst/>
          </a:prstGeom>
        </p:spPr>
      </p:pic>
      <p:pic>
        <p:nvPicPr>
          <p:cNvPr id="6" name="Рисунок 5" descr="мед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0058" y="3790843"/>
            <a:ext cx="4019416" cy="2740586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254" y="154380"/>
            <a:ext cx="11526982" cy="67036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Оказывает противомикробное, местно-анестезирующее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противоотечное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действие. Активен в отношении широкого спектра грамположительных и грамотрицательных микроорганизмов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vitro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 оказывает противогрибковое действие.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Применяется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форме таблеток для рассасывания и орального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спрея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с добавлением местного анестетика –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лидокаина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стрепсилс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плюс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стрепсилс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экспресс.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Показан взрослым и детям с 12 лет.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плюс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7760" y="4286590"/>
            <a:ext cx="3218080" cy="2571410"/>
          </a:xfrm>
          <a:prstGeom prst="rect">
            <a:avLst/>
          </a:prstGeom>
        </p:spPr>
      </p:pic>
      <p:pic>
        <p:nvPicPr>
          <p:cNvPr id="5" name="Рисунок 4" descr="пре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382" y="4247798"/>
            <a:ext cx="3597233" cy="2402382"/>
          </a:xfrm>
          <a:prstGeom prst="rect">
            <a:avLst/>
          </a:prstGeom>
        </p:spPr>
      </p:pic>
      <p:pic>
        <p:nvPicPr>
          <p:cNvPr id="6" name="Рисунок 5" descr="сп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82100" y="3012886"/>
            <a:ext cx="1864426" cy="3672919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3138" y="0"/>
            <a:ext cx="7255823" cy="6543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Стрепсилс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таблетки для рассасывания 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Выпускают с  ментолом, эвкалиптом, медом и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лимоном.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Оказывает противомикробное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противогрибковое,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противоотечное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естно-анестезирующее действие.</a:t>
            </a:r>
          </a:p>
          <a:p>
            <a:endParaRPr lang="ru-RU" dirty="0"/>
          </a:p>
        </p:txBody>
      </p:sp>
      <p:pic>
        <p:nvPicPr>
          <p:cNvPr id="4" name="Рисунок 3" descr="ме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41474" y="446323"/>
            <a:ext cx="3734409" cy="2546258"/>
          </a:xfrm>
          <a:prstGeom prst="rect">
            <a:avLst/>
          </a:prstGeom>
        </p:spPr>
      </p:pic>
      <p:pic>
        <p:nvPicPr>
          <p:cNvPr id="5" name="Рисунок 4" descr="сог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03366" y="4085112"/>
            <a:ext cx="3790217" cy="2369126"/>
          </a:xfrm>
          <a:prstGeom prst="rect">
            <a:avLst/>
          </a:prstGeom>
        </p:spPr>
      </p:pic>
      <p:pic>
        <p:nvPicPr>
          <p:cNvPr id="7" name="Рисунок 6" descr="эв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4473" y="4156363"/>
            <a:ext cx="3849625" cy="2499756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1886" y="178131"/>
            <a:ext cx="7635833" cy="6679870"/>
          </a:xfrm>
        </p:spPr>
        <p:txBody>
          <a:bodyPr>
            <a:normAutofit lnSpcReduction="10000"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Гексэтидин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Гексорал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раствор 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местного применения.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Антисептик для местного применения в стоматологии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ЛОР-практике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Обладает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также противогрибковой активностью и анальгезирующим действием при нанесении на слизистую оболочку. Кроме того, оказывает обволакивающее действие. Длительность действия - 10-12 часов.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качестве симптоматического средства применяется при инфекционно-воспалительных заболеваниях полости рта и гортани: тонзиллит, ангина, (в т.ч. ангина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Плаута-Венсана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ангина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боковых валиков), фарингит, гингивит, стоматит, глоссит, пародонтоз. </a:t>
            </a:r>
          </a:p>
          <a:p>
            <a:endParaRPr lang="ru-RU" dirty="0"/>
          </a:p>
        </p:txBody>
      </p:sp>
      <p:pic>
        <p:nvPicPr>
          <p:cNvPr id="4" name="Рисунок 3" descr="аэ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5107" y="831272"/>
            <a:ext cx="3468337" cy="56764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2" y="178131"/>
            <a:ext cx="11780322" cy="11162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галогенсодержащие антисептические и дезинфицирующие соединения: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6900" y="1163781"/>
            <a:ext cx="10965564" cy="55101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Хлорсодержащие: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Аква-хлор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Хлормикс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Клорсепт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Йодсодержащие: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раствор йода спиртовой,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раствор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Люголя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Люголь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спрей </a:t>
            </a:r>
          </a:p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одинол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Йодопирон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повидон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-йод и калия иодид) 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Повидон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-йод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бетадин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гексикон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6" name="Рисунок 5" descr="лю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2782" y="1540358"/>
            <a:ext cx="1692557" cy="2275504"/>
          </a:xfrm>
          <a:prstGeom prst="rect">
            <a:avLst/>
          </a:prstGeom>
        </p:spPr>
      </p:pic>
      <p:pic>
        <p:nvPicPr>
          <p:cNvPr id="7" name="Рисунок 6" descr="йоо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41303" y="5077021"/>
            <a:ext cx="2509857" cy="1455073"/>
          </a:xfrm>
          <a:prstGeom prst="rect">
            <a:avLst/>
          </a:prstGeom>
        </p:spPr>
      </p:pic>
      <p:pic>
        <p:nvPicPr>
          <p:cNvPr id="8" name="Рисунок 7" descr="й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30892" y="3815862"/>
            <a:ext cx="1554675" cy="2074985"/>
          </a:xfrm>
          <a:prstGeom prst="rect">
            <a:avLst/>
          </a:prstGeom>
        </p:spPr>
      </p:pic>
      <p:pic>
        <p:nvPicPr>
          <p:cNvPr id="9" name="Рисунок 8" descr="акв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9227" y="1564375"/>
            <a:ext cx="1510363" cy="23544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62" y="1364292"/>
            <a:ext cx="2059543" cy="21683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70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130" y="178130"/>
            <a:ext cx="11800114" cy="667987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Раствор для местного применения и таблетки для рассасывания применяют для профилактики инфекционных осложнений до и после оперативных вмешательств в полости рта и гортани, а также при травмах (в т.ч. профилактика инфицирования альвеол после экстракции зуба); гигиены полости рта (в т.ч. для устранения неприятного запаха изо рта). Показан для взрослых и детей с 3 лет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спрей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/>
          </a:p>
        </p:txBody>
      </p:sp>
      <p:pic>
        <p:nvPicPr>
          <p:cNvPr id="4" name="Рисунок 3" descr="аээ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89621" y="2808048"/>
            <a:ext cx="2311730" cy="3794632"/>
          </a:xfrm>
          <a:prstGeom prst="rect">
            <a:avLst/>
          </a:prstGeom>
        </p:spPr>
      </p:pic>
      <p:pic>
        <p:nvPicPr>
          <p:cNvPr id="5" name="Рисунок 4" descr="таб.jpg"/>
          <p:cNvPicPr>
            <a:picLocks noChangeAspect="1"/>
          </p:cNvPicPr>
          <p:nvPr/>
        </p:nvPicPr>
        <p:blipFill>
          <a:blip r:embed="rId3" cstate="print"/>
          <a:srcRect r="25220"/>
          <a:stretch>
            <a:fillRect/>
          </a:stretch>
        </p:blipFill>
        <p:spPr>
          <a:xfrm>
            <a:off x="759690" y="3355274"/>
            <a:ext cx="4952340" cy="3009306"/>
          </a:xfrm>
          <a:prstGeom prst="rect">
            <a:avLst/>
          </a:prstGeom>
        </p:spPr>
      </p:pic>
      <p:pic>
        <p:nvPicPr>
          <p:cNvPr id="6" name="Рисунок 5" descr="раствор.jpg"/>
          <p:cNvPicPr>
            <a:picLocks noChangeAspect="1"/>
          </p:cNvPicPr>
          <p:nvPr/>
        </p:nvPicPr>
        <p:blipFill>
          <a:blip r:embed="rId4" cstate="print"/>
          <a:srcRect l="10651"/>
          <a:stretch>
            <a:fillRect/>
          </a:stretch>
        </p:blipFill>
        <p:spPr>
          <a:xfrm>
            <a:off x="6044541" y="3028208"/>
            <a:ext cx="2484949" cy="3592286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917" y="142504"/>
            <a:ext cx="9972695" cy="62939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Гексэтидин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выпускают также под ТН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Стоматидин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Максиколд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лор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Стопангин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Максиспрей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589212" y="4916384"/>
            <a:ext cx="8915400" cy="99483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анг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636" y="2030681"/>
            <a:ext cx="3028209" cy="4381994"/>
          </a:xfrm>
          <a:prstGeom prst="rect">
            <a:avLst/>
          </a:prstGeom>
        </p:spPr>
      </p:pic>
      <p:pic>
        <p:nvPicPr>
          <p:cNvPr id="7" name="Рисунок 6" descr="макс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8940" y="1715985"/>
            <a:ext cx="3976260" cy="5142015"/>
          </a:xfrm>
          <a:prstGeom prst="rect">
            <a:avLst/>
          </a:prstGeom>
        </p:spPr>
      </p:pic>
      <p:pic>
        <p:nvPicPr>
          <p:cNvPr id="8" name="Рисунок 7" descr="тиди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27936" y="2101933"/>
            <a:ext cx="3045996" cy="444137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130" y="213757"/>
            <a:ext cx="9761517" cy="576871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Стопангин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содержит в своем составе местный анестетик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бензокаин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тиротрицин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антибиотик который является смесью  циклических и линейных полипептидов. Он содержит до 80%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тироцидина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и 20-30% грамицидина, активен в отношении многих грамположительных микроорганизмов в ротовой полости.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633" y="3076156"/>
            <a:ext cx="9001497" cy="378184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1882"/>
            <a:ext cx="11519064" cy="665611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Амбазон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фарингосепт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 антисептик, таблетки для рассасывания. Показан для взрослых и детей с 3 лет для профилактики и лечения острых инфекционно-воспалительных заболеваний полости рта и гортани (тонзиллиты, стоматиты, гингивиты). Профилактика инфекционно-воспалительных заболеваний после удаления зубов.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аналогичной целью применяют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Доритрицин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комбинированный антисептик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бензалкония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хлорид,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бензокаин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тиротрицин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антибиотик местного действия), показан для взрослых и детей с 6 лет, таблетки для рассасывания.</a:t>
            </a:r>
          </a:p>
          <a:p>
            <a:endParaRPr lang="ru-RU" dirty="0"/>
          </a:p>
        </p:txBody>
      </p:sp>
      <p:pic>
        <p:nvPicPr>
          <p:cNvPr id="4" name="Рисунок 3" descr="фа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767" y="4607626"/>
            <a:ext cx="5399313" cy="2250374"/>
          </a:xfrm>
          <a:prstGeom prst="rect">
            <a:avLst/>
          </a:prstGeom>
        </p:spPr>
      </p:pic>
      <p:pic>
        <p:nvPicPr>
          <p:cNvPr id="5" name="Рисунок 4" descr="д.jpg"/>
          <p:cNvPicPr>
            <a:picLocks noChangeAspect="1"/>
          </p:cNvPicPr>
          <p:nvPr/>
        </p:nvPicPr>
        <p:blipFill>
          <a:blip r:embed="rId3" cstate="print"/>
          <a:srcRect l="4574" t="11948" r="4170" b="18615"/>
          <a:stretch>
            <a:fillRect/>
          </a:stretch>
        </p:blipFill>
        <p:spPr>
          <a:xfrm>
            <a:off x="6602680" y="4296923"/>
            <a:ext cx="3206336" cy="234732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027720" cy="669768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Лизоцим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белковый фермент, активный против многих грамм положительных, грамм отрицательных бактерий, грибов и вирусов, применяется  в виде лизоцима гидрохлорида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в составе комбинированных  препаратов: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Лизобакт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 с пиридоксином) детям с 3 лет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Ларипронт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деквалиния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хлоридом) 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Гексализ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(с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биклотимолом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эноксолоном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детям с 6 лет.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Антисептики для применения в ЛОР- практике, оказывают прямое бактерицидное действие на грамположительные и грамотрицательные бактерии, а также грибы и вирусы. Применяются в форме таблеток для рассасывания.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лизоб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8962" y="131664"/>
            <a:ext cx="4254004" cy="2358245"/>
          </a:xfrm>
          <a:prstGeom prst="rect">
            <a:avLst/>
          </a:prstGeom>
        </p:spPr>
      </p:pic>
      <p:pic>
        <p:nvPicPr>
          <p:cNvPr id="9" name="Рисунок 8" descr="гекс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3352" y="2473888"/>
            <a:ext cx="3796144" cy="1860112"/>
          </a:xfrm>
          <a:prstGeom prst="rect">
            <a:avLst/>
          </a:prstGeom>
        </p:spPr>
      </p:pic>
      <p:pic>
        <p:nvPicPr>
          <p:cNvPr id="10" name="Рисунок 9" descr="про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8353" y="4360295"/>
            <a:ext cx="3669476" cy="2301762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1262" y="188640"/>
            <a:ext cx="6580842" cy="6526508"/>
          </a:xfrm>
        </p:spPr>
        <p:txBody>
          <a:bodyPr>
            <a:normAutofit/>
          </a:bodyPr>
          <a:lstStyle/>
          <a:p>
            <a:pPr marL="0" algn="r">
              <a:spcBef>
                <a:spcPts val="0"/>
              </a:spcBef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Нитрофурал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фурацилин) </a:t>
            </a:r>
            <a:endParaRPr lang="ru-RU" sz="32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Производное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нитрофурана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применяется только наружно в форме таблеток для приготовления растворов,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используется для промываний гнойных ран, ожогов, пролежней, полосканий,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спринцеваний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Входит в состав мазей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фастин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аэрозолей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медицинских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клеев,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пластырей (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альгипор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/>
          </a:p>
          <a:p>
            <a:pPr marL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Выпускается спиртовой раствор и водный стерильный раствор. </a:t>
            </a:r>
            <a:endParaRPr lang="ru-RU" sz="2800" dirty="0"/>
          </a:p>
        </p:txBody>
      </p:sp>
      <p:pic>
        <p:nvPicPr>
          <p:cNvPr id="6" name="Picture 6" descr="http://test.palma-med.ru/_cache/imgs/IH7Q00cHW0S-Y4oh7ymS3w2/w326-c-rbc"/>
          <p:cNvPicPr>
            <a:picLocks noChangeAspect="1" noChangeArrowheads="1"/>
          </p:cNvPicPr>
          <p:nvPr/>
        </p:nvPicPr>
        <p:blipFill>
          <a:blip r:embed="rId2" cstate="print"/>
          <a:srcRect l="14161" t="8589" r="15034" b="10465"/>
          <a:stretch>
            <a:fillRect/>
          </a:stretch>
        </p:blipFill>
        <p:spPr bwMode="auto">
          <a:xfrm>
            <a:off x="7968208" y="4509120"/>
            <a:ext cx="2232248" cy="2088232"/>
          </a:xfrm>
          <a:prstGeom prst="rect">
            <a:avLst/>
          </a:prstGeom>
          <a:noFill/>
        </p:spPr>
      </p:pic>
      <p:pic>
        <p:nvPicPr>
          <p:cNvPr id="8" name="Рисунок 7" descr="фас.jpg"/>
          <p:cNvPicPr>
            <a:picLocks noChangeAspect="1"/>
          </p:cNvPicPr>
          <p:nvPr/>
        </p:nvPicPr>
        <p:blipFill>
          <a:blip r:embed="rId3" cstate="print"/>
          <a:srcRect l="11173" r="8064" b="6374"/>
          <a:stretch>
            <a:fillRect/>
          </a:stretch>
        </p:blipFill>
        <p:spPr>
          <a:xfrm>
            <a:off x="7176121" y="3068960"/>
            <a:ext cx="2952328" cy="1323066"/>
          </a:xfrm>
          <a:prstGeom prst="rect">
            <a:avLst/>
          </a:prstGeom>
        </p:spPr>
      </p:pic>
      <p:pic>
        <p:nvPicPr>
          <p:cNvPr id="5" name="Рисунок 4" descr="стир.jpg"/>
          <p:cNvPicPr/>
          <p:nvPr/>
        </p:nvPicPr>
        <p:blipFill>
          <a:blip r:embed="rId4" cstate="print"/>
          <a:srcRect l="66308"/>
          <a:stretch>
            <a:fillRect/>
          </a:stretch>
        </p:blipFill>
        <p:spPr>
          <a:xfrm>
            <a:off x="6528048" y="4509120"/>
            <a:ext cx="1267974" cy="2088506"/>
          </a:xfrm>
          <a:prstGeom prst="rect">
            <a:avLst/>
          </a:prstGeom>
        </p:spPr>
      </p:pic>
      <p:pic>
        <p:nvPicPr>
          <p:cNvPr id="7" name="Picture 2" descr="http://kidsfera.ru/wp-content/uploads/images/furatsilin_pri_beremennosti_instruktsija_primenenie.jpg"/>
          <p:cNvPicPr>
            <a:picLocks noChangeAspect="1" noChangeArrowheads="1"/>
          </p:cNvPicPr>
          <p:nvPr/>
        </p:nvPicPr>
        <p:blipFill>
          <a:blip r:embed="rId5" cstate="print"/>
          <a:srcRect l="6567" r="55976"/>
          <a:stretch>
            <a:fillRect/>
          </a:stretch>
        </p:blipFill>
        <p:spPr bwMode="auto">
          <a:xfrm>
            <a:off x="7608168" y="476672"/>
            <a:ext cx="2592288" cy="2376264"/>
          </a:xfrm>
          <a:prstGeom prst="rect">
            <a:avLst/>
          </a:prstGeom>
          <a:noFill/>
        </p:spPr>
      </p:pic>
      <p:pic>
        <p:nvPicPr>
          <p:cNvPr id="9" name="Picture 2" descr="http://kidsfera.ru/wp-content/uploads/images/furatsilin_pri_beremennosti_instruktsija_primenenie.jpg"/>
          <p:cNvPicPr>
            <a:picLocks noChangeAspect="1" noChangeArrowheads="1"/>
          </p:cNvPicPr>
          <p:nvPr/>
        </p:nvPicPr>
        <p:blipFill>
          <a:blip r:embed="rId5" cstate="print"/>
          <a:srcRect l="51515" t="24242" r="4785" b="21212"/>
          <a:stretch>
            <a:fillRect/>
          </a:stretch>
        </p:blipFill>
        <p:spPr bwMode="auto">
          <a:xfrm>
            <a:off x="4223792" y="5895150"/>
            <a:ext cx="1872208" cy="96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359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93766" y="188640"/>
            <a:ext cx="6438338" cy="6526508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Фурацилин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приготовления водного раствора 1 часть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нитрофурала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растворяют в 5000 частей изотонического раствора натрия хлорида или дистиллированной воды.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Готовый раствор можно хранить в течение длительного времени.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применение при беременности и лактации.</a:t>
            </a:r>
          </a:p>
          <a:p>
            <a:pPr marL="0">
              <a:spcBef>
                <a:spcPts val="0"/>
              </a:spcBef>
              <a:buNone/>
            </a:pPr>
            <a:endParaRPr lang="ru-RU" sz="2000" dirty="0"/>
          </a:p>
        </p:txBody>
      </p:sp>
      <p:pic>
        <p:nvPicPr>
          <p:cNvPr id="5" name="Рисунок 4" descr="стир.jpg"/>
          <p:cNvPicPr/>
          <p:nvPr/>
        </p:nvPicPr>
        <p:blipFill>
          <a:blip r:embed="rId2" cstate="print"/>
          <a:srcRect l="66308"/>
          <a:stretch>
            <a:fillRect/>
          </a:stretch>
        </p:blipFill>
        <p:spPr>
          <a:xfrm>
            <a:off x="7824192" y="2458192"/>
            <a:ext cx="2420102" cy="4211442"/>
          </a:xfrm>
          <a:prstGeom prst="rect">
            <a:avLst/>
          </a:prstGeom>
        </p:spPr>
      </p:pic>
      <p:pic>
        <p:nvPicPr>
          <p:cNvPr id="9" name="Picture 2" descr="http://kidsfera.ru/wp-content/uploads/images/furatsilin_pri_beremennosti_instruktsija_primenenie.jpg"/>
          <p:cNvPicPr>
            <a:picLocks noChangeAspect="1" noChangeArrowheads="1"/>
          </p:cNvPicPr>
          <p:nvPr/>
        </p:nvPicPr>
        <p:blipFill>
          <a:blip r:embed="rId3" cstate="print"/>
          <a:srcRect l="51515" t="24242" r="4785" b="21212"/>
          <a:stretch>
            <a:fillRect/>
          </a:stretch>
        </p:blipFill>
        <p:spPr bwMode="auto">
          <a:xfrm>
            <a:off x="4100281" y="5080431"/>
            <a:ext cx="3672408" cy="1777569"/>
          </a:xfrm>
          <a:prstGeom prst="rect">
            <a:avLst/>
          </a:prstGeom>
          <a:noFill/>
        </p:spPr>
      </p:pic>
      <p:pic>
        <p:nvPicPr>
          <p:cNvPr id="10" name="Picture 2" descr="https://med-explorer.ru/wp-content/uploads/2017/06/%D0%A4%D1%83%D1%80%D0%B0%D1%86%D0%B8%D0%BB%D0%B8%D0%BD-%D0%B2-%D1%84%D0%BE%D1%80%D0%BC%D0%B5-%D1%82%D0%B0%D0%B1%D0%BB%D0%B5%D1%82%D0%BE%D0%BA.jpg"/>
          <p:cNvPicPr>
            <a:picLocks noChangeAspect="1" noChangeArrowheads="1"/>
          </p:cNvPicPr>
          <p:nvPr/>
        </p:nvPicPr>
        <p:blipFill>
          <a:blip r:embed="rId4" cstate="print"/>
          <a:srcRect l="9804" r="13725"/>
          <a:stretch>
            <a:fillRect/>
          </a:stretch>
        </p:blipFill>
        <p:spPr bwMode="auto">
          <a:xfrm>
            <a:off x="7448497" y="349068"/>
            <a:ext cx="3548054" cy="20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73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1539" y="1520042"/>
            <a:ext cx="5472546" cy="41682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881" y="1928749"/>
            <a:ext cx="2826327" cy="28263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963" y="3570516"/>
            <a:ext cx="3272279" cy="30133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0021" y="201881"/>
            <a:ext cx="80870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="" xmlns:p14="http://schemas.microsoft.com/office/powerpoint/2010/main" val="10982600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138" y="178131"/>
            <a:ext cx="11542815" cy="111628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Хлорсодержащие средства</a:t>
            </a:r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8765" y="855023"/>
            <a:ext cx="10965564" cy="5248894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дезинфицирующие средства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обработки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помещений, предметов ухода за больными.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данной целью применяют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дезинфицирующие средства 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форме таблеток, порошков для 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приготовления раствора: 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Хлорамин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порошок </a:t>
            </a: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Клорсепт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Хломикс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Аква-хлор и др.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413" y="2073395"/>
            <a:ext cx="3303475" cy="4054386"/>
          </a:xfrm>
          <a:prstGeom prst="rect">
            <a:avLst/>
          </a:prstGeom>
        </p:spPr>
      </p:pic>
      <p:pic>
        <p:nvPicPr>
          <p:cNvPr id="7" name="Рисунок 6" descr="ак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4505" y="2605418"/>
            <a:ext cx="1981439" cy="33240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70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061" y="0"/>
            <a:ext cx="8911687" cy="146066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008" y="771897"/>
            <a:ext cx="9880270" cy="51538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водных растворах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хлорсодержащие средства легко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образуют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(хлорноватистую кислоту). При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распадается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освобождением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атомарного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кислорода  и хлора.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вступает в соединения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аминогруппами белков бактерий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делает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невозможным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водородных связей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полипептидными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цепями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Кислород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взаимодействует с белками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микробной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клетки и коагулирует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их, что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приводит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нарушению</a:t>
            </a:r>
          </a:p>
          <a:p>
            <a:pPr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микробной клетки и она гибнет. </a:t>
            </a:r>
          </a:p>
          <a:p>
            <a:endParaRPr lang="ru-RU" dirty="0"/>
          </a:p>
        </p:txBody>
      </p:sp>
      <p:pic>
        <p:nvPicPr>
          <p:cNvPr id="4" name="Рисунок 3" descr="ак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17118" y="1078918"/>
            <a:ext cx="1290205" cy="2496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603" y="3942608"/>
            <a:ext cx="2128482" cy="24894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652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471" y="553915"/>
            <a:ext cx="9003322" cy="5965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хлоротдающим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 чувствительны грамположительные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грамотрицательные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 (в том числе кокки, возбудители кишечных инфекций и др.),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амебы и другие простейшие;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менее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 — кислотоустойчивые палочки, в частности туберкулезная. Последнее обстоятельство следует учитывать при дезинфекции материала, зараженного ТБК (туберкулезной бациллой Коха).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ак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7756" y="1986733"/>
            <a:ext cx="1615179" cy="24962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4368502"/>
            <a:ext cx="2968831" cy="24894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62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1162</TotalTime>
  <Words>3957</Words>
  <Application>Microsoft Office PowerPoint</Application>
  <PresentationFormat>Произвольный</PresentationFormat>
  <Paragraphs>305</Paragraphs>
  <Slides>67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Аспект</vt:lpstr>
      <vt:lpstr>                                   ФГБОУ ВО КрасГМУ им.проф. В.Ф. Войно-Ясенецкого Минздрава России  Фармацевтический колледж   ПРОТИВОМИКРОБНЫЕ СРЕДСТВА.  АНТИСЕПТИЧЕСКИЕ И ДЕЗИНФИЦИРУЮЩИЕ СРЕДСТВА   видеолекция для студентов 1 курса, обучающихся по специальности 33.02.01 Фармация </vt:lpstr>
      <vt:lpstr>План лекции:</vt:lpstr>
      <vt:lpstr>Асептика и дезинфекция</vt:lpstr>
      <vt:lpstr>Слайд 4</vt:lpstr>
      <vt:lpstr>Классификация: </vt:lpstr>
      <vt:lpstr>Выделяют галогенсодержащие антисептические и дезинфицирующие соединения: </vt:lpstr>
      <vt:lpstr>Хлорсодержащие средства </vt:lpstr>
      <vt:lpstr>Механизм действия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Кислородотдающие (окислители)  </vt:lpstr>
      <vt:lpstr>Кислородотдающие (окислители)  </vt:lpstr>
      <vt:lpstr>Слайд 19</vt:lpstr>
      <vt:lpstr> </vt:lpstr>
      <vt:lpstr> </vt:lpstr>
      <vt:lpstr>Соединения тяжелых металлов</vt:lpstr>
      <vt:lpstr>Слайд 23</vt:lpstr>
      <vt:lpstr>Слайд 24</vt:lpstr>
      <vt:lpstr>Слайд 25</vt:lpstr>
      <vt:lpstr>Детергенты</vt:lpstr>
      <vt:lpstr>Детергенты</vt:lpstr>
      <vt:lpstr>Детергенты</vt:lpstr>
      <vt:lpstr>Детергенты</vt:lpstr>
      <vt:lpstr>Детергенты</vt:lpstr>
      <vt:lpstr>Спирты</vt:lpstr>
      <vt:lpstr>Альдегиды</vt:lpstr>
      <vt:lpstr>Фенолы</vt:lpstr>
      <vt:lpstr>Фенолы</vt:lpstr>
      <vt:lpstr>Фенолы</vt:lpstr>
      <vt:lpstr>Фенолы</vt:lpstr>
      <vt:lpstr>Кислоты и щелочи</vt:lpstr>
      <vt:lpstr>Кислоты и щелочи</vt:lpstr>
      <vt:lpstr>Кислоты и щелочи</vt:lpstr>
      <vt:lpstr>Красители</vt:lpstr>
      <vt:lpstr>Антисептики растительного происхождения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Антисептики разного химического строения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Гексэтидин выпускают также под ТН  Стоматидин, Максиколд лор, Стопангин, Максиспрей</vt:lpstr>
      <vt:lpstr>Слайд 62</vt:lpstr>
      <vt:lpstr>Слайд 63</vt:lpstr>
      <vt:lpstr>Слайд 64</vt:lpstr>
      <vt:lpstr>Слайд 65</vt:lpstr>
      <vt:lpstr>Слайд 66</vt:lpstr>
      <vt:lpstr>Слайд 67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Антисептические и дезинфицирующие средства</dc:title>
  <dc:creator>Юлия Червонная</dc:creator>
  <cp:lastModifiedBy>Пользователь Windows</cp:lastModifiedBy>
  <cp:revision>134</cp:revision>
  <dcterms:created xsi:type="dcterms:W3CDTF">2018-01-27T09:40:47Z</dcterms:created>
  <dcterms:modified xsi:type="dcterms:W3CDTF">2023-07-17T14:02:36Z</dcterms:modified>
</cp:coreProperties>
</file>