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81"/>
  </p:notesMasterIdLst>
  <p:sldIdLst>
    <p:sldId id="256" r:id="rId5"/>
    <p:sldId id="257" r:id="rId6"/>
    <p:sldId id="258" r:id="rId7"/>
    <p:sldId id="329" r:id="rId8"/>
    <p:sldId id="33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323" r:id="rId28"/>
    <p:sldId id="278" r:id="rId29"/>
    <p:sldId id="324" r:id="rId30"/>
    <p:sldId id="325" r:id="rId31"/>
    <p:sldId id="326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327" r:id="rId40"/>
    <p:sldId id="287" r:id="rId41"/>
    <p:sldId id="288" r:id="rId42"/>
    <p:sldId id="290" r:id="rId43"/>
    <p:sldId id="289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335" r:id="rId52"/>
    <p:sldId id="336" r:id="rId53"/>
    <p:sldId id="298" r:id="rId54"/>
    <p:sldId id="299" r:id="rId55"/>
    <p:sldId id="331" r:id="rId56"/>
    <p:sldId id="332" r:id="rId57"/>
    <p:sldId id="333" r:id="rId58"/>
    <p:sldId id="334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30" r:id="rId78"/>
    <p:sldId id="319" r:id="rId79"/>
    <p:sldId id="320" r:id="rId80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0" d="100"/>
          <a:sy n="60" d="100"/>
        </p:scale>
        <p:origin x="62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31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92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6F6557-D308-4C65-A8E1-F490D3C44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02F6A0A-3048-4CA6-91FA-4B9581565F3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5E90836E-98A4-435D-BD6E-09151C666FB9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19D24835-FA3F-415B-B1F2-4FA2FD73734A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54660FB-07FD-418A-B0D4-F279D551072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7A180A8-943C-41CF-B102-4EFF7A238B9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C3F21E1-C772-48F7-8BE5-B8DC9972A12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AFF0E8A-DF9E-4ED6-BBA1-620DEB5DFCA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352A5BA-91F7-46DF-BB92-738F10C2DAB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EBDC72D-2168-465A-929A-5EC6CCB22C5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B94D6FB-3067-48B3-8725-15991E26AD1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D533D12-A215-4879-9671-2EC7D6BEC31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D236A03-91DB-40DA-991B-5DE2E16FEBD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EF445E1-3271-40E4-9D2B-B984C776FB3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A55D35D-08AC-4D00-A9BA-B1E6C6798F9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FD0BA6C-8C31-4692-891F-EA08B4BD4B5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7DAD635-0A57-42A6-8224-B19342E8CBB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D409DF3-04CA-4835-991B-57B241B64BC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37A63CC-AB04-4E7C-B3DC-571DB8726D8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7615F68-D336-4D79-8025-8338409E2D3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DE196E6-6AA7-4E83-B85F-82F6952E750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842AA4F-CCC9-46BC-815F-4C3FE364E4A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1D3E599-F2E6-4B8A-A998-54177F805DD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5F898CD-919C-4BA1-9552-02284F82795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B6250B6-FD4C-40DC-8172-4D30A1C5CD5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5607694-D490-42B0-BD72-E94B524505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6D761CC-A366-453E-870F-4A4A510B1C1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C46B004-49A7-41DF-8DCF-7E2AB9F5D9F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E4CB760-8573-4BCE-9521-496EBB537A1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028008D-985D-4959-8EA0-F37AA36E354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4F5E9C9-A743-4859-861F-7CA62932EB8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3D402E5-E93A-47F1-B08A-1FEDB5821A0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FFAAF1C-FD5B-4C66-9144-BBC6F1D4482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33611DC-59E0-472F-8788-29C3F181D9F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3F1B74B-9351-41C0-92D2-455EA636350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9174DDB-6DEE-41EA-9EFC-E0079FBF732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27F202-1672-4F5F-8BCA-329B783983E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0017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FAFE606-A926-4ED3-AC31-31204616F81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077B6A7-293A-4C2F-8435-DD8F67983A7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EED4A2F-B6DA-4820-91A6-4785F7BCC68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CA7BD93-9CB7-415E-ABC9-0F684352A02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D081966-A6CC-4B63-B3B7-5ECF1288E9EF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449320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A65FDEE-BAD1-447D-A8E9-EF2A0365313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42F501B-C151-42DD-A7D8-B29C7D94390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C50EE09-F415-4D0B-87B3-CC5499A140D8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52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247202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C077506-59F5-44A9-A5B1-66D140FD1B00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53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671825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8062229-37BB-4FFE-8EBB-1172F250B362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3489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E424118-4CF8-4B6F-A90D-4715CA7177A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0A66A94-6664-4661-B986-4B86CB4825A3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55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805855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331F591-8017-42AE-98D2-94407427BF4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BD2673C-3842-479C-90B0-F82C14053F6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F45FE7E-A3A5-4B52-9E16-38C065CCC7B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3963B67-26D8-4AB9-94AC-7A030AB78E9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FF36C29-941D-4417-998B-A68D2A8392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CE3383F-64AC-4100-87AD-8E45953369D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EA266B3-8B46-4A7C-9B97-F2588E3C0AD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49E60B0-E958-41C5-89E8-26A405B2930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3160BC6-84B4-46CC-92D0-929B1FD5D76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AA204D8-0DBE-4B98-A803-D5DEB574C3E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1BDF6A9-5856-435A-A613-662C4DF1451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FE34D3C-9AC2-49D2-9CA2-F4C244F8766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AB15345-5818-4904-820B-FA8E7070C92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42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729ECBD-6F2D-43FA-A756-6C583127CA8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0A58D90-09F2-4AC0-9CF9-28190BC3C93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24BF100-39E7-4D75-84B2-A8EE631ABD4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C5D637F-53E3-427C-8783-F0426CD2E85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76303AE-96F6-4915-A7D6-2181429BD9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81280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087D471-08E2-4C90-A567-8C3C34A5F9C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05FBC96-7F16-4B79-9E99-939DA163874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3E8FEAC-1B2D-48DA-A515-475FF815E4C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419F8BD-A3E8-43CB-91B2-FF1785A75EA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5113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DDB1710-A5A7-496B-B7E0-14C4F43F899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C4681AC-29A6-4A9F-B4EF-B06702A90F3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C0A7-2D2C-4038-A618-C1C361739E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9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DDF17-79FE-468D-8D66-66C90AD281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36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440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440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E456-606B-426B-B7AC-DF224C9E7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227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04661-E133-4036-90CB-AC7BB7BFA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1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A01E-9528-4745-9C88-F4B9E5046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56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A2C9-95AE-4E9C-B799-FFC9CE7004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791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3713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D844-7F18-42BB-9176-93B0B8E10B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38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B6EE-AF44-44E5-BF79-0C6E5BA41E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74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F31B-498F-4065-9C30-B20FF31512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16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F7C-6324-4226-8010-57DA66CF9A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19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19F03-0869-48A2-8CF8-7F6DF6EBF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34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84C9-CCF0-4428-954C-ADF3313DE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770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3872-4FEB-4B0A-A202-B9430E5C96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5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0831-AC91-4A8C-BEB6-FAC005FF9E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42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0913" y="303213"/>
            <a:ext cx="2265362" cy="6442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5275" cy="6442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ADF2-FFA1-48EB-9612-12FFF0AA7D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494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5C71-B962-4B17-A2B6-360F881DCB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704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B12F6-72BD-4239-9511-FA24FB54B9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673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B031E-CFD3-4E28-9C63-8271937619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97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1650" y="1763713"/>
            <a:ext cx="44481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763713"/>
            <a:ext cx="44481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9E35-75DF-483C-918F-46858524E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222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8B34-94C7-41B9-B30B-13E61E37C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454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1CAE4-46EA-4AE9-A5AC-0EBE2698CC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121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18F8-B209-44B4-A193-10A331C64F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82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73F2-7A12-4D35-A56A-D087558604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190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91629-FAC5-40E8-9DF3-8ADD189C0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897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5A508-41F4-484A-975C-8E62542D9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980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312BF-34BC-48C7-B902-F88A56889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91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8213" y="303213"/>
            <a:ext cx="2262187" cy="642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650" y="303213"/>
            <a:ext cx="6634163" cy="642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D92-735C-4387-B49E-9C8BF606D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995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51BF-3342-45AD-911E-AB25090C20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762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1B3D9-0425-4080-A657-5CE299EA6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039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ACDBC-5D9B-4326-8673-0F7FA8639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6648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3713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DAE3-7B63-4EE5-B36A-16ED622593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123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7E45F-FE81-4EC0-BDBA-B513CFCE8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2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A901-1460-4795-B328-10C9C897E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49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135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20B2-9E40-4BFF-964C-9B42829B52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9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0BFA-41F9-4CB8-A9F7-836AD1F482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685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6E5E-4002-40CE-BF28-BD1ABDB86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3457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033B-B148-4562-A4CE-AF90D513D7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259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966B-B0C1-4A70-8CE7-4ADF620A3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034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3213"/>
            <a:ext cx="2266950" cy="6448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0037" cy="6448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B4B53-09DC-4314-A566-26FD76720F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1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7306B-B6E4-45EE-9101-28E0ACC27C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0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7565-6E62-4569-B52E-41D5CDE0F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14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81C96-26C3-449D-A7A5-384CB99907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77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147AC-5102-4CEC-A0E2-9B6F0E8708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54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FBB6-208E-4012-B837-BBA05CA6E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25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5100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5100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97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2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588030-F08F-49BA-B39D-9F23B704C8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30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3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2.2.18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3288" y="7007225"/>
            <a:ext cx="31829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ФЗ от 22.08.1996 № 1250 ФЗ "О высшем и послузовском профессиональном образовании"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3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B47F51-AEEC-4456-A44E-264AFDFDEE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303213"/>
            <a:ext cx="904875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763713"/>
            <a:ext cx="90487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1650" y="7007225"/>
            <a:ext cx="23288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1700" y="7007225"/>
            <a:ext cx="3190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1538" y="7007225"/>
            <a:ext cx="232886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B91C5-0B3E-4FE2-9810-15BDE497DB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9387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1"/>
            <a:r>
              <a:rPr lang="en-GB" altLang="ru-RU" smtClean="0"/>
              <a:t>Второй уровень</a:t>
            </a:r>
          </a:p>
          <a:p>
            <a:pPr lvl="2"/>
            <a:r>
              <a:rPr lang="en-GB" altLang="ru-RU" smtClean="0"/>
              <a:t>Третий уровень</a:t>
            </a:r>
          </a:p>
          <a:p>
            <a:pPr lvl="3"/>
            <a:r>
              <a:rPr lang="en-GB" altLang="ru-RU" smtClean="0"/>
              <a:t>Четвертый уровень</a:t>
            </a:r>
          </a:p>
          <a:p>
            <a:pPr lvl="4"/>
            <a:r>
              <a:rPr lang="en-GB" altLang="ru-RU" smtClean="0"/>
              <a:t>Пятый уровень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9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ea typeface="Microsoft YaHei" charset="-122"/>
              </a:defRPr>
            </a:lvl1pPr>
          </a:lstStyle>
          <a:p>
            <a:pPr>
              <a:defRPr/>
            </a:pPr>
            <a:r>
              <a:rPr lang="ru-RU" altLang="ru-RU"/>
              <a:t>18.9.18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9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090E15-9970-4FAF-8FAA-56DE346D5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017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54225" y="2466975"/>
            <a:ext cx="7381875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  <a:defRPr/>
            </a:pPr>
            <a:r>
              <a:rPr lang="ru-RU" alt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2" charset="0"/>
                <a:cs typeface="Times New Roman" pitchFamily="16" charset="0"/>
              </a:rPr>
              <a:t>Психология и педагогика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180000">
            <a:off x="7369175" y="3822700"/>
            <a:ext cx="23288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08063" y="4032250"/>
            <a:ext cx="864076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Calibri" panose="020F0502020204030204" pitchFamily="34" charset="0"/>
              </a:rPr>
              <a:t> Лекция 1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6-го курса специальности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30.05.03  Медицинская кибернетика</a:t>
            </a:r>
          </a:p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(Очное, Высшее образование, 6.0)</a:t>
            </a:r>
            <a:r>
              <a:rPr lang="ru-RU" altLang="ru-RU" sz="12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Лектор</a:t>
            </a:r>
            <a:r>
              <a:rPr lang="ru-RU" altLang="ru-RU" sz="3200" b="1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74725" y="350838"/>
            <a:ext cx="6238875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3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3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60363"/>
            <a:ext cx="20875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59175" y="6911975"/>
            <a:ext cx="3368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Красноярск </a:t>
            </a:r>
            <a:r>
              <a:rPr lang="ru-RU" altLang="ru-RU" sz="2200" dirty="0" smtClean="0">
                <a:solidFill>
                  <a:srgbClr val="000000"/>
                </a:solidFill>
              </a:rPr>
              <a:t>2020</a:t>
            </a:r>
            <a:endParaRPr lang="ru-RU" altLang="ru-RU" sz="2200" dirty="0">
              <a:solidFill>
                <a:srgbClr val="000000"/>
              </a:solidFill>
            </a:endParaRPr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8600"/>
            <a:ext cx="111601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60363" y="287338"/>
            <a:ext cx="9359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270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None/>
            </a:pPr>
            <a:r>
              <a:rPr lang="en-US" altLang="ru-RU" sz="3200" b="1" u="sng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III</a:t>
            </a:r>
            <a:r>
              <a:rPr lang="ru-RU" altLang="ru-RU" sz="3200" b="1" u="sng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этап – психология как наука о поведении</a:t>
            </a:r>
            <a:r>
              <a:rPr lang="ru-RU" altLang="ru-RU" sz="3200" u="sng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r>
              <a:rPr lang="ru-RU" altLang="ru-RU" sz="32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ru-RU" altLang="ru-RU" sz="3200" b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Возникает в XX веке.</a:t>
            </a:r>
            <a:r>
              <a:rPr lang="ru-RU" altLang="ru-RU" sz="32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Задача психологии – ставить эксперименты и наблюдать за тем, что можно непосредственно увидеть, а именно: поведение, поступки, реакции человека (мотивы, вызывающие поступки, не учитывались).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455988"/>
            <a:ext cx="28575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392613" y="3697288"/>
            <a:ext cx="5381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56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5000"/>
              </a:lnSpc>
              <a:buSzPct val="100000"/>
              <a:defRPr/>
            </a:pPr>
            <a:r>
              <a:rPr lang="ru-RU" altLang="ru-RU" sz="2600" i="1" smtClean="0">
                <a:latin typeface="Garamond" pitchFamily="16" charset="0"/>
              </a:rPr>
              <a:t>Задача психологии – установить однозначные отношения между стимулами и реакциями</a:t>
            </a:r>
            <a:r>
              <a:rPr lang="ru-RU" altLang="ru-RU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.</a:t>
            </a:r>
            <a:r>
              <a:rPr lang="ru-RU" altLang="ru-RU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 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319588" y="5688013"/>
            <a:ext cx="48244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  <a:latin typeface="Garamond" panose="02020404030301010803" pitchFamily="18" charset="0"/>
              </a:rPr>
              <a:t>Д. Уотсон (1878-1958) 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  <a:latin typeface="Garamond" panose="02020404030301010803" pitchFamily="18" charset="0"/>
              </a:rPr>
              <a:t>американский психолог, основоположник бихевиоризма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03238" y="446088"/>
            <a:ext cx="9072562" cy="630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27038" indent="-312738"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800"/>
              </a:spcBef>
              <a:buSzPct val="45000"/>
              <a:defRPr/>
            </a:pPr>
            <a:r>
              <a:rPr lang="en-US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IV</a:t>
            </a:r>
            <a:r>
              <a:rPr lang="ru-RU" alt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этап (современный) – психология как наука, изучающая объективные закономерности, проявления и механизмы психики</a:t>
            </a:r>
          </a:p>
          <a:p>
            <a:pPr eaLnBrk="1" hangingPunct="1">
              <a:spcBef>
                <a:spcPts val="800"/>
              </a:spcBef>
              <a:buSzPct val="45000"/>
              <a:defRPr/>
            </a:pPr>
            <a:endParaRPr lang="ru-RU" altLang="ru-RU" sz="3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800"/>
              </a:spcBef>
              <a:buSzPct val="45000"/>
              <a:defRPr/>
            </a:pPr>
            <a:r>
              <a:rPr lang="ru-RU" alt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данного этапа характерно многообразие подходов к сущности психики, превращение психологии в многоотраслевую, прикладную область знаний, обслуживающую интересы практической деятельности человека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03238" y="-141288"/>
            <a:ext cx="9064625" cy="187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32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Основные направления современной зарубежной психологии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176713" y="2339677"/>
            <a:ext cx="5616575" cy="478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5438" indent="-325438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FF99"/>
              </a:buClr>
              <a:buSzPct val="100000"/>
              <a:buFont typeface="Garamond" pitchFamily="16" charset="0"/>
              <a:buChar char="•"/>
              <a:defRPr/>
            </a:pPr>
            <a:r>
              <a:rPr lang="ru-RU" alt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Психоанализ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FF99"/>
              </a:buClr>
              <a:buSzPct val="100000"/>
              <a:buFont typeface="Garamond" pitchFamily="16" charset="0"/>
              <a:buChar char="•"/>
              <a:defRPr/>
            </a:pPr>
            <a:r>
              <a:rPr lang="ru-RU" alt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Бихевиоризм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00FF99"/>
              </a:buClr>
              <a:buSzPct val="100000"/>
              <a:buFont typeface="Garamond" pitchFamily="16" charset="0"/>
              <a:buChar char="•"/>
              <a:defRPr/>
            </a:pPr>
            <a:r>
              <a:rPr lang="ru-RU" alt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Гештальтпсихология</a:t>
            </a:r>
          </a:p>
          <a:p>
            <a:pPr marL="896938" indent="-271463" eaLnBrk="1" hangingPunct="1">
              <a:lnSpc>
                <a:spcPct val="90000"/>
              </a:lnSpc>
              <a:spcBef>
                <a:spcPts val="800"/>
              </a:spcBef>
              <a:buClr>
                <a:srgbClr val="00FF99"/>
              </a:buClr>
              <a:buSzPct val="100000"/>
              <a:buFont typeface="Garamond" pitchFamily="16" charset="0"/>
              <a:buChar char="•"/>
              <a:defRPr/>
            </a:pPr>
            <a:r>
              <a:rPr lang="ru-RU" alt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Гуманистическая</a:t>
            </a:r>
            <a:endParaRPr lang="ru-RU" altLang="ru-RU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 marL="896938" indent="-271463" eaLnBrk="1" hangingPunct="1">
              <a:lnSpc>
                <a:spcPct val="90000"/>
              </a:lnSpc>
              <a:spcBef>
                <a:spcPts val="800"/>
              </a:spcBef>
              <a:buClr>
                <a:srgbClr val="00FF99"/>
              </a:buClr>
              <a:buSzPct val="100000"/>
              <a:buFont typeface="Arial" panose="020B0604020202020204" pitchFamily="34" charset="0"/>
              <a:buChar char="•"/>
              <a:tabLst>
                <a:tab pos="773113" algn="l"/>
                <a:tab pos="898525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ru-RU" alt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Трансперсональная</a:t>
            </a:r>
          </a:p>
          <a:p>
            <a:pPr marL="896938" indent="-271463" eaLnBrk="1" hangingPunct="1">
              <a:lnSpc>
                <a:spcPct val="90000"/>
              </a:lnSpc>
              <a:spcBef>
                <a:spcPts val="800"/>
              </a:spcBef>
              <a:buClr>
                <a:srgbClr val="00FF99"/>
              </a:buClr>
              <a:buSzPct val="100000"/>
              <a:buFont typeface="Arial" panose="020B0604020202020204" pitchFamily="34" charset="0"/>
              <a:buChar char="•"/>
              <a:tabLst>
                <a:tab pos="773113" algn="l"/>
                <a:tab pos="898525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ru-RU" altLang="ru-RU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Деятельностная</a:t>
            </a:r>
            <a:r>
              <a:rPr lang="ru-RU" alt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 </a:t>
            </a:r>
          </a:p>
          <a:p>
            <a:pPr marL="896938" indent="-271463" eaLnBrk="1" hangingPunct="1">
              <a:lnSpc>
                <a:spcPct val="90000"/>
              </a:lnSpc>
              <a:spcBef>
                <a:spcPts val="800"/>
              </a:spcBef>
              <a:buClr>
                <a:srgbClr val="00FF99"/>
              </a:buClr>
              <a:buSzPct val="100000"/>
              <a:buFont typeface="Arial" panose="020B0604020202020204" pitchFamily="34" charset="0"/>
              <a:buChar char="•"/>
              <a:tabLst>
                <a:tab pos="773113" algn="l"/>
                <a:tab pos="898525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ru-RU" alt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Когнитивная</a:t>
            </a:r>
            <a:r>
              <a:rPr lang="ru-RU" altLang="ru-RU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 </a:t>
            </a:r>
            <a:r>
              <a:rPr lang="ru-RU" alt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психология</a:t>
            </a:r>
            <a:endParaRPr lang="ru-RU" altLang="ru-RU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2555701"/>
            <a:ext cx="3373438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792163" y="215900"/>
            <a:ext cx="89281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solidFill>
                  <a:srgbClr val="000099"/>
                </a:solidFill>
              </a:rPr>
              <a:t>Становление психологии как науки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000">
              <a:solidFill>
                <a:srgbClr val="000099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87338" y="873125"/>
            <a:ext cx="9504362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Основатель научной психологии  немецкий исследователь </a:t>
            </a:r>
            <a:r>
              <a:rPr lang="ru-RU" altLang="ru-RU" sz="2600" b="1">
                <a:solidFill>
                  <a:srgbClr val="000000"/>
                </a:solidFill>
              </a:rPr>
              <a:t>Вильгельм Вундт,</a:t>
            </a:r>
            <a:r>
              <a:rPr lang="ru-RU" altLang="ru-RU" sz="2600">
                <a:solidFill>
                  <a:srgbClr val="000000"/>
                </a:solidFill>
              </a:rPr>
              <a:t> открыл в 1879 году первую в мире экспериментальную психологическую лабораторию в Лейпциге.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Этот год считается годом рождения психологии как науки.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 В 1885 году </a:t>
            </a:r>
            <a:r>
              <a:rPr lang="ru-RU" altLang="ru-RU" sz="2600" b="1">
                <a:solidFill>
                  <a:srgbClr val="000000"/>
                </a:solidFill>
              </a:rPr>
              <a:t>В.М. Бехтерев</a:t>
            </a:r>
            <a:r>
              <a:rPr lang="ru-RU" altLang="ru-RU" sz="2600">
                <a:solidFill>
                  <a:srgbClr val="000000"/>
                </a:solidFill>
              </a:rPr>
              <a:t> организовал подобную лабораторию в России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576263" y="4506913"/>
            <a:ext cx="2071687" cy="2546350"/>
            <a:chOff x="363" y="2839"/>
            <a:chExt cx="1305" cy="1604"/>
          </a:xfrm>
        </p:grpSpPr>
        <p:pic>
          <p:nvPicPr>
            <p:cNvPr id="2663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2839"/>
              <a:ext cx="1305" cy="1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4" name="Text Box 5"/>
            <p:cNvSpPr txBox="1">
              <a:spLocks noChangeArrowheads="1"/>
            </p:cNvSpPr>
            <p:nvPr/>
          </p:nvSpPr>
          <p:spPr bwMode="auto">
            <a:xfrm>
              <a:off x="363" y="2839"/>
              <a:ext cx="1305" cy="1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090863" y="5607050"/>
            <a:ext cx="21748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alibri" panose="020F0502020204030204" pitchFamily="34" charset="0"/>
              </a:rPr>
              <a:t>Вильгел</a:t>
            </a:r>
            <a:r>
              <a:rPr lang="ru-RU" altLang="ru-RU" sz="2200">
                <a:solidFill>
                  <a:srgbClr val="000000"/>
                </a:solidFill>
                <a:latin typeface="Calibri" panose="020F0502020204030204" pitchFamily="34" charset="0"/>
              </a:rPr>
              <a:t>ьм  Макс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  <a:latin typeface="Calibri" panose="020F0502020204030204" pitchFamily="34" charset="0"/>
              </a:rPr>
              <a:t>Вундт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3395663" y="6256338"/>
            <a:ext cx="1571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Calibri" panose="020F0502020204030204" pitchFamily="34" charset="0"/>
              </a:rPr>
              <a:t>(1832–1920) 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557713"/>
            <a:ext cx="2303463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7704138" y="5975350"/>
            <a:ext cx="2303462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Владимир Михайлович Бехтерев</a:t>
            </a:r>
          </a:p>
          <a:p>
            <a:pPr eaLnBrk="1"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(1857–1927)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87338" y="431800"/>
            <a:ext cx="94313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</a:rPr>
              <a:t>Психология</a:t>
            </a:r>
            <a:r>
              <a:rPr lang="ru-RU" altLang="ru-RU" sz="2800">
                <a:solidFill>
                  <a:srgbClr val="000000"/>
                </a:solidFill>
              </a:rPr>
              <a:t> —</a:t>
            </a:r>
            <a:r>
              <a:rPr lang="ru-RU" altLang="ru-RU" sz="2800" b="1">
                <a:solidFill>
                  <a:srgbClr val="000000"/>
                </a:solidFill>
              </a:rPr>
              <a:t> это наука о закономерностях возникновения, становления и формирования психики человека.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>
              <a:solidFill>
                <a:srgbClr val="000000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382963"/>
            <a:ext cx="2697162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3455988"/>
            <a:ext cx="2690813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3055938" y="3621088"/>
            <a:ext cx="4143375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17375E"/>
                </a:solidFill>
              </a:rPr>
              <a:t>     ПСИХИКА</a:t>
            </a:r>
            <a:r>
              <a:rPr lang="ru-RU" altLang="ru-RU" sz="2000">
                <a:solidFill>
                  <a:srgbClr val="17375E"/>
                </a:solidFill>
              </a:rPr>
              <a:t> -</a:t>
            </a:r>
            <a:r>
              <a:rPr lang="ru-RU" altLang="ru-RU" sz="2200">
                <a:solidFill>
                  <a:srgbClr val="000000"/>
                </a:solidFill>
              </a:rPr>
              <a:t>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системное свойство высокоорганизованной материи, заключающееся в активном отражении субъектом объективного мира и саморегуляции на этой основе своего поведения и деятельности.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576263" y="2016125"/>
            <a:ext cx="9288462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</a:rPr>
              <a:t>Объект психологии</a:t>
            </a:r>
            <a:r>
              <a:rPr lang="ru-RU" altLang="ru-RU" sz="2800">
                <a:solidFill>
                  <a:srgbClr val="000000"/>
                </a:solidFill>
              </a:rPr>
              <a:t> - </a:t>
            </a:r>
            <a:r>
              <a:rPr lang="ru-RU" altLang="ru-RU" sz="2800" b="1">
                <a:solidFill>
                  <a:srgbClr val="000000"/>
                </a:solidFill>
              </a:rPr>
              <a:t>это закономерности психики как особой формы жизнедеятельности человека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23963"/>
            <a:ext cx="9647238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31800" y="341313"/>
            <a:ext cx="94313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96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500" b="1">
                <a:solidFill>
                  <a:srgbClr val="C5000B"/>
                </a:solidFill>
              </a:rPr>
              <a:t>Предмет изучения современной психологии (</a:t>
            </a:r>
            <a:r>
              <a:rPr lang="ru-RU" altLang="ru-RU" sz="2000" b="1">
                <a:solidFill>
                  <a:srgbClr val="C5000B"/>
                </a:solidFill>
              </a:rPr>
              <a:t>Р.С. Немов</a:t>
            </a:r>
            <a:r>
              <a:rPr lang="ru-RU" altLang="ru-RU" sz="2200" b="1">
                <a:solidFill>
                  <a:srgbClr val="C5000B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3213"/>
            <a:ext cx="9070975" cy="12588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altLang="ru-RU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31800" y="2030413"/>
            <a:ext cx="964723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Если высказывание определенно относится к психике, психическому процессу, свойству или состоянию, то используется термин      «</a:t>
            </a:r>
            <a:r>
              <a:rPr lang="ru-RU" altLang="ru-RU" sz="2800" b="1" i="1">
                <a:solidFill>
                  <a:srgbClr val="000000"/>
                </a:solidFill>
              </a:rPr>
              <a:t>психический</a:t>
            </a:r>
            <a:r>
              <a:rPr lang="ru-RU" altLang="ru-RU" sz="2800">
                <a:solidFill>
                  <a:srgbClr val="000000"/>
                </a:solidFill>
              </a:rPr>
              <a:t>», </a:t>
            </a:r>
          </a:p>
          <a:p>
            <a:pPr eaLnBrk="1"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если - к психологической науке, то - 		</a:t>
            </a:r>
          </a:p>
          <a:p>
            <a:pPr eaLnBrk="1"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									«</a:t>
            </a:r>
            <a:r>
              <a:rPr lang="ru-RU" altLang="ru-RU" sz="2800" b="1" i="1">
                <a:solidFill>
                  <a:srgbClr val="000000"/>
                </a:solidFill>
              </a:rPr>
              <a:t>психологический</a:t>
            </a:r>
            <a:r>
              <a:rPr lang="ru-RU" altLang="ru-RU" sz="2800">
                <a:solidFill>
                  <a:srgbClr val="000000"/>
                </a:solidFill>
              </a:rPr>
              <a:t>»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60363" y="636588"/>
            <a:ext cx="9215437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 Часто смешивают разные по содержанию понятия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«</a:t>
            </a:r>
            <a:r>
              <a:rPr lang="ru-RU" altLang="ru-RU" sz="2800" i="1">
                <a:solidFill>
                  <a:srgbClr val="000000"/>
                </a:solidFill>
              </a:rPr>
              <a:t>Психический</a:t>
            </a:r>
            <a:r>
              <a:rPr lang="ru-RU" altLang="ru-RU" sz="2800">
                <a:solidFill>
                  <a:srgbClr val="000000"/>
                </a:solidFill>
              </a:rPr>
              <a:t>» и «</a:t>
            </a:r>
            <a:r>
              <a:rPr lang="ru-RU" altLang="ru-RU" sz="2800" i="1">
                <a:solidFill>
                  <a:srgbClr val="000000"/>
                </a:solidFill>
              </a:rPr>
              <a:t>психологический</a:t>
            </a:r>
            <a:r>
              <a:rPr lang="ru-RU" altLang="ru-RU" sz="2800">
                <a:solidFill>
                  <a:srgbClr val="000000"/>
                </a:solidFill>
              </a:rPr>
              <a:t>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44463" y="158750"/>
            <a:ext cx="9791700" cy="77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1. Укажите, в каких из следующих предложений нужно использовать термин «</a:t>
            </a:r>
            <a:r>
              <a:rPr lang="ru-RU" altLang="ru-RU" sz="2600" b="1" i="1">
                <a:solidFill>
                  <a:srgbClr val="000000"/>
                </a:solidFill>
              </a:rPr>
              <a:t>психический</a:t>
            </a:r>
            <a:r>
              <a:rPr lang="ru-RU" altLang="ru-RU" sz="2600">
                <a:solidFill>
                  <a:srgbClr val="000000"/>
                </a:solidFill>
              </a:rPr>
              <a:t>», в каких — «</a:t>
            </a:r>
            <a:r>
              <a:rPr lang="ru-RU" altLang="ru-RU" sz="2600" b="1" i="1">
                <a:solidFill>
                  <a:srgbClr val="000000"/>
                </a:solidFill>
              </a:rPr>
              <a:t>психологический</a:t>
            </a:r>
            <a:r>
              <a:rPr lang="ru-RU" altLang="ru-RU" sz="2600">
                <a:solidFill>
                  <a:srgbClr val="000000"/>
                </a:solidFill>
              </a:rPr>
              <a:t>». </a:t>
            </a:r>
          </a:p>
          <a:p>
            <a:pPr eaLnBrk="1"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 </a:t>
            </a:r>
          </a:p>
          <a:p>
            <a:pPr eaLnBrk="1"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1. Мышление - это познавательный_______процесс. 2.______активность человека зависит от мозговых процессов. </a:t>
            </a:r>
          </a:p>
          <a:p>
            <a:pPr eaLnBrk="1"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3. С_____точки зрения важно, чтобы человек в своем развитии пристрастно включался в различные виды деятельности и стремился осуществить их на возможно более высоком уровне. </a:t>
            </a:r>
          </a:p>
          <a:p>
            <a:pPr eaLnBrk="1"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4. _______регуляция поведения. </a:t>
            </a:r>
          </a:p>
          <a:p>
            <a:pPr eaLnBrk="1"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5. Изучение связи_______функций человека (слух, зрение, речь) с активностью различных участков коры головного мозга имело большое значение в развитии _______науки.</a:t>
            </a:r>
          </a:p>
          <a:p>
            <a:pPr eaLnBrk="1"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6. Учет_______закономерностей важен во всех видах человеческой деятельности. </a:t>
            </a:r>
          </a:p>
          <a:p>
            <a:pPr eaLnBrk="1"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7. Люди успешно решают общую задачу, если они_______совместимы между собой.</a:t>
            </a:r>
          </a:p>
          <a:p>
            <a:pPr eaLnBrk="1">
              <a:buClrTx/>
              <a:buFontTx/>
              <a:buNone/>
            </a:pPr>
            <a:endParaRPr lang="ru-RU" altLang="ru-RU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85775" y="287338"/>
            <a:ext cx="9215438" cy="66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b="1" dirty="0" smtClean="0"/>
              <a:t>Главная задача психологии</a:t>
            </a:r>
            <a:r>
              <a:rPr lang="ru-RU" altLang="ru-RU" sz="2800" dirty="0" smtClean="0"/>
              <a:t> как науки - исследование особенностей формирования, развития и проявления психических явлений и процессов.</a:t>
            </a:r>
          </a:p>
          <a:p>
            <a:pPr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b="1" dirty="0" smtClean="0"/>
              <a:t>Задачи</a:t>
            </a:r>
            <a:r>
              <a:rPr lang="ru-RU" altLang="ru-RU" sz="2800" dirty="0" smtClean="0"/>
              <a:t>:</a:t>
            </a:r>
          </a:p>
          <a:p>
            <a:pPr marL="419100" indent="-404813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dirty="0" smtClean="0"/>
              <a:t>научиться понимать сущность психических явлений и их закономерности;</a:t>
            </a:r>
          </a:p>
          <a:p>
            <a:pPr marL="419100" indent="-404813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dirty="0" smtClean="0"/>
              <a:t>научиться управлять ими;</a:t>
            </a:r>
          </a:p>
          <a:p>
            <a:pPr marL="419100" indent="-404813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dirty="0" smtClean="0"/>
              <a:t>использовать полученные знания с целью повышения эффективности тех отраслей практики, на пересечении с которыми лежат уже оформившиеся науки и отрасли;</a:t>
            </a:r>
          </a:p>
          <a:p>
            <a:pPr marL="419100" indent="-404813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dirty="0" smtClean="0"/>
              <a:t>быть теоретической основой организации и функционирования психологической службы в системе здравоохранения.</a:t>
            </a:r>
          </a:p>
          <a:p>
            <a:pPr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endParaRPr lang="ru-RU" altLang="ru-RU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47700" y="503238"/>
            <a:ext cx="914400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Учебная дисциплина «</a:t>
            </a:r>
            <a:r>
              <a:rPr lang="ru-RU" altLang="ru-RU" sz="2800" i="1">
                <a:solidFill>
                  <a:srgbClr val="000000"/>
                </a:solidFill>
              </a:rPr>
              <a:t>Психология и педагогика»</a:t>
            </a:r>
            <a:r>
              <a:rPr lang="ru-RU" altLang="ru-RU" sz="2800">
                <a:solidFill>
                  <a:srgbClr val="000000"/>
                </a:solidFill>
              </a:rPr>
              <a:t> преподается в медицинских ВУЗах в соответствии с Федеральным Государственным  образовательным стандартом высшего образования (ФГОС ВО).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Под </a:t>
            </a:r>
            <a:r>
              <a:rPr lang="ru-RU" altLang="ru-RU" sz="2800" b="1">
                <a:solidFill>
                  <a:srgbClr val="000000"/>
                </a:solidFill>
              </a:rPr>
              <a:t>стандартом  образования</a:t>
            </a:r>
            <a:r>
              <a:rPr lang="ru-RU" altLang="ru-RU" sz="2800">
                <a:solidFill>
                  <a:srgbClr val="000000"/>
                </a:solidFill>
              </a:rPr>
              <a:t> понимается система основных параметров, принимаемых в качестве государственной нормы образованности, отражающая общественный идеал и учитывающая возможности реальной личности и системы образования при достижении этого идеала.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59792" y="5652044"/>
            <a:ext cx="9287446" cy="1620293"/>
          </a:xfrm>
          <a:prstGeom prst="rect">
            <a:avLst/>
          </a:prstGeom>
          <a:solidFill>
            <a:srgbClr val="99FFFF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968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 dirty="0">
                <a:solidFill>
                  <a:srgbClr val="000000"/>
                </a:solidFill>
              </a:rPr>
              <a:t>Сайт КрасГМУ </a:t>
            </a:r>
            <a:r>
              <a:rPr lang="ru-RU" altLang="ru-RU" sz="2400" b="1" dirty="0">
                <a:solidFill>
                  <a:srgbClr val="000000"/>
                </a:solidFill>
              </a:rPr>
              <a:t>- </a:t>
            </a:r>
            <a:r>
              <a:rPr lang="ru-RU" altLang="ru-RU" sz="2400" b="1" dirty="0">
                <a:solidFill>
                  <a:srgbClr val="FF0000"/>
                </a:solidFill>
              </a:rPr>
              <a:t>Структура: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03.01. </a:t>
            </a:r>
            <a:r>
              <a:rPr lang="ru-RU" altLang="ru-RU" sz="2400" b="1" dirty="0">
                <a:solidFill>
                  <a:srgbClr val="C00000"/>
                </a:solidFill>
              </a:rPr>
              <a:t>Учебно-Методическое Управление </a:t>
            </a:r>
            <a:r>
              <a:rPr lang="ru-RU" altLang="ru-RU" sz="2400" b="1" dirty="0">
                <a:solidFill>
                  <a:srgbClr val="000000"/>
                </a:solidFill>
              </a:rPr>
              <a:t>- Методический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отдел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25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000099"/>
                </a:solidFill>
              </a:rPr>
              <a:t>Место психологии в системе наук</a:t>
            </a: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2284413" y="1968500"/>
            <a:ext cx="5511800" cy="3937000"/>
          </a:xfrm>
          <a:prstGeom prst="triangle">
            <a:avLst>
              <a:gd name="adj" fmla="val 50000"/>
            </a:avLst>
          </a:prstGeom>
          <a:noFill/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724400" y="3779838"/>
            <a:ext cx="63023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6000" b="1">
                <a:solidFill>
                  <a:srgbClr val="17375E"/>
                </a:solidFill>
                <a:latin typeface="Symbol" panose="05050102010706020507" pitchFamily="18" charset="2"/>
              </a:rPr>
              <a:t>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92163" y="1574800"/>
            <a:ext cx="86407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Социальные науки (социология, история, культурология и т.п.)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236538" y="5984875"/>
            <a:ext cx="346551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Естественные науки (физика, биология, химия и т.п.)</a:t>
            </a: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142038" y="5984875"/>
            <a:ext cx="37798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Философские науки (гносеология, этика, логика и т.д.) </a:t>
            </a:r>
          </a:p>
        </p:txBody>
      </p:sp>
      <p:cxnSp>
        <p:nvCxnSpPr>
          <p:cNvPr id="40968" name="AutoShape 7"/>
          <p:cNvCxnSpPr>
            <a:cxnSpLocks noChangeShapeType="1"/>
          </p:cNvCxnSpPr>
          <p:nvPr/>
        </p:nvCxnSpPr>
        <p:spPr bwMode="auto">
          <a:xfrm>
            <a:off x="5040313" y="2087563"/>
            <a:ext cx="1587" cy="1644650"/>
          </a:xfrm>
          <a:prstGeom prst="straightConnector1">
            <a:avLst/>
          </a:prstGeom>
          <a:noFill/>
          <a:ln w="31680" cap="sq">
            <a:solidFill>
              <a:srgbClr val="000000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69" name="AutoShape 8"/>
          <p:cNvCxnSpPr>
            <a:cxnSpLocks noChangeShapeType="1"/>
          </p:cNvCxnSpPr>
          <p:nvPr/>
        </p:nvCxnSpPr>
        <p:spPr bwMode="auto">
          <a:xfrm flipH="1">
            <a:off x="2663825" y="4616450"/>
            <a:ext cx="1928813" cy="1143000"/>
          </a:xfrm>
          <a:prstGeom prst="straightConnector1">
            <a:avLst/>
          </a:prstGeom>
          <a:noFill/>
          <a:ln w="31680" cap="sq">
            <a:solidFill>
              <a:srgbClr val="000000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70" name="AutoShape 9"/>
          <p:cNvCxnSpPr>
            <a:cxnSpLocks noChangeShapeType="1"/>
          </p:cNvCxnSpPr>
          <p:nvPr/>
        </p:nvCxnSpPr>
        <p:spPr bwMode="auto">
          <a:xfrm flipH="1" flipV="1">
            <a:off x="5486400" y="4545013"/>
            <a:ext cx="1928813" cy="1143000"/>
          </a:xfrm>
          <a:prstGeom prst="straightConnector1">
            <a:avLst/>
          </a:prstGeom>
          <a:noFill/>
          <a:ln w="31680" cap="sq">
            <a:solidFill>
              <a:srgbClr val="000000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9063"/>
            <a:ext cx="9607550" cy="720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01638" y="2124075"/>
            <a:ext cx="91440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668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</a:rPr>
              <a:t>Категория является предметным понятием, которое не выводится из другого и не сводится к другому.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i="1">
                <a:solidFill>
                  <a:srgbClr val="000099"/>
                </a:solidFill>
              </a:rPr>
              <a:t>Психологические категории</a:t>
            </a:r>
            <a:r>
              <a:rPr lang="ru-RU" altLang="ru-RU" sz="3200">
                <a:solidFill>
                  <a:srgbClr val="000099"/>
                </a:solidFill>
              </a:rPr>
              <a:t> </a:t>
            </a:r>
            <a:r>
              <a:rPr lang="ru-RU" altLang="ru-RU" sz="3200">
                <a:solidFill>
                  <a:srgbClr val="000000"/>
                </a:solidFill>
              </a:rPr>
              <a:t>– это наиболее общие и существенные понятия, через каждое из которых понимаются и определяются частные понятия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45059" name="Прямоугольник 1"/>
          <p:cNvSpPr>
            <a:spLocks noChangeArrowheads="1"/>
          </p:cNvSpPr>
          <p:nvPr/>
        </p:nvSpPr>
        <p:spPr bwMode="auto">
          <a:xfrm>
            <a:off x="215900" y="539750"/>
            <a:ext cx="9577388" cy="10652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C00000"/>
                </a:solidFill>
              </a:rPr>
              <a:t>Категория</a:t>
            </a:r>
            <a:r>
              <a:rPr lang="ru-RU" altLang="ru-RU" sz="3600">
                <a:solidFill>
                  <a:srgbClr val="000099"/>
                </a:solidFill>
              </a:rPr>
              <a:t> </a:t>
            </a:r>
            <a:r>
              <a:rPr lang="ru-RU" altLang="ru-RU" sz="3200">
                <a:solidFill>
                  <a:srgbClr val="000000"/>
                </a:solidFill>
              </a:rPr>
              <a:t>– это обобщенное понятие, раскрывающая содержание предмета изучения.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98450" y="503238"/>
            <a:ext cx="9501188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i="1">
                <a:solidFill>
                  <a:srgbClr val="000000"/>
                </a:solidFill>
              </a:rPr>
              <a:t>Наиобщая категория психологии</a:t>
            </a:r>
            <a:r>
              <a:rPr lang="ru-RU" altLang="ru-RU" sz="3200">
                <a:solidFill>
                  <a:srgbClr val="000000"/>
                </a:solidFill>
              </a:rPr>
              <a:t> (предмет) – психика.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Общепсихологические категории</a:t>
            </a:r>
            <a:r>
              <a:rPr lang="ru-RU" altLang="ru-RU" sz="2800">
                <a:solidFill>
                  <a:srgbClr val="000000"/>
                </a:solidFill>
              </a:rPr>
              <a:t>: психические явления, сознание, личность, деятельность...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Частнопсихологические категории</a:t>
            </a:r>
            <a:r>
              <a:rPr lang="ru-RU" altLang="ru-RU" sz="2800">
                <a:solidFill>
                  <a:srgbClr val="000000"/>
                </a:solidFill>
              </a:rPr>
              <a:t>: ощущения, восприятие, память, мышление, эмоции, чувства и воля, характер и способности, мотивы, действия и др.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Психологические категории не существуют отдельно, независимо друг от друга, между ними существует связь и соотношение.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3238" y="144463"/>
            <a:ext cx="9072562" cy="1008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3600" b="1" dirty="0" smtClean="0">
                <a:solidFill>
                  <a:srgbClr val="17375E"/>
                </a:solidFill>
              </a:rPr>
              <a:t>Методы психологии и педагогики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39738" y="1011238"/>
            <a:ext cx="9359900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760" rIns="90000" bIns="45000"/>
          <a:lstStyle>
            <a:lvl1pPr indent="6667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 b="1" dirty="0">
              <a:solidFill>
                <a:srgbClr val="000000"/>
              </a:solidFill>
            </a:endParaRPr>
          </a:p>
          <a:p>
            <a:pPr algn="ctr"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Метод (</a:t>
            </a:r>
            <a:r>
              <a:rPr lang="ru-RU" altLang="ru-RU" sz="2400" i="1" dirty="0">
                <a:solidFill>
                  <a:srgbClr val="000000"/>
                </a:solidFill>
              </a:rPr>
              <a:t>греч. </a:t>
            </a:r>
            <a:r>
              <a:rPr lang="en-US" altLang="ru-RU" sz="2800" i="1" dirty="0" err="1">
                <a:solidFill>
                  <a:srgbClr val="000000"/>
                </a:solidFill>
              </a:rPr>
              <a:t>methodos</a:t>
            </a:r>
            <a:r>
              <a:rPr lang="en-US" altLang="ru-RU" sz="2800" i="1" dirty="0">
                <a:solidFill>
                  <a:srgbClr val="000000"/>
                </a:solidFill>
              </a:rPr>
              <a:t> - </a:t>
            </a:r>
            <a:r>
              <a:rPr lang="ru-RU" altLang="ru-RU" sz="2800" i="1" dirty="0">
                <a:solidFill>
                  <a:srgbClr val="000000"/>
                </a:solidFill>
              </a:rPr>
              <a:t> путь к чему-либо</a:t>
            </a:r>
            <a:r>
              <a:rPr lang="ru-RU" altLang="ru-RU" sz="2800" b="1" dirty="0">
                <a:solidFill>
                  <a:srgbClr val="000000"/>
                </a:solidFill>
              </a:rPr>
              <a:t>) способ деятельности, направленный на достижение определенной цели.</a:t>
            </a:r>
          </a:p>
          <a:p>
            <a:pPr algn="ctr"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 b="1" dirty="0">
              <a:solidFill>
                <a:srgbClr val="000000"/>
              </a:solidFill>
            </a:endParaRPr>
          </a:p>
          <a:p>
            <a:pPr algn="ctr"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 b="1" dirty="0">
              <a:solidFill>
                <a:srgbClr val="000000"/>
              </a:solidFill>
            </a:endParaRP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700" dirty="0">
              <a:solidFill>
                <a:srgbClr val="000000"/>
              </a:solidFill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608013" y="5724525"/>
            <a:ext cx="8863012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338"/>
              </a:spcBef>
              <a:spcAft>
                <a:spcPts val="150"/>
              </a:spcAft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Научный метод – </a:t>
            </a:r>
            <a:r>
              <a:rPr lang="ru-RU" altLang="ru-RU" sz="2800">
                <a:solidFill>
                  <a:srgbClr val="000000"/>
                </a:solidFill>
              </a:rPr>
              <a:t>это совокупность общепринятых приемов и операций, которые ученый использует для изучения </a:t>
            </a:r>
            <a:r>
              <a:rPr lang="ru-RU" altLang="ru-RU" sz="2800" i="1">
                <a:solidFill>
                  <a:srgbClr val="000000"/>
                </a:solidFill>
              </a:rPr>
              <a:t>психических</a:t>
            </a:r>
            <a:r>
              <a:rPr lang="ru-RU" altLang="ru-RU" sz="2800">
                <a:solidFill>
                  <a:srgbClr val="000000"/>
                </a:solidFill>
              </a:rPr>
              <a:t> явлений.</a:t>
            </a:r>
          </a:p>
        </p:txBody>
      </p:sp>
      <p:pic>
        <p:nvPicPr>
          <p:cNvPr id="49157" name="Picture 2" descr="Рубинштейн, Сергей Леонидо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87451"/>
            <a:ext cx="1714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Прямоугольник 5"/>
          <p:cNvSpPr>
            <a:spLocks noChangeArrowheads="1"/>
          </p:cNvSpPr>
          <p:nvPr/>
        </p:nvSpPr>
        <p:spPr bwMode="auto">
          <a:xfrm>
            <a:off x="2378075" y="3088878"/>
            <a:ext cx="7421563" cy="170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spcBef>
                <a:spcPts val="338"/>
              </a:spcBef>
              <a:spcAft>
                <a:spcPts val="150"/>
              </a:spcAft>
              <a:buSzPct val="100000"/>
            </a:pPr>
            <a:r>
              <a:rPr lang="ru-RU" altLang="ru-RU" sz="2800" i="1" dirty="0">
                <a:solidFill>
                  <a:srgbClr val="000000"/>
                </a:solidFill>
              </a:rPr>
              <a:t>"</a:t>
            </a:r>
            <a:r>
              <a:rPr lang="ru-RU" altLang="ru-RU" sz="2800" b="1" i="1" dirty="0">
                <a:solidFill>
                  <a:srgbClr val="000000"/>
                </a:solidFill>
              </a:rPr>
              <a:t>Метод</a:t>
            </a:r>
            <a:r>
              <a:rPr lang="ru-RU" altLang="ru-RU" sz="2800" i="1" dirty="0">
                <a:solidFill>
                  <a:srgbClr val="000000"/>
                </a:solidFill>
              </a:rPr>
              <a:t> - это путь познания, это способ, посредством которого познается предмет науки" </a:t>
            </a:r>
            <a:endParaRPr lang="ru-RU" altLang="ru-RU" sz="2800" i="1" dirty="0" smtClean="0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spcBef>
                <a:spcPts val="338"/>
              </a:spcBef>
              <a:spcAft>
                <a:spcPts val="150"/>
              </a:spcAft>
              <a:buSzPct val="100000"/>
            </a:pPr>
            <a:r>
              <a:rPr lang="ru-RU" altLang="ru-RU" sz="2400" i="1" dirty="0">
                <a:solidFill>
                  <a:srgbClr val="000000"/>
                </a:solidFill>
              </a:rPr>
              <a:t>(Рубинштейн Сергей Леонидович 1889-1960)</a:t>
            </a:r>
            <a:endParaRPr lang="ru-RU" altLang="ru-RU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00100"/>
            <a:ext cx="9869488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7264400" y="6704013"/>
            <a:ext cx="281622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6667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 b="1">
                <a:solidFill>
                  <a:srgbClr val="00CC00"/>
                </a:solidFill>
              </a:rPr>
              <a:t>ВИДЕО</a:t>
            </a:r>
            <a:r>
              <a:rPr lang="ru-RU" altLang="ru-RU" sz="1000" b="1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2113" y="33338"/>
            <a:ext cx="7129462" cy="595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методов: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213" y="3779837"/>
            <a:ext cx="95711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ts val="3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 </a:t>
            </a:r>
            <a:r>
              <a:rPr lang="ru-RU" sz="3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основных методов психологического научного познания. Он отличается от наблюдения активным вмешательством в ситуацию со стороны исследователя, осуществляющего планомерное манипулирование одним или несколькими факторами и регистрацию сопутствующих изменений в поведении изучаемого объекта. Эксперимент позволяет проверить причинно-следственные отношения.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213" y="466725"/>
            <a:ext cx="9147175" cy="296491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ts val="32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u="sng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наблюдения </a:t>
            </a:r>
            <a:r>
              <a:rPr lang="ru-RU" sz="3000" u="sng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целенаправленный планомерный процесс сбора информации </a:t>
            </a:r>
            <a:r>
              <a:rPr lang="ru-RU" sz="3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путём прямой и непосредственной регистрации исследователем психических явлений. Наблюдение может проводится как в естественных, так и в лабораторных условиях, носить формализованный или неформализованный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238" y="323850"/>
            <a:ext cx="9145587" cy="68890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ts val="31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</a:t>
            </a:r>
            <a:r>
              <a:rPr lang="ru-RU" sz="32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(от англ. </a:t>
            </a:r>
            <a:r>
              <a:rPr lang="ru-RU" sz="28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ru-RU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испытание, проверка) </a:t>
            </a:r>
            <a:r>
              <a:rPr lang="ru-RU" sz="32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представляет собой набор </a:t>
            </a:r>
            <a:r>
              <a:rPr lang="ru-RU" sz="3200" i="1" u="sng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стандартизированных</a:t>
            </a:r>
            <a:r>
              <a:rPr lang="ru-RU" sz="32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задач, вопросов или утверждений, имеющих определённые шкалы значений или нормативы. </a:t>
            </a:r>
          </a:p>
          <a:p>
            <a:pPr eaLnBrk="1">
              <a:lnSpc>
                <a:spcPts val="29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>
              <a:lnSpc>
                <a:spcPts val="31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Классификации тестов</a:t>
            </a:r>
          </a:p>
          <a:p>
            <a:pPr eaLnBrk="1">
              <a:lnSpc>
                <a:spcPts val="31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тесты-пробы</a:t>
            </a:r>
            <a:r>
              <a:rPr lang="ru-RU" sz="3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направленные на измерения или диагностику отдельных фрагментов психических процессов; </a:t>
            </a:r>
          </a:p>
          <a:p>
            <a:pPr eaLnBrk="1">
              <a:lnSpc>
                <a:spcPts val="31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достижений</a:t>
            </a:r>
            <a:r>
              <a:rPr lang="ru-RU" sz="32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выявляющие степень владения испытуемым конкретными знаниями, умениями и навыками; </a:t>
            </a:r>
          </a:p>
          <a:p>
            <a:pPr eaLnBrk="1">
              <a:lnSpc>
                <a:spcPts val="31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на интеллект</a:t>
            </a:r>
            <a:r>
              <a:rPr lang="ru-RU" sz="32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предназначенные для выявления состояния умственного потенциала индивида, а также</a:t>
            </a:r>
          </a:p>
          <a:p>
            <a:pPr eaLnBrk="1">
              <a:lnSpc>
                <a:spcPts val="31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Тесты Креативности, Личностные и Проективные </a:t>
            </a:r>
            <a:r>
              <a:rPr lang="ru-RU" sz="32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32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3238" y="144463"/>
            <a:ext cx="9072562" cy="1008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3600" b="1" dirty="0" smtClean="0">
                <a:solidFill>
                  <a:srgbClr val="17375E"/>
                </a:solidFill>
              </a:rPr>
              <a:t>Методы психологии и педагогики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39738" y="1011238"/>
            <a:ext cx="9359900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760" rIns="90000" bIns="45000"/>
          <a:lstStyle>
            <a:lvl1pPr indent="6667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700">
              <a:solidFill>
                <a:srgbClr val="000000"/>
              </a:solidFill>
            </a:endParaRPr>
          </a:p>
          <a:p>
            <a:pPr algn="ctr"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Для того чтобы получаемые сведения были достоверными, применяемые методы должны соответствовать требованиям </a:t>
            </a:r>
            <a:r>
              <a:rPr lang="ru-RU" altLang="ru-RU" sz="2800" b="1" i="1">
                <a:solidFill>
                  <a:srgbClr val="000000"/>
                </a:solidFill>
              </a:rPr>
              <a:t>валидности</a:t>
            </a:r>
            <a:r>
              <a:rPr lang="ru-RU" altLang="ru-RU" sz="2800" i="1">
                <a:solidFill>
                  <a:srgbClr val="000000"/>
                </a:solidFill>
              </a:rPr>
              <a:t> и </a:t>
            </a:r>
            <a:r>
              <a:rPr lang="ru-RU" altLang="ru-RU" sz="2800" b="1" i="1">
                <a:solidFill>
                  <a:srgbClr val="000000"/>
                </a:solidFill>
              </a:rPr>
              <a:t>надежности.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НАДЕЖНОСТЬ</a:t>
            </a:r>
            <a:r>
              <a:rPr lang="ru-RU" altLang="ru-RU" sz="2800">
                <a:solidFill>
                  <a:srgbClr val="000000"/>
                </a:solidFill>
              </a:rPr>
              <a:t>, определяет воспроизводимость результатов тестирования, их точность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ВАЛИДНОСТЬ</a:t>
            </a:r>
            <a:r>
              <a:rPr lang="ru-RU" altLang="ru-RU" sz="2800" b="1">
                <a:solidFill>
                  <a:srgbClr val="000000"/>
                </a:solidFill>
              </a:rPr>
              <a:t> </a:t>
            </a:r>
            <a:r>
              <a:rPr lang="ru-RU" altLang="ru-RU" sz="2800">
                <a:solidFill>
                  <a:srgbClr val="000000"/>
                </a:solidFill>
              </a:rPr>
              <a:t>– это характеристика теста, отражающая его способность получать результаты, соответствующие поставленной цели и обосновывающая адекватность принимаемых решений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700">
                <a:solidFill>
                  <a:srgbClr val="000000"/>
                </a:solidFill>
              </a:rPr>
              <a:t>	                                                                   </a:t>
            </a:r>
          </a:p>
          <a:p>
            <a:pPr eaLnBrk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5834063" y="4176713"/>
            <a:ext cx="4244975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698824" y="2156770"/>
            <a:ext cx="9207500" cy="298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dirty="0" smtClean="0">
                <a:solidFill>
                  <a:srgbClr val="000000"/>
                </a:solidFill>
              </a:rPr>
              <a:t>  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План</a:t>
            </a:r>
            <a:r>
              <a:rPr lang="ru-RU" altLang="ru-RU" sz="2800" b="1" dirty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1. История педагогики.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2. Предмет и методы педагогики.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3. Педагогические категории: образование, воспитание, обучение, развитие, педагогический процесс, педагогическая деятельность, педагогические технологии.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4. Педагогические составляющие деятельности врача.</a:t>
            </a:r>
          </a:p>
          <a:p>
            <a:pPr algn="r" eaLnBrk="1" hangingPunct="1"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ОК-10,ПК-5</a:t>
            </a: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56" y="5346700"/>
            <a:ext cx="2287587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http://traum.bkload.com/cache/pictures/traum/205096/i_0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824" y="231902"/>
            <a:ext cx="1581513" cy="19248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68104" y="424895"/>
            <a:ext cx="6171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Tx/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 2. </a:t>
            </a:r>
            <a:r>
              <a:rPr lang="ru-RU" altLang="ru-RU" sz="4400" dirty="0">
                <a:solidFill>
                  <a:srgbClr val="7E0021"/>
                </a:solidFill>
              </a:rPr>
              <a:t>Педагогика как наука</a:t>
            </a:r>
            <a:endParaRPr lang="ru-RU" altLang="ru-RU" sz="4400" dirty="0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576263"/>
            <a:ext cx="9144000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Цель</a:t>
            </a:r>
            <a:r>
              <a:rPr lang="ru-RU" altLang="ru-RU" sz="2800">
                <a:solidFill>
                  <a:srgbClr val="000000"/>
                </a:solidFill>
              </a:rPr>
              <a:t> освоения дисциплины «Психология и педагогика» состоит в формирование основ психолого-педагогической компетентности будущего врача, постижение значимости гуманитарных аспектов врачебной деятельности и возможностей ее дальнейшего совершенствования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Конкретные</a:t>
            </a:r>
            <a:r>
              <a:rPr lang="ru-RU" altLang="ru-RU" sz="2800" b="1">
                <a:solidFill>
                  <a:srgbClr val="000000"/>
                </a:solidFill>
              </a:rPr>
              <a:t> задачи</a:t>
            </a:r>
            <a:r>
              <a:rPr lang="ru-RU" altLang="ru-RU" sz="2800">
                <a:solidFill>
                  <a:srgbClr val="000000"/>
                </a:solidFill>
              </a:rPr>
              <a:t> определяются требованиями к результатам освоения учебной дисциплины «Психология и педагогика»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Изучение данной дисциплины направлено на формирование у обучающихся следующих общекультурных (ОК) и профессиональных (ПК) компетенций: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tahoma;verdana" charset="0"/>
              </a:rPr>
              <a:t>    ОК-5, ОК-7, ОК-10, ПК-1, ПК-5, ПК-6</a:t>
            </a:r>
            <a:r>
              <a:rPr lang="ru-RU" altLang="ru-RU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6" y="0"/>
            <a:ext cx="9864725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92088"/>
            <a:ext cx="9067800" cy="1477962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9936163" cy="72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4464050" y="4595813"/>
            <a:ext cx="5616575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i="1">
                <a:solidFill>
                  <a:srgbClr val="000099"/>
                </a:solidFill>
              </a:rPr>
              <a:t>Педагогика – это самостоятельная наука, имеющая свой объект и предмет изучения</a:t>
            </a:r>
            <a:r>
              <a:rPr lang="ru-RU" altLang="ru-RU" sz="1100" b="1" i="1">
                <a:solidFill>
                  <a:srgbClr val="000099"/>
                </a:solidFill>
              </a:rPr>
              <a:t>.</a:t>
            </a:r>
          </a:p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 b="1" i="1">
              <a:solidFill>
                <a:srgbClr val="000099"/>
              </a:solidFill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03238"/>
            <a:ext cx="38163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535488" y="730250"/>
            <a:ext cx="504031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cs typeface="Arial" panose="020B0604020202020204" pitchFamily="34" charset="0"/>
              </a:rPr>
              <a:t>В 1623 г. Ф. Бэкон в трактате «О достоинстве и увеличении наук» выделил педагогику в отдельную науку («руководство чтением»)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554038" y="5705475"/>
            <a:ext cx="29686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solidFill>
                  <a:srgbClr val="00B0F0"/>
                </a:solidFill>
                <a:cs typeface="Arial" panose="020B0604020202020204" pitchFamily="34" charset="0"/>
              </a:rPr>
              <a:t>Ф. Бэкон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728788"/>
            <a:ext cx="4779963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1511300" y="0"/>
            <a:ext cx="85661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b="1">
                <a:solidFill>
                  <a:srgbClr val="00B050"/>
                </a:solidFill>
              </a:rPr>
              <a:t>Отцом педагогики является чешский педагог Ян Амос Коменский</a:t>
            </a:r>
            <a:r>
              <a:rPr lang="ru-RU" altLang="ru-RU" sz="2800">
                <a:solidFill>
                  <a:srgbClr val="000000"/>
                </a:solidFill>
              </a:rPr>
              <a:t> (1592-1670)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287338" y="2087563"/>
            <a:ext cx="58324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600" b="1">
                <a:solidFill>
                  <a:srgbClr val="000080"/>
                </a:solidFill>
              </a:rPr>
              <a:t>Основные идеи Я.А. Коменского: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215900" y="3168650"/>
            <a:ext cx="69119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79425" indent="-4794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9425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6775" algn="l"/>
                <a:tab pos="7666038" algn="l"/>
                <a:tab pos="8115300" algn="l"/>
                <a:tab pos="8564563" algn="l"/>
                <a:tab pos="9013825" algn="l"/>
                <a:tab pos="94630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AutoNum type="arabicParenR"/>
            </a:pPr>
            <a:r>
              <a:rPr lang="ru-RU" altLang="ru-RU" sz="2600" b="1">
                <a:solidFill>
                  <a:srgbClr val="000000"/>
                </a:solidFill>
              </a:rPr>
              <a:t>Разработал классно-урочную форму обучения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AutoNum type="arabicParenR"/>
            </a:pPr>
            <a:r>
              <a:rPr lang="ru-RU" altLang="ru-RU" sz="2600" b="1">
                <a:solidFill>
                  <a:srgbClr val="000000"/>
                </a:solidFill>
              </a:rPr>
              <a:t>Выделил ступени образования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AutoNum type="arabicParenR"/>
            </a:pPr>
            <a:r>
              <a:rPr lang="ru-RU" altLang="ru-RU" sz="2600" b="1">
                <a:solidFill>
                  <a:srgbClr val="000000"/>
                </a:solidFill>
              </a:rPr>
              <a:t>… проблемы семейного воспитания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AutoNum type="arabicParenR"/>
            </a:pPr>
            <a:r>
              <a:rPr lang="ru-RU" altLang="ru-RU" sz="2600" b="1">
                <a:solidFill>
                  <a:srgbClr val="000000"/>
                </a:solidFill>
              </a:rPr>
              <a:t>Выделил принципы обучения  и т.д.</a:t>
            </a:r>
          </a:p>
          <a:p>
            <a:pPr lvl="4" algn="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«Великая дидактика»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048125" y="1111250"/>
            <a:ext cx="6032500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>
                <a:solidFill>
                  <a:srgbClr val="000099"/>
                </a:solidFill>
              </a:rPr>
              <a:t>Адольф Дистервег</a:t>
            </a:r>
            <a:r>
              <a:rPr lang="ru-RU" altLang="ru-RU" sz="3200" b="1">
                <a:solidFill>
                  <a:srgbClr val="000000"/>
                </a:solidFill>
              </a:rPr>
              <a:t> </a:t>
            </a:r>
            <a:r>
              <a:rPr lang="en-US" altLang="ru-RU" sz="2600" b="1">
                <a:solidFill>
                  <a:srgbClr val="000000"/>
                </a:solidFill>
              </a:rPr>
              <a:t/>
            </a:r>
            <a:br>
              <a:rPr lang="en-US" altLang="ru-RU" sz="2600" b="1">
                <a:solidFill>
                  <a:srgbClr val="000000"/>
                </a:solidFill>
              </a:rPr>
            </a:br>
            <a:r>
              <a:rPr lang="ru-RU" altLang="ru-RU" sz="2400">
                <a:solidFill>
                  <a:srgbClr val="000000"/>
                </a:solidFill>
              </a:rPr>
              <a:t>(1790-1866)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ru-RU" sz="2600">
                <a:solidFill>
                  <a:srgbClr val="000000"/>
                </a:solidFill>
              </a:rPr>
              <a:t/>
            </a:r>
            <a:br>
              <a:rPr lang="en-US" altLang="ru-RU" sz="2600">
                <a:solidFill>
                  <a:srgbClr val="000000"/>
                </a:solidFill>
              </a:rPr>
            </a:br>
            <a:r>
              <a:rPr lang="en-US" altLang="ru-RU" sz="2600">
                <a:solidFill>
                  <a:srgbClr val="000000"/>
                </a:solidFill>
              </a:rPr>
              <a:t> </a:t>
            </a:r>
            <a:r>
              <a:rPr lang="en-US" altLang="ru-RU" sz="2400">
                <a:solidFill>
                  <a:srgbClr val="000000"/>
                </a:solidFill>
              </a:rPr>
              <a:t>   </a:t>
            </a:r>
            <a:r>
              <a:rPr lang="en-US" altLang="ru-RU" sz="2600">
                <a:solidFill>
                  <a:srgbClr val="000000"/>
                </a:solidFill>
              </a:rPr>
              <a:t>С</a:t>
            </a:r>
            <a:r>
              <a:rPr lang="ru-RU" altLang="ru-RU" sz="2600">
                <a:solidFill>
                  <a:srgbClr val="000000"/>
                </a:solidFill>
              </a:rPr>
              <a:t>формулировал и раскрыл два взаимосвязанных принципа </a:t>
            </a:r>
            <a:r>
              <a:rPr lang="ru-RU" altLang="ru-RU" sz="2600" i="1">
                <a:solidFill>
                  <a:srgbClr val="000000"/>
                </a:solidFill>
              </a:rPr>
              <a:t>обучения и воспитания</a:t>
            </a:r>
            <a:r>
              <a:rPr lang="ru-RU" altLang="ru-RU" sz="2600">
                <a:solidFill>
                  <a:srgbClr val="000000"/>
                </a:solidFill>
              </a:rPr>
              <a:t> - </a:t>
            </a:r>
            <a:r>
              <a:rPr lang="ru-RU" altLang="ru-RU" sz="2600" i="1">
                <a:solidFill>
                  <a:srgbClr val="000000"/>
                </a:solidFill>
              </a:rPr>
              <a:t>природосообразность и культуросообразность</a:t>
            </a:r>
            <a:r>
              <a:rPr lang="ru-RU" altLang="ru-RU" sz="2600">
                <a:solidFill>
                  <a:srgbClr val="000000"/>
                </a:solidFill>
              </a:rPr>
              <a:t>. </a:t>
            </a:r>
            <a:r>
              <a:rPr lang="en-US" altLang="ru-RU" sz="2600">
                <a:solidFill>
                  <a:srgbClr val="000000"/>
                </a:solidFill>
              </a:rPr>
              <a:t/>
            </a:r>
            <a:br>
              <a:rPr lang="en-US" altLang="ru-RU" sz="2600">
                <a:solidFill>
                  <a:srgbClr val="000000"/>
                </a:solidFill>
              </a:rPr>
            </a:br>
            <a:r>
              <a:rPr lang="en-US" altLang="ru-RU" sz="2600">
                <a:solidFill>
                  <a:srgbClr val="000000"/>
                </a:solidFill>
              </a:rPr>
              <a:t>        </a:t>
            </a:r>
            <a:r>
              <a:rPr lang="ru-RU" altLang="ru-RU" sz="2600">
                <a:solidFill>
                  <a:srgbClr val="000000"/>
                </a:solidFill>
              </a:rPr>
              <a:t>Он ввел следующие дидактические правила - </a:t>
            </a:r>
            <a:r>
              <a:rPr lang="ru-RU" altLang="ru-RU" sz="2600" i="1">
                <a:solidFill>
                  <a:srgbClr val="000000"/>
                </a:solidFill>
              </a:rPr>
              <a:t>ясность, четкость, последовательность, самостоятельность учащихся, заинтересованность учителя и ученика</a:t>
            </a:r>
            <a:r>
              <a:rPr lang="ru-RU" altLang="ru-RU" sz="2600">
                <a:solidFill>
                  <a:srgbClr val="000000"/>
                </a:solidFill>
              </a:rPr>
              <a:t>.</a:t>
            </a:r>
            <a:r>
              <a:rPr lang="ru-RU" altLang="ru-RU" sz="2200">
                <a:solidFill>
                  <a:srgbClr val="000000"/>
                </a:solidFill>
              </a:rPr>
              <a:t/>
            </a:r>
            <a:br>
              <a:rPr lang="ru-RU" altLang="ru-RU" sz="2200">
                <a:solidFill>
                  <a:srgbClr val="000000"/>
                </a:solidFill>
              </a:rPr>
            </a:br>
            <a:endParaRPr lang="ru-RU" altLang="ru-RU" sz="2200">
              <a:solidFill>
                <a:srgbClr val="000000"/>
              </a:solidFill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461963"/>
            <a:ext cx="3749675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92088"/>
            <a:ext cx="9067800" cy="1477962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0"/>
            <a:ext cx="10080625" cy="73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256916"/>
              </p:ext>
            </p:extLst>
          </p:nvPr>
        </p:nvGraphicFramePr>
        <p:xfrm>
          <a:off x="287338" y="755650"/>
          <a:ext cx="9634537" cy="6624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68">
                  <a:extLst>
                    <a:ext uri="{9D8B030D-6E8A-4147-A177-3AD203B41FA5}">
                      <a16:colId xmlns:a16="http://schemas.microsoft.com/office/drawing/2014/main" val="3175080208"/>
                    </a:ext>
                  </a:extLst>
                </a:gridCol>
                <a:gridCol w="3960623">
                  <a:extLst>
                    <a:ext uri="{9D8B030D-6E8A-4147-A177-3AD203B41FA5}">
                      <a16:colId xmlns:a16="http://schemas.microsoft.com/office/drawing/2014/main" val="3963181177"/>
                    </a:ext>
                  </a:extLst>
                </a:gridCol>
                <a:gridCol w="5241846">
                  <a:extLst>
                    <a:ext uri="{9D8B030D-6E8A-4147-A177-3AD203B41FA5}">
                      <a16:colId xmlns:a16="http://schemas.microsoft.com/office/drawing/2014/main" val="3589771343"/>
                    </a:ext>
                  </a:extLst>
                </a:gridCol>
              </a:tblGrid>
              <a:tr h="97241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800" kern="12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9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800" kern="1200" dirty="0">
                          <a:effectLst/>
                        </a:rPr>
                        <a:t>Исторический </a:t>
                      </a:r>
                      <a:endParaRPr lang="ru-RU" sz="2800" kern="12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ts val="29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800" kern="1200" dirty="0" smtClean="0">
                          <a:effectLst/>
                        </a:rPr>
                        <a:t>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Особенности педагогической науки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1163"/>
                  </a:ext>
                </a:extLst>
              </a:tr>
              <a:tr h="86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800" kern="1200" dirty="0" smtClean="0">
                          <a:effectLst/>
                        </a:rPr>
                        <a:t>Античность                 </a:t>
                      </a:r>
                      <a:r>
                        <a:rPr lang="ru-RU" sz="2400" kern="1200" dirty="0" smtClean="0">
                          <a:effectLst/>
                        </a:rPr>
                        <a:t>(YI </a:t>
                      </a:r>
                      <a:r>
                        <a:rPr lang="ru-RU" sz="2400" kern="1200" dirty="0">
                          <a:effectLst/>
                        </a:rPr>
                        <a:t>в. до н.э. – YI в. н.э.)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800" kern="1200" dirty="0" err="1">
                          <a:effectLst/>
                        </a:rPr>
                        <a:t>Пайдейическая</a:t>
                      </a:r>
                      <a:r>
                        <a:rPr lang="ru-RU" sz="2800" kern="1200" dirty="0">
                          <a:effectLst/>
                        </a:rPr>
                        <a:t> педагогика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87369"/>
                  </a:ext>
                </a:extLst>
              </a:tr>
              <a:tr h="86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800" kern="1200" dirty="0" smtClean="0">
                          <a:effectLst/>
                        </a:rPr>
                        <a:t>Средневековье</a:t>
                      </a:r>
                      <a:r>
                        <a:rPr lang="ru-RU" sz="2800" kern="1200" baseline="0" dirty="0">
                          <a:effectLst/>
                        </a:rPr>
                        <a:t> </a:t>
                      </a:r>
                      <a:r>
                        <a:rPr lang="ru-RU" sz="2800" kern="1200" baseline="0" dirty="0" smtClean="0">
                          <a:effectLst/>
                        </a:rPr>
                        <a:t>         </a:t>
                      </a:r>
                      <a:r>
                        <a:rPr lang="ru-RU" sz="2400" kern="1200" dirty="0" smtClean="0">
                          <a:effectLst/>
                        </a:rPr>
                        <a:t>(YII  </a:t>
                      </a:r>
                      <a:r>
                        <a:rPr lang="ru-RU" sz="2400" kern="1200" dirty="0">
                          <a:effectLst/>
                        </a:rPr>
                        <a:t>в. н.э.– XYI в. н.э.)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Религиозная педагогика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11177"/>
                  </a:ext>
                </a:extLst>
              </a:tr>
              <a:tr h="1307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800" kern="1200" dirty="0" smtClean="0">
                          <a:effectLst/>
                        </a:rPr>
                        <a:t>Возрождение</a:t>
                      </a:r>
                      <a:r>
                        <a:rPr lang="ru-RU" sz="2800" kern="1200" baseline="0" dirty="0">
                          <a:effectLst/>
                        </a:rPr>
                        <a:t> </a:t>
                      </a:r>
                      <a:r>
                        <a:rPr lang="ru-RU" sz="2800" kern="1200" baseline="0" dirty="0" smtClean="0">
                          <a:effectLst/>
                        </a:rPr>
                        <a:t>          </a:t>
                      </a:r>
                      <a:r>
                        <a:rPr lang="ru-RU" sz="2400" kern="1200" dirty="0" smtClean="0">
                          <a:effectLst/>
                        </a:rPr>
                        <a:t>(нач</a:t>
                      </a:r>
                      <a:r>
                        <a:rPr lang="ru-RU" sz="2400" kern="1200" dirty="0">
                          <a:effectLst/>
                        </a:rPr>
                        <a:t>.  XIV— последняя четверть XVI вв.)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Гуманистическая  педагогика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08045"/>
                  </a:ext>
                </a:extLst>
              </a:tr>
              <a:tr h="86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800" kern="1200" dirty="0">
                          <a:effectLst/>
                        </a:rPr>
                        <a:t>Новое время</a:t>
                      </a:r>
                      <a:endParaRPr lang="ru-RU" sz="2800" dirty="0">
                        <a:effectLst/>
                      </a:endParaRPr>
                    </a:p>
                    <a:p>
                      <a:pPr fontAlgn="base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800" kern="1200" dirty="0">
                          <a:effectLst/>
                        </a:rPr>
                        <a:t>(</a:t>
                      </a:r>
                      <a:r>
                        <a:rPr lang="ru-RU" sz="2400" kern="1200" dirty="0">
                          <a:effectLst/>
                        </a:rPr>
                        <a:t>XVII–XIX вв.)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Педагогика эпохи Просвещения (когнитивная)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12548"/>
                  </a:ext>
                </a:extLst>
              </a:tr>
              <a:tr h="1751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  <a:tab pos="9410700" algn="l"/>
                        </a:tabLst>
                      </a:pPr>
                      <a:r>
                        <a:rPr lang="ru-RU" sz="2800" kern="1200" dirty="0">
                          <a:effectLst/>
                        </a:rPr>
                        <a:t>Современность </a:t>
                      </a:r>
                      <a:r>
                        <a:rPr lang="ru-RU" sz="2600" kern="1200" dirty="0">
                          <a:effectLst/>
                        </a:rPr>
                        <a:t>(XX в. по настоящее время)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8000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Социальная педагогика</a:t>
                      </a:r>
                      <a:endParaRPr lang="ru-RU" sz="2800" dirty="0">
                        <a:effectLst/>
                      </a:endParaRPr>
                    </a:p>
                    <a:p>
                      <a:pPr indent="108000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Технократическая (</a:t>
                      </a:r>
                      <a:r>
                        <a:rPr lang="ru-RU" sz="2800" kern="1200" dirty="0" err="1">
                          <a:effectLst/>
                        </a:rPr>
                        <a:t>бихевиористская</a:t>
                      </a:r>
                      <a:r>
                        <a:rPr lang="ru-RU" sz="2800" kern="1200" dirty="0">
                          <a:effectLst/>
                        </a:rPr>
                        <a:t>) педагогика</a:t>
                      </a:r>
                      <a:endParaRPr lang="ru-RU" sz="2800" dirty="0">
                        <a:effectLst/>
                      </a:endParaRPr>
                    </a:p>
                    <a:p>
                      <a:pPr indent="108000">
                        <a:lnSpc>
                          <a:spcPts val="29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effectLst/>
                        </a:rPr>
                        <a:t>Экзистенциальная педагогика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38000"/>
                  </a:ext>
                </a:extLst>
              </a:tr>
            </a:tbl>
          </a:graphicData>
        </a:graphic>
      </p:graphicFrame>
      <p:sp>
        <p:nvSpPr>
          <p:cNvPr id="71712" name="Rectangle 34"/>
          <p:cNvSpPr>
            <a:spLocks noChangeArrowheads="1"/>
          </p:cNvSpPr>
          <p:nvPr/>
        </p:nvSpPr>
        <p:spPr bwMode="auto">
          <a:xfrm>
            <a:off x="157163" y="0"/>
            <a:ext cx="9764712" cy="550863"/>
          </a:xfrm>
          <a:prstGeom prst="rect">
            <a:avLst/>
          </a:prstGeom>
          <a:solidFill>
            <a:srgbClr val="F2F2F2"/>
          </a:solidFill>
          <a:ln w="2556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ИСТОРИЧЕСКАЯ ПАНОРАМА СТАНОВЛЕНИЯ ПЕДАГОГИЧЕСКИХ ТЕОРИЙ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92088"/>
            <a:ext cx="9067800" cy="1477962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76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419100" y="336550"/>
            <a:ext cx="91567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>
                <a:solidFill>
                  <a:srgbClr val="FF3300"/>
                </a:solidFill>
              </a:rPr>
              <a:t>ПЕДАГОГИКА КАК НАУКА - ЭТО …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8750" y="1441450"/>
            <a:ext cx="9882188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3675" algn="l"/>
                <a:tab pos="641350" algn="l"/>
                <a:tab pos="1090613" algn="l"/>
                <a:tab pos="1539875" algn="l"/>
                <a:tab pos="1989138" algn="l"/>
                <a:tab pos="2438400" algn="l"/>
                <a:tab pos="2887663" algn="l"/>
                <a:tab pos="3336925" algn="l"/>
                <a:tab pos="3786188" algn="l"/>
                <a:tab pos="4235450" algn="l"/>
                <a:tab pos="4684713" algn="l"/>
                <a:tab pos="5133975" algn="l"/>
                <a:tab pos="5583238" algn="l"/>
                <a:tab pos="6032500" algn="l"/>
                <a:tab pos="6481763" algn="l"/>
                <a:tab pos="6931025" algn="l"/>
                <a:tab pos="7380288" algn="l"/>
                <a:tab pos="7829550" algn="l"/>
                <a:tab pos="8278813" algn="l"/>
                <a:tab pos="8728075" algn="l"/>
                <a:tab pos="9177338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200" smtClean="0"/>
              <a:t>наука о целенаправленном </a:t>
            </a:r>
            <a:r>
              <a:rPr lang="ru-RU" altLang="ru-RU" sz="2200" b="1" i="1" smtClean="0">
                <a:solidFill>
                  <a:srgbClr val="CC0000"/>
                </a:solidFill>
              </a:rPr>
              <a:t>процессе передачи человеческого опыта</a:t>
            </a:r>
            <a:r>
              <a:rPr lang="ru-RU" altLang="ru-RU" sz="2200" smtClean="0"/>
              <a:t> и подготовки подрастающего поколения к жизни и деятельности (Н. В. Бордовская, А. А. Реан);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200" smtClean="0"/>
              <a:t>наука </a:t>
            </a:r>
            <a:r>
              <a:rPr lang="ru-RU" altLang="ru-RU" sz="2200" b="1" i="1" smtClean="0">
                <a:solidFill>
                  <a:srgbClr val="CC0000"/>
                </a:solidFill>
              </a:rPr>
              <a:t>о воспитании</a:t>
            </a:r>
            <a:r>
              <a:rPr lang="ru-RU" altLang="ru-RU" sz="2200" smtClean="0"/>
              <a:t> человека (Г. М. Афонина, И. П. Подласый);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200" smtClean="0"/>
              <a:t>особая, социально и личностно детерминированная </a:t>
            </a:r>
            <a:r>
              <a:rPr lang="ru-RU" altLang="ru-RU" sz="2200" b="1" i="1" smtClean="0">
                <a:solidFill>
                  <a:srgbClr val="CC0000"/>
                </a:solidFill>
              </a:rPr>
              <a:t>деятельность</a:t>
            </a:r>
            <a:r>
              <a:rPr lang="ru-RU" altLang="ru-RU" sz="2200" smtClean="0"/>
              <a:t> по приобщению человеческих существ к жизни общества (П. И. Пидкасистый);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200" smtClean="0"/>
              <a:t>наука </a:t>
            </a:r>
            <a:r>
              <a:rPr lang="ru-RU" altLang="ru-RU" sz="2200" b="1" i="1" smtClean="0">
                <a:solidFill>
                  <a:srgbClr val="CC0000"/>
                </a:solidFill>
              </a:rPr>
              <a:t>о педагогическом процессе</a:t>
            </a:r>
            <a:r>
              <a:rPr lang="ru-RU" altLang="ru-RU" sz="2200" smtClean="0"/>
              <a:t>, организованном в условиях педагогической системы и обеспечивающем развитие его субъектов (Н. В. Бордовская, А. А. Реан, С. И. Розум);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200" smtClean="0"/>
              <a:t>наука о законах и закономерностях </a:t>
            </a:r>
            <a:r>
              <a:rPr lang="ru-RU" altLang="ru-RU" sz="2200" b="1" i="1" smtClean="0">
                <a:solidFill>
                  <a:srgbClr val="CC0000"/>
                </a:solidFill>
              </a:rPr>
              <a:t>воспитания, образования, обучения, социализации и творческого саморазвития человека</a:t>
            </a:r>
            <a:r>
              <a:rPr lang="ru-RU" altLang="ru-RU" sz="2200" smtClean="0"/>
              <a:t> (В. И. Андреев).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200" smtClean="0"/>
              <a:t>осмысление </a:t>
            </a:r>
            <a:r>
              <a:rPr lang="ru-RU" altLang="ru-RU" sz="2200" b="1" i="1" smtClean="0">
                <a:solidFill>
                  <a:srgbClr val="CC0000"/>
                </a:solidFill>
              </a:rPr>
              <a:t>воспитания</a:t>
            </a:r>
            <a:r>
              <a:rPr lang="ru-RU" altLang="ru-RU" sz="2200" smtClean="0"/>
              <a:t> (С.И. Гессен).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200" b="1" i="1" smtClean="0">
                <a:solidFill>
                  <a:srgbClr val="CC0000"/>
                </a:solidFill>
              </a:rPr>
              <a:t>рефлексия</a:t>
            </a:r>
            <a:r>
              <a:rPr lang="ru-RU" altLang="ru-RU" sz="2200" smtClean="0"/>
              <a:t> фрагмента </a:t>
            </a:r>
            <a:r>
              <a:rPr lang="ru-RU" altLang="ru-RU" sz="2200" b="1" i="1" smtClean="0">
                <a:solidFill>
                  <a:srgbClr val="CC0000"/>
                </a:solidFill>
              </a:rPr>
              <a:t>социальной реальности</a:t>
            </a:r>
            <a:r>
              <a:rPr lang="ru-RU" altLang="ru-RU" sz="2200" smtClean="0"/>
              <a:t>, называемого воспитанием (включающего в себя и образование), отраженная в текстах и "преданиях" (А.В. Мудрик).</a:t>
            </a:r>
          </a:p>
          <a:p>
            <a:pPr marL="195263" eaLnBrk="1" hangingPunct="1">
              <a:lnSpc>
                <a:spcPct val="80000"/>
              </a:lnSpc>
              <a:spcBef>
                <a:spcPts val="500"/>
              </a:spcBef>
              <a:buSzPct val="45000"/>
              <a:defRPr/>
            </a:pPr>
            <a:r>
              <a:rPr lang="ru-RU" altLang="ru-RU" sz="2000" smtClean="0"/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635000" y="714375"/>
            <a:ext cx="873125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</a:rPr>
              <a:t>Педагогика</a:t>
            </a:r>
            <a:r>
              <a:rPr lang="ru-RU" altLang="ru-RU" sz="3600" dirty="0">
                <a:solidFill>
                  <a:srgbClr val="002060"/>
                </a:solidFill>
              </a:rPr>
              <a:t> – это наука о сущности, закономерностях, принципах, методах и формах обучения и воспитания </a:t>
            </a:r>
            <a:r>
              <a:rPr lang="ru-RU" altLang="ru-RU" sz="3600" dirty="0" smtClean="0">
                <a:solidFill>
                  <a:srgbClr val="002060"/>
                </a:solidFill>
              </a:rPr>
              <a:t>человека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3059757"/>
            <a:ext cx="6229350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6" y="539477"/>
            <a:ext cx="10695744" cy="62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92088"/>
            <a:ext cx="9067800" cy="1477962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526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856" y="6169161"/>
            <a:ext cx="866851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Для того чтобы стать Человеком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человек </a:t>
            </a:r>
            <a:r>
              <a:rPr lang="ru-RU" sz="2800" i="1" dirty="0">
                <a:solidFill>
                  <a:schemeClr val="tx1"/>
                </a:solidFill>
              </a:rPr>
              <a:t>должен получить образование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503808" y="444500"/>
            <a:ext cx="9416480" cy="77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660066"/>
                </a:solidFill>
              </a:rPr>
              <a:t>Объект педагогики </a:t>
            </a:r>
            <a:r>
              <a:rPr lang="ru-RU" altLang="ru-RU" sz="3200" dirty="0">
                <a:solidFill>
                  <a:srgbClr val="000000"/>
                </a:solidFill>
              </a:rPr>
              <a:t>-  система педагогических явлений, связанных с  развитием человека в процессе целенаправленной деятельности общества. </a:t>
            </a: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i="1" dirty="0">
                <a:solidFill>
                  <a:srgbClr val="000000"/>
                </a:solidFill>
              </a:rPr>
              <a:t>Эти явления  называются </a:t>
            </a:r>
            <a:r>
              <a:rPr lang="ru-RU" altLang="ru-RU" sz="2800" b="1" i="1" dirty="0">
                <a:solidFill>
                  <a:srgbClr val="000000"/>
                </a:solidFill>
              </a:rPr>
              <a:t>образованием. </a:t>
            </a:r>
          </a:p>
          <a:p>
            <a:pPr algn="ctr"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 b="1" i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Образование  и есть та часть объективного мира, которую изучает педагогика.</a:t>
            </a: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b="1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b="1" dirty="0">
              <a:solidFill>
                <a:srgbClr val="000000"/>
              </a:solidFill>
            </a:endParaRP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276725" y="4581525"/>
            <a:ext cx="5618163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557213" y="539477"/>
            <a:ext cx="931862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3600" b="1" dirty="0">
                <a:solidFill>
                  <a:srgbClr val="000080"/>
                </a:solidFill>
              </a:rPr>
              <a:t>Предмет педагогики </a:t>
            </a:r>
            <a:r>
              <a:rPr lang="ru-RU" altLang="ru-RU" sz="3600" dirty="0">
                <a:solidFill>
                  <a:srgbClr val="000080"/>
                </a:solidFill>
              </a:rPr>
              <a:t>как науки</a:t>
            </a:r>
            <a:r>
              <a:rPr lang="ru-RU" altLang="ru-RU" sz="3600" b="1" dirty="0">
                <a:solidFill>
                  <a:srgbClr val="000080"/>
                </a:solidFill>
              </a:rPr>
              <a:t> </a:t>
            </a:r>
            <a:r>
              <a:rPr lang="ru-RU" altLang="ru-RU" sz="3600" dirty="0">
                <a:solidFill>
                  <a:srgbClr val="000080"/>
                </a:solidFill>
              </a:rPr>
              <a:t>-</a:t>
            </a:r>
          </a:p>
          <a:p>
            <a:pPr algn="ctr" eaLnBrk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</a:rPr>
              <a:t> </a:t>
            </a:r>
            <a:r>
              <a:rPr lang="ru-RU" altLang="ru-RU" sz="3600" b="1" dirty="0">
                <a:solidFill>
                  <a:srgbClr val="000000"/>
                </a:solidFill>
              </a:rPr>
              <a:t>педагогический процесс</a:t>
            </a:r>
            <a:r>
              <a:rPr lang="ru-RU" altLang="ru-RU" sz="3600" dirty="0">
                <a:solidFill>
                  <a:srgbClr val="000000"/>
                </a:solidFill>
              </a:rPr>
              <a:t>,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</a:rPr>
              <a:t> т. е. процесс обучения и воспитания человека </a:t>
            </a:r>
            <a:r>
              <a:rPr lang="ru-RU" altLang="ru-RU" sz="2600" dirty="0">
                <a:solidFill>
                  <a:srgbClr val="000000"/>
                </a:solidFill>
              </a:rPr>
              <a:t>как особая функция общества,</a:t>
            </a:r>
            <a:r>
              <a:rPr lang="ru-RU" altLang="ru-RU" sz="3600" dirty="0">
                <a:solidFill>
                  <a:srgbClr val="000000"/>
                </a:solidFill>
              </a:rPr>
              <a:t> целенаправленно </a:t>
            </a:r>
            <a:r>
              <a:rPr lang="ru-RU" altLang="ru-RU" sz="3600" i="1" dirty="0">
                <a:solidFill>
                  <a:srgbClr val="000000"/>
                </a:solidFill>
              </a:rPr>
              <a:t>организуемый в</a:t>
            </a:r>
            <a:r>
              <a:rPr lang="ru-RU" altLang="ru-RU" sz="3600" dirty="0">
                <a:solidFill>
                  <a:srgbClr val="000000"/>
                </a:solidFill>
              </a:rPr>
              <a:t> специальных </a:t>
            </a:r>
            <a:r>
              <a:rPr lang="ru-RU" altLang="ru-RU" sz="3600" i="1" dirty="0">
                <a:solidFill>
                  <a:srgbClr val="000000"/>
                </a:solidFill>
              </a:rPr>
              <a:t>социальных институтах</a:t>
            </a:r>
            <a:r>
              <a:rPr lang="ru-RU" altLang="ru-RU" sz="3600" dirty="0">
                <a:solidFill>
                  <a:srgbClr val="000000"/>
                </a:solidFill>
              </a:rPr>
              <a:t> (семье, образовательных учреждениях..).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dirty="0">
              <a:solidFill>
                <a:srgbClr val="000000"/>
              </a:solidFill>
            </a:endParaRP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60975"/>
            <a:ext cx="2466975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3590772" y="5282604"/>
            <a:ext cx="62642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ПРЕДМЕТ </a:t>
            </a:r>
            <a:r>
              <a:rPr lang="ru-RU" altLang="ru-RU" sz="2800" dirty="0">
                <a:solidFill>
                  <a:srgbClr val="000000"/>
                </a:solidFill>
              </a:rPr>
              <a:t>- наиболее значимые стороны, грани, свойства, признаки объекта, исследуемые данной наукой.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503238" y="303213"/>
            <a:ext cx="9070975" cy="1571625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Педагогический процесс </a:t>
            </a:r>
            <a:r>
              <a:rPr lang="ru-RU" altLang="ru-RU" sz="2800" dirty="0">
                <a:solidFill>
                  <a:srgbClr val="000000"/>
                </a:solidFill>
              </a:rPr>
              <a:t>- это специально организованное взаимодействие обучающего и обучаемого. 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03238" y="2430464"/>
            <a:ext cx="9070975" cy="19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2738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00"/>
              </a:spcBef>
              <a:buSzPct val="100000"/>
              <a:defRPr/>
            </a:pPr>
            <a:r>
              <a:rPr lang="ru-RU" altLang="ru-RU" sz="3000" b="1" dirty="0" smtClean="0">
                <a:solidFill>
                  <a:srgbClr val="000000"/>
                </a:solidFill>
              </a:rPr>
              <a:t>Цель </a:t>
            </a:r>
            <a:r>
              <a:rPr lang="ru-RU" altLang="ru-RU" sz="3000" dirty="0" smtClean="0">
                <a:solidFill>
                  <a:srgbClr val="000000"/>
                </a:solidFill>
              </a:rPr>
              <a:t>этого взаимодействия - передача старшими и освоение младшими социального опыта, необходимого для жизни и труда в обществе.</a:t>
            </a:r>
          </a:p>
          <a:p>
            <a:pPr eaLnBrk="1" hangingPunct="1">
              <a:lnSpc>
                <a:spcPct val="93000"/>
              </a:lnSpc>
              <a:spcBef>
                <a:spcPts val="800"/>
              </a:spcBef>
              <a:buSzPct val="100000"/>
              <a:defRPr/>
            </a:pPr>
            <a:endParaRPr lang="ru-RU" altLang="ru-RU" sz="3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800"/>
              </a:spcBef>
              <a:buSzPct val="100000"/>
              <a:defRPr/>
            </a:pPr>
            <a:endParaRPr lang="ru-RU" altLang="ru-RU" sz="2900" i="1" dirty="0" smtClea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364013"/>
            <a:ext cx="10080625" cy="1499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800"/>
              </a:spcBef>
              <a:buSzPct val="100000"/>
              <a:defRPr/>
            </a:pPr>
            <a:r>
              <a:rPr lang="ru-RU" altLang="ru-RU" sz="2800" i="1" dirty="0">
                <a:solidFill>
                  <a:srgbClr val="000000"/>
                </a:solidFill>
              </a:rPr>
              <a:t>Педагогический процесс включает в себя два процесса: </a:t>
            </a:r>
          </a:p>
          <a:p>
            <a:pPr indent="1903413" eaLnBrk="1" hangingPunct="1">
              <a:lnSpc>
                <a:spcPct val="93000"/>
              </a:lnSpc>
              <a:spcBef>
                <a:spcPts val="800"/>
              </a:spcBef>
              <a:buSzPct val="100000"/>
              <a:tabLst>
                <a:tab pos="790575" algn="l"/>
                <a:tab pos="1074738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altLang="ru-RU" sz="2800" i="1" dirty="0">
                <a:solidFill>
                  <a:srgbClr val="000000"/>
                </a:solidFill>
              </a:rPr>
              <a:t>обучение и </a:t>
            </a:r>
          </a:p>
          <a:p>
            <a:pPr indent="1903413" eaLnBrk="1" hangingPunct="1">
              <a:lnSpc>
                <a:spcPct val="93000"/>
              </a:lnSpc>
              <a:spcBef>
                <a:spcPts val="800"/>
              </a:spcBef>
              <a:buSzPct val="100000"/>
              <a:tabLst>
                <a:tab pos="790575" algn="l"/>
                <a:tab pos="1074738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altLang="ru-RU" sz="2800" i="1" dirty="0">
                <a:solidFill>
                  <a:srgbClr val="000000"/>
                </a:solidFill>
              </a:rPr>
              <a:t>воспитание.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0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357188" y="207963"/>
            <a:ext cx="4484687" cy="773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8000"/>
                </a:solidFill>
              </a:rPr>
              <a:t>Отрасли современной педагогической науки:</a:t>
            </a:r>
          </a:p>
        </p:txBody>
      </p:sp>
      <p:sp>
        <p:nvSpPr>
          <p:cNvPr id="87044" name="AutoShape 3"/>
          <p:cNvSpPr>
            <a:spLocks noChangeArrowheads="1"/>
          </p:cNvSpPr>
          <p:nvPr/>
        </p:nvSpPr>
        <p:spPr bwMode="auto">
          <a:xfrm>
            <a:off x="357188" y="1398588"/>
            <a:ext cx="3192462" cy="1995487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Общая педагогика</a:t>
            </a:r>
          </a:p>
          <a:p>
            <a:pPr eaLnBrk="1" hangingPunct="1"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87045" name="AutoShape 4"/>
          <p:cNvSpPr>
            <a:spLocks noChangeArrowheads="1"/>
          </p:cNvSpPr>
          <p:nvPr/>
        </p:nvSpPr>
        <p:spPr bwMode="auto">
          <a:xfrm>
            <a:off x="674688" y="2430463"/>
            <a:ext cx="3192462" cy="1995487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Возрастная педагогика</a:t>
            </a:r>
          </a:p>
        </p:txBody>
      </p:sp>
      <p:sp>
        <p:nvSpPr>
          <p:cNvPr id="87046" name="AutoShape 5"/>
          <p:cNvSpPr>
            <a:spLocks noChangeArrowheads="1"/>
          </p:cNvSpPr>
          <p:nvPr/>
        </p:nvSpPr>
        <p:spPr bwMode="auto">
          <a:xfrm>
            <a:off x="992188" y="3698875"/>
            <a:ext cx="3192462" cy="1995488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Производственная педагогика</a:t>
            </a:r>
          </a:p>
        </p:txBody>
      </p:sp>
      <p:sp>
        <p:nvSpPr>
          <p:cNvPr id="87047" name="AutoShape 6"/>
          <p:cNvSpPr>
            <a:spLocks noChangeArrowheads="1"/>
          </p:cNvSpPr>
          <p:nvPr/>
        </p:nvSpPr>
        <p:spPr bwMode="auto">
          <a:xfrm>
            <a:off x="1230313" y="4811713"/>
            <a:ext cx="3192462" cy="1995487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Военная педагогика</a:t>
            </a:r>
          </a:p>
        </p:txBody>
      </p:sp>
      <p:sp>
        <p:nvSpPr>
          <p:cNvPr id="87048" name="AutoShape 7"/>
          <p:cNvSpPr>
            <a:spLocks noChangeArrowheads="1"/>
          </p:cNvSpPr>
          <p:nvPr/>
        </p:nvSpPr>
        <p:spPr bwMode="auto">
          <a:xfrm>
            <a:off x="5013325" y="214313"/>
            <a:ext cx="3192463" cy="1995487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История педагогики</a:t>
            </a:r>
          </a:p>
        </p:txBody>
      </p:sp>
      <p:sp>
        <p:nvSpPr>
          <p:cNvPr id="87049" name="AutoShape 8"/>
          <p:cNvSpPr>
            <a:spLocks noChangeArrowheads="1"/>
          </p:cNvSpPr>
          <p:nvPr/>
        </p:nvSpPr>
        <p:spPr bwMode="auto">
          <a:xfrm>
            <a:off x="5184775" y="968375"/>
            <a:ext cx="3192463" cy="1995488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Школьная гигиена</a:t>
            </a:r>
          </a:p>
        </p:txBody>
      </p:sp>
      <p:sp>
        <p:nvSpPr>
          <p:cNvPr id="87050" name="AutoShape 9"/>
          <p:cNvSpPr>
            <a:spLocks noChangeArrowheads="1"/>
          </p:cNvSpPr>
          <p:nvPr/>
        </p:nvSpPr>
        <p:spPr bwMode="auto">
          <a:xfrm>
            <a:off x="5257800" y="1819275"/>
            <a:ext cx="3192463" cy="1995488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Сравнительная педагогика</a:t>
            </a:r>
          </a:p>
        </p:txBody>
      </p:sp>
      <p:sp>
        <p:nvSpPr>
          <p:cNvPr id="87051" name="AutoShape 10"/>
          <p:cNvSpPr>
            <a:spLocks noChangeArrowheads="1"/>
          </p:cNvSpPr>
          <p:nvPr/>
        </p:nvSpPr>
        <p:spPr bwMode="auto">
          <a:xfrm>
            <a:off x="5446713" y="2906713"/>
            <a:ext cx="3192462" cy="1995487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Этнопедагогика</a:t>
            </a:r>
          </a:p>
        </p:txBody>
      </p:sp>
      <p:sp>
        <p:nvSpPr>
          <p:cNvPr id="87052" name="AutoShape 11"/>
          <p:cNvSpPr>
            <a:spLocks noChangeArrowheads="1"/>
          </p:cNvSpPr>
          <p:nvPr/>
        </p:nvSpPr>
        <p:spPr bwMode="auto">
          <a:xfrm>
            <a:off x="5664200" y="3816350"/>
            <a:ext cx="3192463" cy="1995488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Семейная педагогика</a:t>
            </a:r>
          </a:p>
        </p:txBody>
      </p:sp>
      <p:sp>
        <p:nvSpPr>
          <p:cNvPr id="87053" name="AutoShape 12"/>
          <p:cNvSpPr>
            <a:spLocks noChangeArrowheads="1"/>
          </p:cNvSpPr>
          <p:nvPr/>
        </p:nvSpPr>
        <p:spPr bwMode="auto">
          <a:xfrm>
            <a:off x="5753100" y="4679950"/>
            <a:ext cx="3968750" cy="269875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Специальная педагогика: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 олигофренопедагогика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- тифлопедагогика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- сурдопедагогика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- логопедия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- превентивная педагогика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215776" y="1907629"/>
            <a:ext cx="9575800" cy="464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338"/>
              </a:spcBef>
              <a:spcAft>
                <a:spcPts val="150"/>
              </a:spcAft>
              <a:buSzPct val="100000"/>
              <a:defRPr/>
            </a:pPr>
            <a:r>
              <a:rPr lang="ru-RU" altLang="ru-RU" sz="2600" b="1" i="1" dirty="0" smtClean="0">
                <a:solidFill>
                  <a:srgbClr val="330099"/>
                </a:solidFill>
              </a:rPr>
              <a:t>"</a:t>
            </a:r>
            <a:r>
              <a:rPr lang="ru-RU" altLang="ru-RU" sz="2400" b="1" i="1" dirty="0" smtClean="0">
                <a:solidFill>
                  <a:srgbClr val="330099"/>
                </a:solidFill>
              </a:rPr>
              <a:t>Дидактика - всеобщее искусство всех учить всему"</a:t>
            </a:r>
            <a:r>
              <a:rPr lang="ru-RU" altLang="ru-RU" sz="2600" b="1" i="1" dirty="0" smtClean="0">
                <a:solidFill>
                  <a:srgbClr val="330099"/>
                </a:solidFill>
              </a:rPr>
              <a:t>.</a:t>
            </a:r>
          </a:p>
          <a:p>
            <a:pPr algn="r" eaLnBrk="1" hangingPunct="1">
              <a:spcBef>
                <a:spcPts val="338"/>
              </a:spcBef>
              <a:spcAft>
                <a:spcPts val="150"/>
              </a:spcAft>
              <a:buSzPct val="100000"/>
              <a:defRPr/>
            </a:pPr>
            <a:r>
              <a:rPr lang="ru-RU" altLang="ru-RU" sz="2400" b="1" i="1" dirty="0" smtClean="0">
                <a:solidFill>
                  <a:srgbClr val="330099"/>
                </a:solidFill>
              </a:rPr>
              <a:t>Я. Коменский "Великая дидактика"</a:t>
            </a:r>
            <a:r>
              <a:rPr lang="ru-RU" altLang="ru-RU" sz="2600" b="1" i="1" dirty="0" smtClean="0">
                <a:solidFill>
                  <a:srgbClr val="330099"/>
                </a:solidFill>
              </a:rPr>
              <a:t> </a:t>
            </a:r>
          </a:p>
          <a:p>
            <a:pPr algn="ctr" eaLnBrk="1" hangingPunct="1">
              <a:spcBef>
                <a:spcPts val="338"/>
              </a:spcBef>
              <a:spcAft>
                <a:spcPts val="150"/>
              </a:spcAft>
              <a:buSzPct val="100000"/>
              <a:defRPr/>
            </a:pPr>
            <a:endParaRPr lang="ru-RU" altLang="ru-RU" sz="700" b="1" dirty="0" smtClean="0"/>
          </a:p>
          <a:p>
            <a:pPr indent="287338" eaLnBrk="1" hangingPunct="1">
              <a:spcBef>
                <a:spcPts val="338"/>
              </a:spcBef>
              <a:spcAft>
                <a:spcPts val="150"/>
              </a:spcAft>
              <a:buSzPct val="100000"/>
              <a:defRPr/>
            </a:pPr>
            <a:r>
              <a:rPr lang="ru-RU" altLang="ru-RU" sz="2800" b="1" dirty="0" smtClean="0"/>
              <a:t>Объект </a:t>
            </a:r>
            <a:r>
              <a:rPr lang="ru-RU" altLang="ru-RU" sz="2800" dirty="0" smtClean="0"/>
              <a:t>дидактики - обучение во всех аспектах, </a:t>
            </a:r>
          </a:p>
          <a:p>
            <a:pPr indent="287338" eaLnBrk="1" hangingPunct="1">
              <a:spcBef>
                <a:spcPts val="338"/>
              </a:spcBef>
              <a:spcAft>
                <a:spcPts val="150"/>
              </a:spcAft>
              <a:buSzPct val="100000"/>
              <a:defRPr/>
            </a:pPr>
            <a:r>
              <a:rPr lang="ru-RU" altLang="ru-RU" sz="2800" b="1" dirty="0" smtClean="0"/>
              <a:t>Предмет </a:t>
            </a:r>
            <a:r>
              <a:rPr lang="ru-RU" altLang="ru-RU" sz="2800" dirty="0" smtClean="0"/>
              <a:t>- </a:t>
            </a:r>
            <a:r>
              <a:rPr lang="ru-RU" altLang="ru-RU" sz="2600" dirty="0" smtClean="0"/>
              <a:t>система отношений: "учитель — ученик", "ученик — учебный материал", "ученик — другие ученики". </a:t>
            </a:r>
          </a:p>
          <a:p>
            <a:pPr indent="287338" eaLnBrk="1" hangingPunct="1">
              <a:spcBef>
                <a:spcPts val="338"/>
              </a:spcBef>
              <a:spcAft>
                <a:spcPts val="150"/>
              </a:spcAft>
              <a:buSzPct val="100000"/>
              <a:defRPr/>
            </a:pPr>
            <a:endParaRPr lang="ru-RU" altLang="ru-RU" b="1" dirty="0" smtClean="0"/>
          </a:p>
          <a:p>
            <a:pPr indent="287338" eaLnBrk="1" hangingPunct="1">
              <a:spcBef>
                <a:spcPts val="338"/>
              </a:spcBef>
              <a:spcAft>
                <a:spcPts val="150"/>
              </a:spcAft>
              <a:buSzPct val="100000"/>
              <a:defRPr/>
            </a:pPr>
            <a:r>
              <a:rPr lang="ru-RU" altLang="ru-RU" sz="2800" b="1" dirty="0" smtClean="0"/>
              <a:t>Задача дидактики:</a:t>
            </a:r>
            <a:r>
              <a:rPr lang="ru-RU" altLang="ru-RU" sz="2600" dirty="0" smtClean="0"/>
              <a:t> описывать и объяснять процесс обучения и условия его реализации; разрабатывать более совершенную организацию процесса обучения, новые обучающие системы, новые технологии обучения</a:t>
            </a:r>
            <a:r>
              <a:rPr lang="ru-RU" altLang="ru-RU" sz="900" dirty="0" smtClean="0"/>
              <a:t>.</a:t>
            </a:r>
          </a:p>
          <a:p>
            <a:pPr algn="ctr" eaLnBrk="1" hangingPunct="1">
              <a:spcBef>
                <a:spcPts val="338"/>
              </a:spcBef>
              <a:spcAft>
                <a:spcPts val="150"/>
              </a:spcAft>
              <a:buSzPct val="100000"/>
              <a:defRPr/>
            </a:pPr>
            <a:endParaRPr lang="ru-RU" altLang="ru-RU" sz="9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31800" y="539477"/>
            <a:ext cx="914501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338"/>
              </a:spcBef>
              <a:spcAft>
                <a:spcPts val="150"/>
              </a:spcAft>
              <a:buSzPct val="100000"/>
              <a:defRPr/>
            </a:pPr>
            <a:r>
              <a:rPr lang="ru-RU" altLang="ru-RU" sz="2800" b="1" dirty="0">
                <a:solidFill>
                  <a:srgbClr val="7E0021"/>
                </a:solidFill>
              </a:rPr>
              <a:t>Дидактика</a:t>
            </a:r>
            <a:r>
              <a:rPr lang="ru-RU" altLang="ru-RU" sz="2800" b="1" dirty="0"/>
              <a:t> </a:t>
            </a:r>
            <a:r>
              <a:rPr lang="ru-RU" altLang="ru-RU" sz="2800" b="1" dirty="0">
                <a:solidFill>
                  <a:srgbClr val="111111"/>
                </a:solidFill>
              </a:rPr>
              <a:t>- </a:t>
            </a:r>
            <a:r>
              <a:rPr lang="ru-RU" altLang="ru-RU" sz="2800" dirty="0">
                <a:solidFill>
                  <a:srgbClr val="111111"/>
                </a:solidFill>
              </a:rPr>
              <a:t>раздел педагогики, которая изучает и исследует проблемы образования и обучения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554038" y="200025"/>
            <a:ext cx="9371012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altLang="ru-RU" sz="2600" b="1" i="1">
                <a:solidFill>
                  <a:srgbClr val="4B1F6F"/>
                </a:solidFill>
              </a:rPr>
              <a:t>Базовые понятия дидактики</a:t>
            </a:r>
            <a:r>
              <a:rPr lang="ru-RU" altLang="ru-RU" sz="2600" b="1">
                <a:solidFill>
                  <a:srgbClr val="4B1F6F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endParaRPr lang="ru-RU" altLang="ru-RU" sz="2800" b="1">
              <a:solidFill>
                <a:srgbClr val="000066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Преподавание</a:t>
            </a:r>
            <a:r>
              <a:rPr lang="ru-RU" altLang="ru-RU" sz="2800">
                <a:solidFill>
                  <a:srgbClr val="000000"/>
                </a:solidFill>
              </a:rPr>
              <a:t> — это деятельность тех, кто обучает.</a:t>
            </a:r>
          </a:p>
          <a:p>
            <a:pPr eaLnBrk="1" hangingPunct="1">
              <a:buClrTx/>
              <a:buFontTx/>
              <a:buNone/>
            </a:pPr>
            <a:endParaRPr lang="ru-RU" altLang="ru-RU" sz="2800" b="1">
              <a:solidFill>
                <a:srgbClr val="7E0021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Учение </a:t>
            </a:r>
            <a:r>
              <a:rPr lang="ru-RU" altLang="ru-RU" sz="2800">
                <a:solidFill>
                  <a:srgbClr val="000000"/>
                </a:solidFill>
              </a:rPr>
              <a:t>— это деятельность тех, кто обучается.</a:t>
            </a:r>
          </a:p>
          <a:p>
            <a:pPr eaLnBrk="1" hangingPunct="1">
              <a:buClrTx/>
              <a:buFontTx/>
              <a:buNone/>
            </a:pPr>
            <a:endParaRPr lang="ru-RU" altLang="ru-RU" sz="2800" b="1">
              <a:solidFill>
                <a:srgbClr val="7E0021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Образование</a:t>
            </a:r>
            <a:r>
              <a:rPr lang="ru-RU" altLang="ru-RU" sz="2800">
                <a:solidFill>
                  <a:srgbClr val="7E0021"/>
                </a:solidFill>
              </a:rPr>
              <a:t> </a:t>
            </a:r>
            <a:r>
              <a:rPr lang="ru-RU" altLang="ru-RU" sz="2800">
                <a:solidFill>
                  <a:srgbClr val="000000"/>
                </a:solidFill>
              </a:rPr>
              <a:t>— овладение обучающимися научными знаниями, практическими умениями и навыками, развитие их умственно-познавательных способностей, мировоззрения, нравственности и общей культуры. </a:t>
            </a:r>
          </a:p>
          <a:p>
            <a:pPr eaLnBrk="1" hangingPunct="1">
              <a:buClrTx/>
              <a:buFontTx/>
              <a:buNone/>
            </a:pPr>
            <a:endParaRPr lang="ru-RU" altLang="ru-RU" sz="2800" b="1">
              <a:solidFill>
                <a:srgbClr val="000066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Обучение</a:t>
            </a:r>
            <a:r>
              <a:rPr lang="ru-RU" altLang="ru-RU" sz="2800" b="1">
                <a:solidFill>
                  <a:srgbClr val="000000"/>
                </a:solidFill>
              </a:rPr>
              <a:t> </a:t>
            </a:r>
            <a:r>
              <a:rPr lang="ru-RU" altLang="ru-RU" sz="2800">
                <a:solidFill>
                  <a:srgbClr val="000000"/>
                </a:solidFill>
              </a:rPr>
              <a:t>— это целенаправленное, заранее запроектированное общение, в ходе которого осуществляются образование, воспитание и развитие, усваиваются отдельные стороны опыта человечества, опыта деятельности и познания. </a:t>
            </a:r>
          </a:p>
          <a:p>
            <a:pPr eaLnBrk="1" hangingPunct="1">
              <a:buClrTx/>
              <a:buFontTx/>
              <a:buNone/>
            </a:pPr>
            <a:endParaRPr lang="ru-RU" altLang="ru-RU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431800" y="304800"/>
            <a:ext cx="95758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indent="-2270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7013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Процесс обучения направлен прежде всего на формирование </a:t>
            </a:r>
            <a:r>
              <a:rPr lang="ru-RU" altLang="ru-RU" sz="2600" i="1">
                <a:solidFill>
                  <a:srgbClr val="000000"/>
                </a:solidFill>
              </a:rPr>
              <a:t>знаний, умений, навыков и опыта</a:t>
            </a:r>
            <a:r>
              <a:rPr lang="ru-RU" altLang="ru-RU" sz="2600">
                <a:solidFill>
                  <a:srgbClr val="000000"/>
                </a:solidFill>
              </a:rPr>
              <a:t> творческой </a:t>
            </a:r>
            <a:r>
              <a:rPr lang="ru-RU" altLang="ru-RU" sz="2600" i="1">
                <a:solidFill>
                  <a:srgbClr val="000000"/>
                </a:solidFill>
              </a:rPr>
              <a:t>деятельности</a:t>
            </a:r>
            <a:r>
              <a:rPr lang="ru-RU" altLang="ru-RU" sz="26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800" b="1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Знания</a:t>
            </a:r>
            <a:r>
              <a:rPr lang="ru-RU" altLang="ru-RU" sz="2600">
                <a:solidFill>
                  <a:srgbClr val="000000"/>
                </a:solidFill>
              </a:rPr>
              <a:t> - конкретные взаимосвязанные факты, системы понятий, законы, правила, отражающие определенные закономерности, а также теоретические обобщения и базовые термины.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1000" b="1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Умения</a:t>
            </a:r>
            <a:r>
              <a:rPr lang="ru-RU" altLang="ru-RU" sz="2600">
                <a:solidFill>
                  <a:srgbClr val="000000"/>
                </a:solidFill>
              </a:rPr>
              <a:t> - практические действия, которые ученик может совершать на основе полученных знаний и которые могут в дальнейшем способствовать получению новых знаний.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900" b="1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Навыки</a:t>
            </a:r>
            <a:r>
              <a:rPr lang="ru-RU" altLang="ru-RU" sz="2600">
                <a:solidFill>
                  <a:srgbClr val="000000"/>
                </a:solidFill>
              </a:rPr>
              <a:t> - автоматизированные действия.</a:t>
            </a:r>
          </a:p>
          <a:p>
            <a:pPr eaLnBrk="1" hangingPunct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endParaRPr lang="ru-RU" altLang="ru-RU" sz="2600">
              <a:solidFill>
                <a:srgbClr val="000000"/>
              </a:solidFill>
            </a:endParaRPr>
          </a:p>
        </p:txBody>
      </p:sp>
      <p:sp>
        <p:nvSpPr>
          <p:cNvPr id="93187" name="Прямоугольник 1"/>
          <p:cNvSpPr>
            <a:spLocks noChangeArrowheads="1"/>
          </p:cNvSpPr>
          <p:nvPr/>
        </p:nvSpPr>
        <p:spPr bwMode="auto">
          <a:xfrm>
            <a:off x="719138" y="5580063"/>
            <a:ext cx="900112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425"/>
              </a:spcAft>
              <a:buSzPct val="100000"/>
            </a:pPr>
            <a:r>
              <a:rPr lang="ru-RU" altLang="ru-RU" sz="2600">
                <a:solidFill>
                  <a:srgbClr val="000000"/>
                </a:solidFill>
              </a:rPr>
              <a:t> </a:t>
            </a:r>
            <a:r>
              <a:rPr lang="ru-RU" altLang="ru-RU" sz="2600">
                <a:solidFill>
                  <a:srgbClr val="C00000"/>
                </a:solidFill>
              </a:rPr>
              <a:t>«</a:t>
            </a:r>
            <a:r>
              <a:rPr lang="ru-RU" altLang="ru-RU" sz="2600" i="1">
                <a:solidFill>
                  <a:srgbClr val="C00000"/>
                </a:solidFill>
              </a:rPr>
              <a:t>Обучение влечет за собой развитие, так как личность развивается в процессе деятельности</a:t>
            </a:r>
            <a:r>
              <a:rPr lang="ru-RU" altLang="ru-RU" sz="2600">
                <a:solidFill>
                  <a:srgbClr val="C00000"/>
                </a:solidFill>
              </a:rPr>
              <a:t>»</a:t>
            </a:r>
          </a:p>
          <a:p>
            <a:pPr lvl="4" eaLnBrk="1" hangingPunct="1">
              <a:spcAft>
                <a:spcPts val="425"/>
              </a:spcAft>
              <a:buSzPct val="100000"/>
            </a:pPr>
            <a:r>
              <a:rPr lang="ru-RU" altLang="ru-RU" sz="2600">
                <a:solidFill>
                  <a:srgbClr val="C00000"/>
                </a:solidFill>
                <a:cs typeface="Arial" panose="020B0604020202020204" pitchFamily="34" charset="0"/>
              </a:rPr>
              <a:t>                                               Л.С. Выготский</a:t>
            </a:r>
          </a:p>
          <a:p>
            <a:pPr eaLnBrk="1" hangingPunct="1">
              <a:spcAft>
                <a:spcPts val="425"/>
              </a:spcAft>
              <a:buSzPct val="100000"/>
            </a:pPr>
            <a:endParaRPr lang="ru-RU" altLang="ru-RU" sz="2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968750" y="255588"/>
            <a:ext cx="58229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solidFill>
                  <a:srgbClr val="4B1F6F"/>
                </a:solidFill>
              </a:rPr>
              <a:t>Базовые понятия дидактики: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44488" y="738188"/>
            <a:ext cx="9447212" cy="1601489"/>
          </a:xfrm>
          <a:prstGeom prst="rect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Принципы обучения</a:t>
            </a:r>
            <a:r>
              <a:rPr lang="ru-RU" altLang="ru-RU" sz="2800" dirty="0">
                <a:solidFill>
                  <a:srgbClr val="3366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– это фундаментальные положения, которые отражают </a:t>
            </a:r>
            <a:r>
              <a:rPr lang="ru-RU" altLang="ru-RU" sz="2800" b="1" dirty="0">
                <a:solidFill>
                  <a:srgbClr val="000000"/>
                </a:solidFill>
              </a:rPr>
              <a:t>общие требования к организации учебного 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процесса.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327076" y="4102532"/>
            <a:ext cx="9791700" cy="116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391" y="2627709"/>
            <a:ext cx="91873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altLang="ru-RU" sz="2600" b="1" dirty="0">
                <a:solidFill>
                  <a:schemeClr val="tx1"/>
                </a:solidFill>
              </a:rPr>
              <a:t>Принцип </a:t>
            </a:r>
            <a:r>
              <a:rPr lang="ru-RU" altLang="ru-RU" sz="2600" b="1" dirty="0" err="1">
                <a:solidFill>
                  <a:schemeClr val="tx1"/>
                </a:solidFill>
              </a:rPr>
              <a:t>природосообразности</a:t>
            </a:r>
            <a:r>
              <a:rPr lang="ru-RU" altLang="ru-RU" sz="2600" b="1" dirty="0">
                <a:solidFill>
                  <a:schemeClr val="tx1"/>
                </a:solidFill>
              </a:rPr>
              <a:t> </a:t>
            </a:r>
          </a:p>
          <a:p>
            <a:pPr indent="176213">
              <a:lnSpc>
                <a:spcPct val="100000"/>
              </a:lnSpc>
            </a:pPr>
            <a:r>
              <a:rPr lang="ru-RU" altLang="ru-RU" sz="2600" dirty="0">
                <a:solidFill>
                  <a:schemeClr val="tx1"/>
                </a:solidFill>
              </a:rPr>
              <a:t>-педагогический процесс строить по возрастным и индивидуальным особенностям учеников; </a:t>
            </a:r>
          </a:p>
          <a:p>
            <a:pPr indent="176213">
              <a:lnSpc>
                <a:spcPct val="100000"/>
              </a:lnSpc>
            </a:pPr>
            <a:r>
              <a:rPr lang="ru-RU" altLang="ru-RU" sz="2600" dirty="0">
                <a:solidFill>
                  <a:schemeClr val="tx1"/>
                </a:solidFill>
              </a:rPr>
              <a:t>-знать зоны ближайшего развития, которые определяют возможности учеников, опираться на них в случае организации воспитательных отношений; </a:t>
            </a:r>
          </a:p>
          <a:p>
            <a:pPr indent="176213">
              <a:lnSpc>
                <a:spcPct val="100000"/>
              </a:lnSpc>
            </a:pPr>
            <a:r>
              <a:rPr lang="ru-RU" altLang="ru-RU" sz="2600" dirty="0">
                <a:solidFill>
                  <a:schemeClr val="tx1"/>
                </a:solidFill>
              </a:rPr>
              <a:t>-направлять педагогический процесс на формирование самовоспитания, самообразования, самообучения.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379248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50" y="0"/>
            <a:ext cx="9174855" cy="5407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850" dirty="0">
                <a:solidFill>
                  <a:srgbClr val="7030A0"/>
                </a:solidFill>
              </a:rPr>
              <a:t>Принципы педагогики: </a:t>
            </a: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36260" y="684221"/>
            <a:ext cx="9643835" cy="687545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2800" b="1" dirty="0"/>
              <a:t>Принцип </a:t>
            </a:r>
            <a:r>
              <a:rPr lang="ru-RU" altLang="ru-RU" sz="2800" b="1" dirty="0" err="1"/>
              <a:t>гуманизации</a:t>
            </a:r>
            <a:r>
              <a:rPr lang="ru-RU" altLang="ru-RU" sz="2800" b="1" dirty="0"/>
              <a:t> </a:t>
            </a:r>
            <a:r>
              <a:rPr lang="ru-RU" altLang="ru-RU" sz="2800" dirty="0" smtClean="0"/>
              <a:t>- очеловечивание </a:t>
            </a:r>
            <a:r>
              <a:rPr lang="ru-RU" altLang="ru-RU" sz="2800" dirty="0"/>
              <a:t>отношений учеников между собой и с учителями, когда педагогический процесс основывается на полном признании гражданских прав </a:t>
            </a:r>
            <a:r>
              <a:rPr lang="ru-RU" altLang="ru-RU" sz="2800" dirty="0" smtClean="0"/>
              <a:t>студента и </a:t>
            </a:r>
            <a:r>
              <a:rPr lang="ru-RU" altLang="ru-RU" sz="2800" dirty="0"/>
              <a:t>уважении к </a:t>
            </a:r>
            <a:r>
              <a:rPr lang="ru-RU" altLang="ru-RU" sz="2800" dirty="0" smtClean="0"/>
              <a:t>нему</a:t>
            </a:r>
            <a:endParaRPr lang="ru-RU" altLang="ru-RU" sz="2800" dirty="0"/>
          </a:p>
          <a:p>
            <a:r>
              <a:rPr lang="ru-RU" altLang="ru-RU" sz="2800" b="1" dirty="0"/>
              <a:t>Принцип </a:t>
            </a:r>
            <a:r>
              <a:rPr lang="ru-RU" altLang="ru-RU" sz="2800" b="1"/>
              <a:t>целостности </a:t>
            </a:r>
            <a:r>
              <a:rPr lang="ru-RU" altLang="ru-RU" sz="2800" b="1" smtClean="0"/>
              <a:t>- </a:t>
            </a:r>
            <a:r>
              <a:rPr lang="ru-RU" altLang="ru-RU" sz="2800" smtClean="0"/>
              <a:t>достижение </a:t>
            </a:r>
            <a:r>
              <a:rPr lang="ru-RU" altLang="ru-RU" sz="2800" dirty="0"/>
              <a:t>единства и взаимосвязи всех составляющих педагогического процесса.</a:t>
            </a:r>
          </a:p>
          <a:p>
            <a:r>
              <a:rPr lang="ru-RU" altLang="ru-RU" sz="2800" b="1" dirty="0" smtClean="0"/>
              <a:t>Принцип </a:t>
            </a:r>
            <a:r>
              <a:rPr lang="ru-RU" altLang="ru-RU" sz="2800" b="1" dirty="0" err="1"/>
              <a:t>культуросообразности</a:t>
            </a:r>
            <a:r>
              <a:rPr lang="ru-RU" altLang="ru-RU" sz="2800" b="1" dirty="0"/>
              <a:t> </a:t>
            </a:r>
            <a:r>
              <a:rPr lang="ru-RU" altLang="ru-RU" sz="2800" dirty="0"/>
              <a:t>-максимальное использование в воспитании и образовании культуры среды (культуры нации, страны, региона). </a:t>
            </a:r>
            <a:endParaRPr lang="ru-RU" altLang="ru-RU" sz="2800" dirty="0" smtClean="0"/>
          </a:p>
          <a:p>
            <a:r>
              <a:rPr lang="ru-RU" altLang="ru-RU" sz="2800" b="1" dirty="0" smtClean="0"/>
              <a:t>Принцип </a:t>
            </a:r>
            <a:r>
              <a:rPr lang="ru-RU" altLang="ru-RU" sz="2800" b="1" dirty="0"/>
              <a:t>демократизации </a:t>
            </a:r>
            <a:r>
              <a:rPr lang="ru-RU" altLang="ru-RU" sz="2800" dirty="0"/>
              <a:t>- предоставление участникам педагогического процесса некоторых свобод для саморазвития, </a:t>
            </a:r>
            <a:r>
              <a:rPr lang="ru-RU" altLang="ru-RU" sz="2800" dirty="0" err="1"/>
              <a:t>саморегуляции</a:t>
            </a:r>
            <a:r>
              <a:rPr lang="ru-RU" altLang="ru-RU" sz="2800" dirty="0"/>
              <a:t> и самоопределения, самообучения и самовоспитания.</a:t>
            </a:r>
          </a:p>
          <a:p>
            <a:endParaRPr lang="ru-RU" altLang="ru-RU" sz="2866" dirty="0"/>
          </a:p>
        </p:txBody>
      </p:sp>
    </p:spTree>
    <p:extLst>
      <p:ext uri="{BB962C8B-B14F-4D97-AF65-F5344CB8AC3E}">
        <p14:creationId xmlns:p14="http://schemas.microsoft.com/office/powerpoint/2010/main" val="34692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86966" y="398459"/>
            <a:ext cx="9574795" cy="258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2" tIns="44996" rIns="89992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altLang="ru-RU" sz="2866" b="1" dirty="0">
                <a:solidFill>
                  <a:srgbClr val="C00000"/>
                </a:solidFill>
              </a:rPr>
              <a:t>Педагогические аспекты деятельности врача</a:t>
            </a:r>
            <a:r>
              <a:rPr lang="ru-RU" altLang="ru-RU" sz="2866" dirty="0">
                <a:solidFill>
                  <a:srgbClr val="C00000"/>
                </a:solidFill>
              </a:rPr>
              <a:t>:</a:t>
            </a:r>
          </a:p>
          <a:p>
            <a:pPr marL="377979" indent="-37797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altLang="ru-RU" sz="2866" dirty="0"/>
              <a:t> обучение пациентов особенностям, приёмам и методам ведения здорового образа жизни; </a:t>
            </a:r>
          </a:p>
          <a:p>
            <a:pPr marL="377979" indent="-377979">
              <a:spcAft>
                <a:spcPts val="661"/>
              </a:spcAft>
              <a:buFont typeface="Arial" panose="020B0604020202020204" pitchFamily="34" charset="0"/>
              <a:buChar char="•"/>
            </a:pPr>
            <a:r>
              <a:rPr lang="ru-RU" altLang="ru-RU" sz="2866" dirty="0"/>
              <a:t>ведение просветительской работы среди населения в целях профилактики и борьбы с заболеваниями.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 sz="2646" dirty="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86965" y="2986084"/>
            <a:ext cx="9315875" cy="18256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89992" tIns="44996" rIns="89992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Aft>
                <a:spcPts val="1000"/>
              </a:spcAft>
            </a:pPr>
            <a:r>
              <a:rPr lang="ru-RU" altLang="ru-RU" sz="2646" i="1" dirty="0"/>
              <a:t>«..В настоящее время охрана и укрепление здоровья населения занимает приоритетное место в государственной политике стран с социально ориентированной рыночной экономикой»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ru-RU" altLang="ru-RU" sz="2646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5208596"/>
            <a:ext cx="9445682" cy="1989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91075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692150" y="1314821"/>
            <a:ext cx="9070975" cy="304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3850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4F6228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 b="1" i="1" dirty="0">
                <a:solidFill>
                  <a:srgbClr val="000099"/>
                </a:solidFill>
              </a:rPr>
              <a:t>Процесс обучения</a:t>
            </a:r>
            <a:r>
              <a:rPr lang="ru-RU" altLang="ru-RU" sz="2800" dirty="0">
                <a:solidFill>
                  <a:srgbClr val="000000"/>
                </a:solidFill>
              </a:rPr>
              <a:t> – это целенаправленный, социально обусловленный и педагогически организованный процесс развития личности обучаемых,</a:t>
            </a:r>
            <a:r>
              <a:rPr lang="ru-RU" altLang="ru-RU" sz="2600" dirty="0">
                <a:solidFill>
                  <a:srgbClr val="000000"/>
                </a:solidFill>
              </a:rPr>
              <a:t> происходящий на основе овладения систематизированными научными знаниями и способами деятельности.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4931965"/>
            <a:ext cx="3149600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3968750" y="255588"/>
            <a:ext cx="58229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solidFill>
                  <a:srgbClr val="4B1F6F"/>
                </a:solidFill>
              </a:rPr>
              <a:t>Базовые понятия дидактики:</a:t>
            </a:r>
          </a:p>
        </p:txBody>
      </p:sp>
      <p:pic>
        <p:nvPicPr>
          <p:cNvPr id="952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14" y="4516834"/>
            <a:ext cx="2049462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396875" y="396875"/>
            <a:ext cx="9366250" cy="70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400" b="1" dirty="0">
              <a:solidFill>
                <a:srgbClr val="7E0021"/>
              </a:solidFill>
            </a:endParaRP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7E0021"/>
                </a:solidFill>
              </a:rPr>
              <a:t>Категория</a:t>
            </a:r>
            <a:r>
              <a:rPr lang="ru-RU" altLang="ru-RU" sz="2200" dirty="0">
                <a:solidFill>
                  <a:srgbClr val="000000"/>
                </a:solidFill>
              </a:rPr>
              <a:t> (от греч. </a:t>
            </a:r>
            <a:r>
              <a:rPr lang="ru-RU" altLang="ru-RU" sz="2200" dirty="0" err="1">
                <a:solidFill>
                  <a:srgbClr val="000000"/>
                </a:solidFill>
              </a:rPr>
              <a:t>kategoria</a:t>
            </a:r>
            <a:r>
              <a:rPr lang="ru-RU" altLang="ru-RU" sz="2200" dirty="0">
                <a:solidFill>
                  <a:srgbClr val="000000"/>
                </a:solidFill>
              </a:rPr>
              <a:t> - "высказывание; признак") </a:t>
            </a:r>
            <a:r>
              <a:rPr lang="ru-RU" altLang="ru-RU" sz="2600" dirty="0">
                <a:solidFill>
                  <a:srgbClr val="000000"/>
                </a:solidFill>
              </a:rPr>
              <a:t>- </a:t>
            </a:r>
            <a:r>
              <a:rPr lang="ru-RU" altLang="ru-RU" sz="2600" b="1" dirty="0">
                <a:solidFill>
                  <a:srgbClr val="000000"/>
                </a:solidFill>
              </a:rPr>
              <a:t>предельно общее понятие</a:t>
            </a:r>
            <a:r>
              <a:rPr lang="ru-RU" altLang="ru-RU" sz="2600" dirty="0">
                <a:solidFill>
                  <a:srgbClr val="000000"/>
                </a:solidFill>
              </a:rPr>
              <a:t> обладает минимальным содержанием, т.е. фиксирует минимум существенных признаков охватываемых предметов. </a:t>
            </a: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Это такое содержание, которое отображает фундаментальные, наиболее существенные связи и отношения объективной действительности и познания. </a:t>
            </a: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В педагогической науке категориями обозначают основные понятия, которые выражают научные обобщения.</a:t>
            </a:r>
          </a:p>
          <a:p>
            <a:pPr algn="ctr"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897" y="2555701"/>
            <a:ext cx="8328184" cy="331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атегории педагогики:</a:t>
            </a:r>
            <a:endParaRPr lang="ru-RU" sz="36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Человек (индивидуальность, личность)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Воспитание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endParaRPr lang="ru-RU" sz="3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543" y="395461"/>
            <a:ext cx="9167538" cy="1815882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contourClr>
              <a:srgbClr val="C00000"/>
            </a:contourClr>
          </a:sp3d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Категория</a:t>
            </a:r>
            <a:r>
              <a:rPr lang="ru-RU" altLang="ru-RU" sz="2400" dirty="0">
                <a:solidFill>
                  <a:srgbClr val="000000"/>
                </a:solidFill>
              </a:rPr>
              <a:t> (от греч. </a:t>
            </a:r>
            <a:r>
              <a:rPr lang="ru-RU" altLang="ru-RU" sz="2400" dirty="0" err="1">
                <a:solidFill>
                  <a:srgbClr val="000000"/>
                </a:solidFill>
              </a:rPr>
              <a:t>kategoria</a:t>
            </a:r>
            <a:r>
              <a:rPr lang="ru-RU" altLang="ru-RU" sz="2400" dirty="0">
                <a:solidFill>
                  <a:srgbClr val="000000"/>
                </a:solidFill>
              </a:rPr>
              <a:t> - "высказывание; признак") </a:t>
            </a:r>
            <a:r>
              <a:rPr lang="ru-RU" altLang="ru-RU" sz="2800" dirty="0">
                <a:solidFill>
                  <a:srgbClr val="000000"/>
                </a:solidFill>
              </a:rPr>
              <a:t>- </a:t>
            </a:r>
            <a:r>
              <a:rPr lang="ru-RU" altLang="ru-RU" sz="2800" b="1" dirty="0">
                <a:solidFill>
                  <a:srgbClr val="000000"/>
                </a:solidFill>
              </a:rPr>
              <a:t>предельно общее понятие</a:t>
            </a:r>
            <a:r>
              <a:rPr lang="ru-RU" altLang="ru-RU" sz="2800" dirty="0">
                <a:solidFill>
                  <a:srgbClr val="000000"/>
                </a:solidFill>
              </a:rPr>
              <a:t> обладает минимальным содержанием, т.е. фиксирует минимум существенных признаков охватываемых предметов</a:t>
            </a:r>
            <a:r>
              <a:rPr lang="ru-RU" altLang="ru-RU" sz="2800" dirty="0" smtClean="0">
                <a:solidFill>
                  <a:srgbClr val="000000"/>
                </a:solidFill>
              </a:rPr>
              <a:t>. 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37" y="6303940"/>
            <a:ext cx="9793088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В педагогической науке категориями обозначают основные понятия, которые выражают научные обобщения.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246034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47700" y="328613"/>
            <a:ext cx="9215438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</a:rPr>
              <a:t>Индивид</a:t>
            </a:r>
            <a:r>
              <a:rPr lang="ru-RU" altLang="ru-RU" sz="2800" dirty="0">
                <a:solidFill>
                  <a:srgbClr val="000000"/>
                </a:solidFill>
              </a:rPr>
              <a:t> (от лат. </a:t>
            </a:r>
            <a:r>
              <a:rPr lang="ru-RU" altLang="ru-RU" sz="2800" dirty="0" err="1">
                <a:solidFill>
                  <a:srgbClr val="000000"/>
                </a:solidFill>
              </a:rPr>
              <a:t>individuum</a:t>
            </a:r>
            <a:r>
              <a:rPr lang="ru-RU" altLang="ru-RU" sz="2800" dirty="0">
                <a:solidFill>
                  <a:srgbClr val="000000"/>
                </a:solidFill>
              </a:rPr>
              <a:t> - неделимое) - это психосоматическая организация личности, делающая его представителем человеческого рода.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Индивидом мы называем человека, когда говорим о нем как о биологическом существе вида «человек разумный».</a:t>
            </a:r>
          </a:p>
          <a:p>
            <a:pPr algn="ctr" eaLnBrk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 </a:t>
            </a:r>
            <a:r>
              <a:rPr lang="ru-RU" altLang="ru-RU" sz="3200" b="1" dirty="0">
                <a:solidFill>
                  <a:srgbClr val="000066"/>
                </a:solidFill>
              </a:rPr>
              <a:t>Индивид </a:t>
            </a:r>
            <a:r>
              <a:rPr lang="ru-RU" altLang="ru-RU" sz="3200" dirty="0">
                <a:solidFill>
                  <a:srgbClr val="000066"/>
                </a:solidFill>
              </a:rPr>
              <a:t>- отдельный человек, особь, принадлежащая к человеческому роду.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 dirty="0">
              <a:solidFill>
                <a:srgbClr val="000066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498975"/>
            <a:ext cx="3609975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60363" y="4319588"/>
            <a:ext cx="56165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Поэтому мы можем назвать индивидом любого человека - новорожденного, ребенка, взрослого или старца</a:t>
            </a:r>
            <a:r>
              <a:rPr lang="ru-RU" altLang="ru-RU" sz="1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76263" y="6029325"/>
            <a:ext cx="504031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Человек появляется на свет исключительно как индивид</a:t>
            </a:r>
            <a:r>
              <a:rPr lang="ru-RU" altLang="ru-RU" sz="1000">
                <a:solidFill>
                  <a:srgbClr val="000000"/>
                </a:solidFill>
              </a:rPr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24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8" y="659696"/>
            <a:ext cx="1839912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3" y="2995261"/>
            <a:ext cx="20875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463800" y="2735263"/>
            <a:ext cx="76168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ts val="25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dirty="0" smtClean="0">
                <a:solidFill>
                  <a:srgbClr val="000000"/>
                </a:solidFill>
              </a:rPr>
              <a:t>  У римлян слово "</a:t>
            </a:r>
            <a:r>
              <a:rPr lang="ru-RU" altLang="ru-RU" sz="2600" dirty="0" err="1" smtClean="0">
                <a:solidFill>
                  <a:srgbClr val="000000"/>
                </a:solidFill>
              </a:rPr>
              <a:t>persona</a:t>
            </a:r>
            <a:r>
              <a:rPr lang="ru-RU" altLang="ru-RU" sz="2600" dirty="0" smtClean="0">
                <a:solidFill>
                  <a:srgbClr val="000000"/>
                </a:solidFill>
              </a:rPr>
              <a:t>" употреблялось обязательно с указанием определенной социальной функции роли (личность отца, личность царя, личность судьи). </a:t>
            </a:r>
            <a:r>
              <a:rPr lang="ru-RU" altLang="ru-RU" sz="2600" dirty="0">
                <a:solidFill>
                  <a:srgbClr val="000000"/>
                </a:solidFill>
              </a:rPr>
              <a:t>Таким образом, </a:t>
            </a:r>
            <a:r>
              <a:rPr lang="ru-RU" altLang="ru-RU" sz="2600" b="1" dirty="0">
                <a:solidFill>
                  <a:srgbClr val="000000"/>
                </a:solidFill>
              </a:rPr>
              <a:t>личность</a:t>
            </a:r>
            <a:r>
              <a:rPr lang="ru-RU" altLang="ru-RU" sz="2600" dirty="0">
                <a:solidFill>
                  <a:srgbClr val="000000"/>
                </a:solidFill>
              </a:rPr>
              <a:t> по первоначальному значению — </a:t>
            </a:r>
            <a:r>
              <a:rPr lang="ru-RU" altLang="ru-RU" sz="2600" b="1" dirty="0">
                <a:solidFill>
                  <a:srgbClr val="000000"/>
                </a:solidFill>
              </a:rPr>
              <a:t>это определенная социальная роль или функция </a:t>
            </a:r>
            <a:r>
              <a:rPr lang="ru-RU" altLang="ru-RU" sz="2600" b="1" dirty="0" smtClean="0">
                <a:solidFill>
                  <a:srgbClr val="000000"/>
                </a:solidFill>
              </a:rPr>
              <a:t>человека</a:t>
            </a:r>
            <a:endParaRPr lang="ru-RU" altLang="ru-RU" sz="2600" b="1" dirty="0">
              <a:solidFill>
                <a:srgbClr val="000000"/>
              </a:solidFill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5037138"/>
            <a:ext cx="806489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2312193" y="431712"/>
            <a:ext cx="7920037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</a:rPr>
              <a:t>    Слово "</a:t>
            </a:r>
            <a:r>
              <a:rPr lang="ru-RU" altLang="ru-RU" sz="2600" b="1" dirty="0">
                <a:solidFill>
                  <a:srgbClr val="000000"/>
                </a:solidFill>
              </a:rPr>
              <a:t>личность</a:t>
            </a:r>
            <a:r>
              <a:rPr lang="ru-RU" altLang="ru-RU" sz="2600" dirty="0">
                <a:solidFill>
                  <a:srgbClr val="000000"/>
                </a:solidFill>
              </a:rPr>
              <a:t>" (</a:t>
            </a:r>
            <a:r>
              <a:rPr lang="ru-RU" altLang="ru-RU" sz="2600" b="1" dirty="0" err="1">
                <a:solidFill>
                  <a:srgbClr val="000000"/>
                </a:solidFill>
              </a:rPr>
              <a:t>persona</a:t>
            </a:r>
            <a:r>
              <a:rPr lang="ru-RU" altLang="ru-RU" sz="2600" dirty="0">
                <a:solidFill>
                  <a:srgbClr val="000000"/>
                </a:solidFill>
              </a:rPr>
              <a:t>) первоначально относилось к актерским маскам (в римском театре маска актера называлась "личина" — лицо, обращенное к аудитории), которые были закреплены за определенными типами действующих лиц.</a:t>
            </a:r>
          </a:p>
        </p:txBody>
      </p:sp>
    </p:spTree>
    <p:extLst>
      <p:ext uri="{BB962C8B-B14F-4D97-AF65-F5344CB8AC3E}">
        <p14:creationId xmlns:p14="http://schemas.microsoft.com/office/powerpoint/2010/main" val="4281118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103688" y="215900"/>
            <a:ext cx="5616575" cy="2987873"/>
          </a:xfrm>
          <a:prstGeom prst="rect">
            <a:avLst/>
          </a:prstGeom>
          <a:solidFill>
            <a:srgbClr val="FDFFE5"/>
          </a:solidFill>
          <a:ln>
            <a:noFill/>
          </a:ln>
          <a:effectLst/>
        </p:spPr>
        <p:txBody>
          <a:bodyPr lIns="90000" tIns="7308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Личность </a:t>
            </a:r>
            <a:r>
              <a:rPr lang="ru-RU" altLang="ru-RU" sz="2800" dirty="0">
                <a:solidFill>
                  <a:srgbClr val="000000"/>
                </a:solidFill>
              </a:rPr>
              <a:t>- это особое </a:t>
            </a:r>
            <a:r>
              <a:rPr lang="ru-RU" altLang="ru-RU" sz="2800" u="sng" dirty="0">
                <a:solidFill>
                  <a:srgbClr val="000000"/>
                </a:solidFill>
              </a:rPr>
              <a:t>системное социальное качество индивида</a:t>
            </a:r>
            <a:r>
              <a:rPr lang="ru-RU" altLang="ru-RU" sz="2800" dirty="0">
                <a:solidFill>
                  <a:srgbClr val="000000"/>
                </a:solidFill>
              </a:rPr>
              <a:t>, которое он приобретает в процессе возрастного развития при взаимодействии со своим социальным окружением.</a:t>
            </a:r>
            <a:r>
              <a:rPr lang="ru-RU" altLang="ru-RU" sz="900" dirty="0">
                <a:solidFill>
                  <a:srgbClr val="000000"/>
                </a:solidFill>
              </a:rPr>
              <a:t>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900" dirty="0">
              <a:solidFill>
                <a:srgbClr val="000000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1438"/>
            <a:ext cx="23764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936625" y="2411685"/>
            <a:ext cx="4103688" cy="5087665"/>
          </a:xfrm>
          <a:prstGeom prst="irregularSeal1">
            <a:avLst/>
          </a:prstGeom>
          <a:solidFill>
            <a:srgbClr val="CCFF99"/>
          </a:solidFill>
          <a:ln w="7632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936625" y="3959225"/>
            <a:ext cx="3890963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не рождаются,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личностью </a:t>
            </a:r>
          </a:p>
          <a:p>
            <a:pPr algn="ctr" eaLnBrk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становятся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176713"/>
            <a:ext cx="4535488" cy="27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811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/>
          <p:cNvSpPr txBox="1">
            <a:spLocks noChangeArrowheads="1"/>
          </p:cNvSpPr>
          <p:nvPr/>
        </p:nvSpPr>
        <p:spPr bwMode="auto">
          <a:xfrm>
            <a:off x="287338" y="142875"/>
            <a:ext cx="9713912" cy="708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032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Личность</a:t>
            </a:r>
            <a:r>
              <a:rPr lang="ru-RU" altLang="ru-RU" sz="2600">
                <a:solidFill>
                  <a:srgbClr val="7E0021"/>
                </a:solidFill>
              </a:rPr>
              <a:t> – психологическое понятие, определяющее человека как носителя общественных социальных отношений.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Она проявляется индивидуально неповторимым сочетанием таких психологических параметров: 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 b="1" i="1">
                <a:solidFill>
                  <a:srgbClr val="330066"/>
                </a:solidFill>
              </a:rPr>
              <a:t>Задатки</a:t>
            </a:r>
            <a:r>
              <a:rPr lang="ru-RU" altLang="ru-RU" sz="2600" b="1">
                <a:solidFill>
                  <a:srgbClr val="000000"/>
                </a:solidFill>
              </a:rPr>
              <a:t> - </a:t>
            </a:r>
            <a:r>
              <a:rPr lang="ru-RU" altLang="ru-RU" sz="2600">
                <a:solidFill>
                  <a:srgbClr val="111111"/>
                </a:solidFill>
              </a:rPr>
              <a:t>природные предпосылки развития способностей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 b="1" i="1">
                <a:solidFill>
                  <a:srgbClr val="003366"/>
                </a:solidFill>
              </a:rPr>
              <a:t>темперамент</a:t>
            </a:r>
            <a:r>
              <a:rPr lang="ru-RU" altLang="ru-RU" sz="2600">
                <a:solidFill>
                  <a:srgbClr val="003366"/>
                </a:solidFill>
              </a:rPr>
              <a:t> </a:t>
            </a:r>
            <a:r>
              <a:rPr lang="ru-RU" altLang="ru-RU" sz="2600">
                <a:solidFill>
                  <a:srgbClr val="000000"/>
                </a:solidFill>
              </a:rPr>
              <a:t>(</a:t>
            </a:r>
            <a:r>
              <a:rPr lang="ru-RU" altLang="ru-RU" sz="2600">
                <a:solidFill>
                  <a:srgbClr val="111111"/>
                </a:solidFill>
              </a:rPr>
              <a:t>постоянные и устойчивые индивидуально-неповторимые природные свойства личности, определяющие динамику психической деятельности независимо от ее содержания),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 b="1" i="1">
                <a:solidFill>
                  <a:srgbClr val="003366"/>
                </a:solidFill>
              </a:rPr>
              <a:t>характер</a:t>
            </a:r>
            <a:r>
              <a:rPr lang="ru-RU" altLang="ru-RU" sz="2800" b="1">
                <a:solidFill>
                  <a:srgbClr val="000000"/>
                </a:solidFill>
              </a:rPr>
              <a:t> </a:t>
            </a:r>
            <a:r>
              <a:rPr lang="ru-RU" altLang="ru-RU" sz="2600">
                <a:solidFill>
                  <a:srgbClr val="000000"/>
                </a:solidFill>
              </a:rPr>
              <a:t>(совокупность устойчивых и существенных индивидуально-своеобразных свойств личности, отражающих все многообразие ее отношений к окружающему миру и к самой себе),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 b="1" i="1">
                <a:solidFill>
                  <a:srgbClr val="333366"/>
                </a:solidFill>
              </a:rPr>
              <a:t>направленность</a:t>
            </a:r>
            <a:r>
              <a:rPr lang="ru-RU" altLang="ru-RU" sz="2600">
                <a:solidFill>
                  <a:srgbClr val="111111"/>
                </a:solidFill>
              </a:rPr>
              <a:t> - свойства личности, характеризующие ее влечения, желания, интересы, склонности, которые определяют избирательную активность человека.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0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476250" y="58738"/>
            <a:ext cx="90725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800" b="1" dirty="0">
                <a:solidFill>
                  <a:srgbClr val="C00000"/>
                </a:solidFill>
              </a:rPr>
              <a:t>Обучение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636400" y="2534444"/>
            <a:ext cx="4836095" cy="2899769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Обучение </a:t>
            </a:r>
            <a:r>
              <a:rPr lang="ru-RU" altLang="ru-RU" sz="2800" dirty="0">
                <a:solidFill>
                  <a:srgbClr val="000000"/>
                </a:solidFill>
              </a:rPr>
              <a:t>– это специально организованный, целенаправленный и управляемый процесс взаимодействия учителей и учеников.</a:t>
            </a:r>
            <a:r>
              <a:rPr lang="ru-RU" altLang="ru-RU" sz="2800" dirty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913438" y="1063625"/>
            <a:ext cx="3889375" cy="2259013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ru-RU" altLang="ru-RU" sz="1900" b="1" dirty="0">
                <a:solidFill>
                  <a:srgbClr val="7E0021"/>
                </a:solidFill>
              </a:rPr>
              <a:t>Преподавание </a:t>
            </a:r>
            <a:r>
              <a:rPr lang="ru-RU" altLang="ru-RU" sz="1900" dirty="0">
                <a:solidFill>
                  <a:srgbClr val="000000"/>
                </a:solidFill>
              </a:rPr>
              <a:t>– организация учебного труда обучаемых, формирование у учащихся мотивации и опыта познавательной деятельности, планомерная и систематическая передача содержания образования</a:t>
            </a:r>
            <a:r>
              <a:rPr lang="ru-RU" altLang="ru-RU" sz="20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919287" y="4545213"/>
            <a:ext cx="4125913" cy="2076450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7E0021"/>
                </a:solidFill>
              </a:rPr>
              <a:t>Учение</a:t>
            </a:r>
            <a:r>
              <a:rPr lang="ru-RU" altLang="ru-RU" sz="2000" b="1" dirty="0">
                <a:solidFill>
                  <a:srgbClr val="3366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- усвоение знаний, умений, навыков, формирование мировоззрения, развитие умственных сил и потенциальных возможностей обучаемых, закрепление навыков самообразования.</a:t>
            </a:r>
          </a:p>
        </p:txBody>
      </p:sp>
      <p:sp>
        <p:nvSpPr>
          <p:cNvPr id="103431" name="Line 6"/>
          <p:cNvSpPr>
            <a:spLocks noChangeShapeType="1"/>
          </p:cNvSpPr>
          <p:nvPr/>
        </p:nvSpPr>
        <p:spPr bwMode="auto">
          <a:xfrm flipV="1">
            <a:off x="4906963" y="1670844"/>
            <a:ext cx="873125" cy="863600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4680332" y="5583438"/>
            <a:ext cx="1099755" cy="500655"/>
          </a:xfrm>
          <a:prstGeom prst="line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5" dur="2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/>
          <p:cNvSpPr txBox="1">
            <a:spLocks noChangeArrowheads="1"/>
          </p:cNvSpPr>
          <p:nvPr/>
        </p:nvSpPr>
        <p:spPr bwMode="auto">
          <a:xfrm>
            <a:off x="287784" y="0"/>
            <a:ext cx="9791254" cy="725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52425" eaLnBrk="1" hangingPunct="1"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О</a:t>
            </a:r>
            <a:r>
              <a:rPr lang="ru-RU" altLang="ru-RU" sz="2400" b="1" i="1" dirty="0">
                <a:solidFill>
                  <a:srgbClr val="000000"/>
                </a:solidFill>
              </a:rPr>
              <a:t>бучение</a:t>
            </a:r>
            <a:r>
              <a:rPr lang="ru-RU" altLang="ru-RU" sz="2400" i="1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-  процесс взаимодействия учителя и учащихся, в результате которого обеспечивается развитие ученика.</a:t>
            </a:r>
            <a:br>
              <a:rPr lang="ru-RU" altLang="ru-RU" sz="2400" dirty="0">
                <a:solidFill>
                  <a:srgbClr val="000000"/>
                </a:solidFill>
              </a:rPr>
            </a:br>
            <a:r>
              <a:rPr lang="ru-RU" altLang="ru-RU" sz="2400" dirty="0">
                <a:solidFill>
                  <a:srgbClr val="000000"/>
                </a:solidFill>
              </a:rPr>
              <a:t/>
            </a:r>
            <a:br>
              <a:rPr lang="ru-RU" altLang="ru-RU" sz="2400" dirty="0">
                <a:solidFill>
                  <a:srgbClr val="000000"/>
                </a:solidFill>
              </a:rPr>
            </a:br>
            <a:r>
              <a:rPr lang="ru-RU" altLang="ru-RU" sz="2400" b="1" i="1" dirty="0">
                <a:solidFill>
                  <a:srgbClr val="000080"/>
                </a:solidFill>
              </a:rPr>
              <a:t>При этом учитель:</a:t>
            </a:r>
            <a:r>
              <a:rPr lang="ru-RU" altLang="ru-RU" sz="2400" b="1" i="1" dirty="0">
                <a:solidFill>
                  <a:srgbClr val="000000"/>
                </a:solidFill>
              </a:rPr>
              <a:t/>
            </a:r>
            <a:br>
              <a:rPr lang="ru-RU" altLang="ru-RU" sz="2400" b="1" i="1" dirty="0">
                <a:solidFill>
                  <a:srgbClr val="000000"/>
                </a:solidFill>
              </a:rPr>
            </a:br>
            <a:r>
              <a:rPr lang="ru-RU" altLang="ru-RU" sz="2400" dirty="0">
                <a:solidFill>
                  <a:srgbClr val="000000"/>
                </a:solidFill>
              </a:rPr>
              <a:t>1) </a:t>
            </a:r>
            <a:r>
              <a:rPr lang="ru-RU" altLang="ru-RU" sz="2400" u="sng" dirty="0">
                <a:solidFill>
                  <a:srgbClr val="000000"/>
                </a:solidFill>
              </a:rPr>
              <a:t>преподает</a:t>
            </a:r>
            <a:r>
              <a:rPr lang="ru-RU" altLang="ru-RU" sz="2400" dirty="0">
                <a:solidFill>
                  <a:srgbClr val="000000"/>
                </a:solidFill>
              </a:rPr>
              <a:t> - целенаправленно передает знания, жизненный опыт, способы деятельности, основы культуры и научного знания;</a:t>
            </a:r>
            <a:br>
              <a:rPr lang="ru-RU" altLang="ru-RU" sz="2400" dirty="0">
                <a:solidFill>
                  <a:srgbClr val="000000"/>
                </a:solidFill>
              </a:rPr>
            </a:br>
            <a:r>
              <a:rPr lang="ru-RU" altLang="ru-RU" sz="2400" dirty="0">
                <a:solidFill>
                  <a:srgbClr val="000000"/>
                </a:solidFill>
              </a:rPr>
              <a:t>2) </a:t>
            </a:r>
            <a:r>
              <a:rPr lang="ru-RU" altLang="ru-RU" sz="2400" u="sng" dirty="0">
                <a:solidFill>
                  <a:srgbClr val="000000"/>
                </a:solidFill>
              </a:rPr>
              <a:t>руководит</a:t>
            </a:r>
            <a:r>
              <a:rPr lang="ru-RU" altLang="ru-RU" sz="2400" dirty="0">
                <a:solidFill>
                  <a:srgbClr val="000000"/>
                </a:solidFill>
              </a:rPr>
              <a:t> процессом освоения знаний, формирования умений и навыков;</a:t>
            </a:r>
            <a:br>
              <a:rPr lang="ru-RU" altLang="ru-RU" sz="2400" dirty="0">
                <a:solidFill>
                  <a:srgbClr val="000000"/>
                </a:solidFill>
              </a:rPr>
            </a:br>
            <a:r>
              <a:rPr lang="ru-RU" altLang="ru-RU" sz="2400" dirty="0">
                <a:solidFill>
                  <a:srgbClr val="000000"/>
                </a:solidFill>
              </a:rPr>
              <a:t>3) </a:t>
            </a:r>
            <a:r>
              <a:rPr lang="ru-RU" altLang="ru-RU" sz="2400" u="sng" dirty="0">
                <a:solidFill>
                  <a:srgbClr val="000000"/>
                </a:solidFill>
              </a:rPr>
              <a:t>создает</a:t>
            </a:r>
            <a:r>
              <a:rPr lang="ru-RU" altLang="ru-RU" sz="2400" dirty="0">
                <a:solidFill>
                  <a:srgbClr val="000000"/>
                </a:solidFill>
              </a:rPr>
              <a:t>  условия для развития личности, ВПФ учащихся (памяти, внимания, речи, мышления).</a:t>
            </a:r>
            <a:br>
              <a:rPr lang="ru-RU" altLang="ru-RU" sz="2400" dirty="0">
                <a:solidFill>
                  <a:srgbClr val="000000"/>
                </a:solidFill>
              </a:rPr>
            </a:br>
            <a:r>
              <a:rPr lang="ru-RU" altLang="ru-RU" sz="2400" dirty="0">
                <a:solidFill>
                  <a:srgbClr val="000000"/>
                </a:solidFill>
              </a:rPr>
              <a:t/>
            </a:r>
            <a:br>
              <a:rPr lang="ru-RU" altLang="ru-RU" sz="2400" dirty="0">
                <a:solidFill>
                  <a:srgbClr val="000000"/>
                </a:solidFill>
              </a:rPr>
            </a:br>
            <a:r>
              <a:rPr lang="ru-RU" altLang="ru-RU" sz="2400" b="1" i="1" dirty="0">
                <a:solidFill>
                  <a:srgbClr val="000080"/>
                </a:solidFill>
              </a:rPr>
              <a:t>В свою очередь ученик:</a:t>
            </a:r>
            <a:r>
              <a:rPr lang="ru-RU" altLang="ru-RU" sz="2400" b="1" i="1" dirty="0">
                <a:solidFill>
                  <a:srgbClr val="000000"/>
                </a:solidFill>
              </a:rPr>
              <a:t/>
            </a:r>
            <a:br>
              <a:rPr lang="ru-RU" altLang="ru-RU" sz="2400" b="1" i="1" dirty="0">
                <a:solidFill>
                  <a:srgbClr val="000000"/>
                </a:solidFill>
              </a:rPr>
            </a:br>
            <a:r>
              <a:rPr lang="ru-RU" altLang="ru-RU" sz="2400" dirty="0">
                <a:solidFill>
                  <a:srgbClr val="000000"/>
                </a:solidFill>
              </a:rPr>
              <a:t>1) </a:t>
            </a:r>
            <a:r>
              <a:rPr lang="ru-RU" altLang="ru-RU" sz="2400" u="sng" dirty="0">
                <a:solidFill>
                  <a:srgbClr val="000000"/>
                </a:solidFill>
              </a:rPr>
              <a:t>учится</a:t>
            </a:r>
            <a:r>
              <a:rPr lang="ru-RU" altLang="ru-RU" sz="2400" dirty="0">
                <a:solidFill>
                  <a:srgbClr val="000000"/>
                </a:solidFill>
              </a:rPr>
              <a:t> - овладевает передаваемой информацией и выполняет учебные задания с помощью учителя, совместно с одноклассниками или самостоятельно;</a:t>
            </a:r>
            <a:br>
              <a:rPr lang="ru-RU" altLang="ru-RU" sz="2400" dirty="0">
                <a:solidFill>
                  <a:srgbClr val="000000"/>
                </a:solidFill>
              </a:rPr>
            </a:br>
            <a:r>
              <a:rPr lang="ru-RU" altLang="ru-RU" sz="2400" dirty="0">
                <a:solidFill>
                  <a:srgbClr val="000000"/>
                </a:solidFill>
              </a:rPr>
              <a:t>2) пытается самостоятельно наблюдать, сравнивать, мыслить;</a:t>
            </a:r>
            <a:br>
              <a:rPr lang="ru-RU" altLang="ru-RU" sz="2400" dirty="0">
                <a:solidFill>
                  <a:srgbClr val="000000"/>
                </a:solidFill>
              </a:rPr>
            </a:br>
            <a:r>
              <a:rPr lang="ru-RU" altLang="ru-RU" sz="2400" dirty="0">
                <a:solidFill>
                  <a:srgbClr val="000000"/>
                </a:solidFill>
              </a:rPr>
              <a:t>3) проявляет инициативу в поиске новых знаний, дополнительных источников информации (справочник, учебник, </a:t>
            </a:r>
            <a:r>
              <a:rPr lang="ru-RU" altLang="ru-RU" sz="2400" dirty="0" err="1">
                <a:solidFill>
                  <a:srgbClr val="000000"/>
                </a:solidFill>
              </a:rPr>
              <a:t>Internet</a:t>
            </a:r>
            <a:r>
              <a:rPr lang="ru-RU" altLang="ru-RU" sz="2400" dirty="0">
                <a:solidFill>
                  <a:srgbClr val="000000"/>
                </a:solidFill>
              </a:rPr>
              <a:t>), занимается самообразованием.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00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308100" y="228876"/>
            <a:ext cx="3832100" cy="1000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400" b="1">
                <a:solidFill>
                  <a:srgbClr val="7E0021"/>
                </a:solidFill>
              </a:rPr>
              <a:t>Воспитание</a:t>
            </a:r>
          </a:p>
        </p:txBody>
      </p:sp>
      <p:sp>
        <p:nvSpPr>
          <p:cNvPr id="107524" name="Text Box 3"/>
          <p:cNvSpPr txBox="1">
            <a:spLocks noChangeArrowheads="1"/>
          </p:cNvSpPr>
          <p:nvPr/>
        </p:nvSpPr>
        <p:spPr bwMode="auto">
          <a:xfrm>
            <a:off x="992188" y="1636713"/>
            <a:ext cx="325278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357188" y="1444625"/>
            <a:ext cx="3887787" cy="2499018"/>
          </a:xfrm>
          <a:prstGeom prst="rect">
            <a:avLst/>
          </a:prstGeom>
          <a:solidFill>
            <a:srgbClr val="FFFFFF"/>
          </a:solidFill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Воспитание – </a:t>
            </a:r>
            <a:r>
              <a:rPr lang="ru-RU" altLang="ru-RU" sz="2800" dirty="0">
                <a:solidFill>
                  <a:srgbClr val="000000"/>
                </a:solidFill>
              </a:rPr>
              <a:t>это целенаправленный и организованный процесс формирования личности</a:t>
            </a:r>
            <a:r>
              <a:rPr lang="ru-RU" altLang="ru-RU" sz="2800" dirty="0">
                <a:solidFill>
                  <a:srgbClr val="336600"/>
                </a:solidFill>
              </a:rPr>
              <a:t>. 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4364038" y="158750"/>
            <a:ext cx="5913437" cy="5526088"/>
          </a:xfrm>
          <a:prstGeom prst="ellipse">
            <a:avLst/>
          </a:prstGeom>
          <a:solidFill>
            <a:srgbClr val="DAFD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В широком педагогическом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 значении</a:t>
            </a:r>
            <a:r>
              <a:rPr lang="ru-RU" altLang="ru-RU" sz="2000">
                <a:solidFill>
                  <a:srgbClr val="000000"/>
                </a:solidFill>
              </a:rPr>
              <a:t> – процесс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целенаправленного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формирования личности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в условиях специально организованной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воспитательной системы,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обеспечивающей взаимодействие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воспитателей и воспитуемых.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1308100" y="4176713"/>
            <a:ext cx="4683125" cy="3702050"/>
          </a:xfrm>
          <a:prstGeom prst="ellipse">
            <a:avLst/>
          </a:prstGeom>
          <a:solidFill>
            <a:srgbClr val="DAFDB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В узком значении</a:t>
            </a:r>
            <a:r>
              <a:rPr lang="ru-RU" altLang="ru-RU" sz="2000">
                <a:solidFill>
                  <a:srgbClr val="000000"/>
                </a:solidFill>
              </a:rPr>
              <a:t> –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специальная воспитательная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деятельность,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имеющая целью формирование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определенных качеств,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свойств и отношений человека 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072188" y="5207000"/>
            <a:ext cx="3652837" cy="2112963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50000">
                <a:srgbClr val="FEFEFE"/>
              </a:gs>
              <a:gs pos="100000">
                <a:srgbClr val="99CC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336600"/>
                </a:solidFill>
              </a:rPr>
              <a:t>Цель воспитания  -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336600"/>
                </a:solidFill>
              </a:rPr>
              <a:t>помощь личности в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336600"/>
                </a:solidFill>
              </a:rPr>
              <a:t>разностороннем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400">
                <a:solidFill>
                  <a:srgbClr val="336600"/>
                </a:solidFill>
              </a:rPr>
              <a:t> развитии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215900"/>
            <a:ext cx="9215437" cy="74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 Тема лекции 1: </a:t>
            </a:r>
            <a:r>
              <a:rPr lang="ru-RU" altLang="ru-RU" sz="2600" b="1">
                <a:solidFill>
                  <a:srgbClr val="000080"/>
                </a:solidFill>
                <a:latin typeface="tahoma;verdana" charset="0"/>
              </a:rPr>
              <a:t>Категориальный строй психологии. Основные методы психологических исследований</a:t>
            </a:r>
          </a:p>
          <a:p>
            <a:pPr algn="ctr" eaLnBrk="1">
              <a:lnSpc>
                <a:spcPct val="101000"/>
              </a:lnSpc>
              <a:buClrTx/>
              <a:buFontTx/>
              <a:buNone/>
            </a:pPr>
            <a:endParaRPr lang="ru-RU" altLang="ru-RU" sz="1600" b="1">
              <a:solidFill>
                <a:srgbClr val="000080"/>
              </a:solidFill>
              <a:latin typeface="tahoma;verdana" charset="0"/>
            </a:endParaRPr>
          </a:p>
          <a:p>
            <a:pPr eaLnBrk="1"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ЗНАЧЕНИЕ ТЕМЫ:</a:t>
            </a:r>
            <a:r>
              <a:rPr lang="ru-RU" altLang="ru-RU" sz="2200">
                <a:solidFill>
                  <a:srgbClr val="000000"/>
                </a:solidFill>
              </a:rPr>
              <a:t> Формирование представлений о психологии как о науке, дает понимаение специфичности и уникальности психологического знания, закрепление базовых предметных категорий, позволяющее включаться в профессиональное сообщество, формирование профессиональной ментальности, становление профессиональной позиции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ru-RU" altLang="ru-RU" sz="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ЗНАТЬ: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Основные понятия и теоретический материал по теме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Основные методы исследования в психологии.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ru-RU" altLang="ru-RU" sz="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УМЕТЬ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Давать психологическую характеристику личности пациента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Отличать задачи психологического характера от задач других смежных дисциплин</a:t>
            </a:r>
          </a:p>
          <a:p>
            <a:pPr eaLnBrk="1">
              <a:spcBef>
                <a:spcPts val="625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ВЛАДЕТЬ: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Владеть навыками публичного выступления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Владеть навыками подбора методов психологического исследования согласно предмету исследования.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/>
          <p:cNvSpPr txBox="1">
            <a:spLocks noChangeArrowheads="1"/>
          </p:cNvSpPr>
          <p:nvPr/>
        </p:nvSpPr>
        <p:spPr bwMode="auto">
          <a:xfrm>
            <a:off x="276225" y="207963"/>
            <a:ext cx="9605963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</a:rPr>
              <a:t>В</a:t>
            </a:r>
            <a:r>
              <a:rPr lang="ru-RU" altLang="ru-RU" sz="2800" b="1" i="1" dirty="0">
                <a:solidFill>
                  <a:srgbClr val="000000"/>
                </a:solidFill>
              </a:rPr>
              <a:t>оспитание</a:t>
            </a:r>
            <a:r>
              <a:rPr lang="ru-RU" altLang="ru-RU" sz="2800" b="1" dirty="0">
                <a:solidFill>
                  <a:srgbClr val="000000"/>
                </a:solidFill>
              </a:rPr>
              <a:t>  </a:t>
            </a:r>
            <a:r>
              <a:rPr lang="ru-RU" altLang="ru-RU" sz="2800" dirty="0">
                <a:solidFill>
                  <a:srgbClr val="000000"/>
                </a:solidFill>
              </a:rPr>
              <a:t>как общественное явление - передача исторического и культурного опыта от поколения к поколению. 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1600" dirty="0">
                <a:solidFill>
                  <a:srgbClr val="000000"/>
                </a:solidFill>
              </a:rPr>
              <a:t/>
            </a:r>
            <a:br>
              <a:rPr lang="ru-RU" altLang="ru-RU" sz="1600" dirty="0">
                <a:solidFill>
                  <a:srgbClr val="000000"/>
                </a:solidFill>
              </a:rPr>
            </a:br>
            <a:r>
              <a:rPr lang="ru-RU" altLang="ru-RU" sz="2800" b="1" u="sng" dirty="0">
                <a:solidFill>
                  <a:srgbClr val="000000"/>
                </a:solidFill>
              </a:rPr>
              <a:t>При этом воспитатель</a:t>
            </a:r>
            <a:r>
              <a:rPr lang="ru-RU" altLang="ru-RU" sz="2800" dirty="0">
                <a:solidFill>
                  <a:srgbClr val="000000"/>
                </a:solidFill>
              </a:rPr>
              <a:t>: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1) передает опыт, накопленный человечеством;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2) вводит в мир культуры;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3) стимулирует к самовоспитанию;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4) помогает разобраться в трудных жизненных ситуациях и найти выход из сложившегося положения.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/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b="1" u="sng" dirty="0">
                <a:solidFill>
                  <a:srgbClr val="000000"/>
                </a:solidFill>
              </a:rPr>
              <a:t>В свою очередь воспитанник</a:t>
            </a:r>
            <a:r>
              <a:rPr lang="ru-RU" altLang="ru-RU" sz="2800" u="sng" dirty="0">
                <a:solidFill>
                  <a:srgbClr val="000000"/>
                </a:solidFill>
              </a:rPr>
              <a:t>:</a:t>
            </a:r>
            <a:br>
              <a:rPr lang="ru-RU" altLang="ru-RU" sz="2800" u="sng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1) овладевает опытом человеческих отношений и основами культуры;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2) работает над собой;  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3) обучается способам общения и манерам поведения.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77788" y="238125"/>
            <a:ext cx="9682162" cy="73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4826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ru-RU" altLang="ru-RU" sz="2800" dirty="0" smtClean="0"/>
              <a:t>В Законе «Об образовании в РФ»: </a:t>
            </a:r>
            <a:r>
              <a:rPr lang="ru-RU" altLang="ru-RU" sz="2800" b="1" i="1" dirty="0" smtClean="0"/>
              <a:t>образование</a:t>
            </a:r>
            <a:r>
              <a:rPr lang="ru-RU" altLang="ru-RU" sz="2800" dirty="0" smtClean="0"/>
              <a:t> </a:t>
            </a:r>
            <a:r>
              <a:rPr lang="ru-RU" altLang="ru-RU" sz="2600" dirty="0" smtClean="0"/>
              <a:t> </a:t>
            </a:r>
            <a:r>
              <a:rPr lang="ru-RU" altLang="ru-RU" sz="2800" dirty="0" smtClean="0"/>
              <a:t>-</a:t>
            </a:r>
            <a:r>
              <a:rPr lang="ru-RU" altLang="ru-RU" sz="2800" i="1" dirty="0" smtClean="0"/>
              <a:t> </a:t>
            </a:r>
            <a:r>
              <a:rPr lang="ru-RU" altLang="ru-RU" sz="2800" b="1" i="1" dirty="0" smtClean="0"/>
              <a:t>целенаправленный процесс обучения и воспитания в интересах личности, общества, государства</a:t>
            </a:r>
            <a:r>
              <a:rPr lang="ru-RU" altLang="ru-RU" sz="2800" b="1" dirty="0" smtClean="0"/>
              <a:t>.</a:t>
            </a:r>
          </a:p>
          <a:p>
            <a:pPr algn="ctr" eaLnBrk="1">
              <a:buSzPct val="100000"/>
              <a:defRPr/>
            </a:pPr>
            <a:endParaRPr lang="ru-RU" altLang="ru-RU" sz="2800" dirty="0" smtClean="0"/>
          </a:p>
          <a:p>
            <a:pPr algn="ctr" eaLnBrk="1">
              <a:buSzPct val="100000"/>
              <a:defRPr/>
            </a:pPr>
            <a:r>
              <a:rPr lang="ru-RU" altLang="ru-RU" sz="2800" dirty="0" smtClean="0"/>
              <a:t>Под образованием понимается </a:t>
            </a:r>
            <a:r>
              <a:rPr lang="ru-RU" altLang="ru-RU" sz="2800" u="sng" dirty="0" smtClean="0"/>
              <a:t>процесс</a:t>
            </a:r>
            <a:r>
              <a:rPr lang="ru-RU" altLang="ru-RU" sz="2800" dirty="0" smtClean="0"/>
              <a:t> (или </a:t>
            </a:r>
            <a:r>
              <a:rPr lang="ru-RU" altLang="ru-RU" sz="2800" u="sng" dirty="0" smtClean="0"/>
              <a:t>результат</a:t>
            </a:r>
            <a:r>
              <a:rPr lang="ru-RU" altLang="ru-RU" sz="2800" dirty="0" smtClean="0"/>
              <a:t>) освоения определенных обществом уровней культурного наследия общества и связанный с ним уровень индивидуального развития. </a:t>
            </a:r>
          </a:p>
          <a:p>
            <a:pPr algn="ctr" eaLnBrk="1">
              <a:buSzPct val="100000"/>
              <a:defRPr/>
            </a:pPr>
            <a:endParaRPr lang="ru-RU" altLang="ru-RU" sz="2500" b="1" dirty="0" smtClean="0"/>
          </a:p>
          <a:p>
            <a:pPr algn="ctr" eaLnBrk="1">
              <a:buSzPct val="100000"/>
              <a:defRPr/>
            </a:pPr>
            <a:r>
              <a:rPr lang="ru-RU" altLang="ru-RU" sz="2500" b="1" dirty="0" smtClean="0"/>
              <a:t>В России в качестве таких уровней утвердились</a:t>
            </a:r>
            <a:r>
              <a:rPr lang="ru-RU" altLang="ru-RU" sz="2500" dirty="0" smtClean="0"/>
              <a:t>:</a:t>
            </a:r>
          </a:p>
          <a:p>
            <a:pPr marL="430213" indent="266700" eaLnBrk="1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500" dirty="0" smtClean="0"/>
              <a:t> среднее, </a:t>
            </a:r>
          </a:p>
          <a:p>
            <a:pPr marL="430213" indent="266700" eaLnBrk="1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500" dirty="0" smtClean="0"/>
              <a:t> среднее профессиональное,</a:t>
            </a:r>
          </a:p>
          <a:p>
            <a:pPr marL="430213" indent="266700" eaLnBrk="1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500" dirty="0" smtClean="0"/>
              <a:t> высшее образование (</a:t>
            </a:r>
            <a:r>
              <a:rPr lang="ru-RU" altLang="ru-RU" sz="2500" dirty="0" err="1" smtClean="0"/>
              <a:t>бакалавриат</a:t>
            </a:r>
            <a:r>
              <a:rPr lang="ru-RU" altLang="ru-RU" sz="2500" dirty="0" smtClean="0"/>
              <a:t>,    </a:t>
            </a:r>
            <a:r>
              <a:rPr lang="ru-RU" altLang="ru-RU" sz="2500" dirty="0" err="1" smtClean="0"/>
              <a:t>специалитет</a:t>
            </a:r>
            <a:r>
              <a:rPr lang="ru-RU" altLang="ru-RU" sz="2500" dirty="0" smtClean="0"/>
              <a:t> и магистратура, 3-й уровень высшего образования – ординатура, аспирантура).  </a:t>
            </a:r>
          </a:p>
          <a:p>
            <a:pPr algn="ctr" eaLnBrk="1">
              <a:buSzPct val="100000"/>
              <a:defRPr/>
            </a:pPr>
            <a:endParaRPr lang="ru-RU" altLang="ru-RU" sz="25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0"/>
            <a:ext cx="992028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3968" y="6588149"/>
            <a:ext cx="435497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Категории Педагогики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"/>
          <p:cNvSpPr txBox="1">
            <a:spLocks noChangeArrowheads="1"/>
          </p:cNvSpPr>
          <p:nvPr/>
        </p:nvSpPr>
        <p:spPr bwMode="auto">
          <a:xfrm>
            <a:off x="0" y="303213"/>
            <a:ext cx="10080625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>
                <a:solidFill>
                  <a:srgbClr val="FF3300"/>
                </a:solidFill>
              </a:rPr>
              <a:t>ФУНКЦИИ  ПЕДАГОГИКИ как НАУКИ: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03238" y="2435225"/>
            <a:ext cx="9072562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79438" indent="-579438">
              <a:tabLst>
                <a:tab pos="579438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  <a:tab pos="9113838" algn="l"/>
                <a:tab pos="9563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579438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  <a:tab pos="9113838" algn="l"/>
                <a:tab pos="9563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579438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  <a:tab pos="9113838" algn="l"/>
                <a:tab pos="9563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579438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  <a:tab pos="9113838" algn="l"/>
                <a:tab pos="9563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579438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  <a:tab pos="9113838" algn="l"/>
                <a:tab pos="9563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79438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  <a:tab pos="9113838" algn="l"/>
                <a:tab pos="9563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79438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  <a:tab pos="9113838" algn="l"/>
                <a:tab pos="9563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79438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  <a:tab pos="9113838" algn="l"/>
                <a:tab pos="9563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79438" algn="l"/>
                <a:tab pos="1027113" algn="l"/>
                <a:tab pos="1476375" algn="l"/>
                <a:tab pos="1925638" algn="l"/>
                <a:tab pos="2374900" algn="l"/>
                <a:tab pos="2824163" algn="l"/>
                <a:tab pos="3273425" algn="l"/>
                <a:tab pos="3722688" algn="l"/>
                <a:tab pos="4171950" algn="l"/>
                <a:tab pos="4621213" algn="l"/>
                <a:tab pos="5070475" algn="l"/>
                <a:tab pos="5519738" algn="l"/>
                <a:tab pos="5969000" algn="l"/>
                <a:tab pos="6418263" algn="l"/>
                <a:tab pos="6867525" algn="l"/>
                <a:tab pos="7316788" algn="l"/>
                <a:tab pos="7766050" algn="l"/>
                <a:tab pos="8215313" algn="l"/>
                <a:tab pos="8664575" algn="l"/>
                <a:tab pos="9113838" algn="l"/>
                <a:tab pos="9563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ru-RU" altLang="ru-RU" sz="4000" smtClean="0"/>
              <a:t>Объяснительная</a:t>
            </a:r>
          </a:p>
          <a:p>
            <a:pPr marL="581025" algn="ctr" eaLnBrk="1" hangingPunct="1">
              <a:lnSpc>
                <a:spcPct val="93000"/>
              </a:lnSpc>
              <a:buSzPct val="100000"/>
              <a:defRPr/>
            </a:pPr>
            <a:endParaRPr lang="ru-RU" altLang="ru-RU" sz="1300" smtClean="0"/>
          </a:p>
          <a:p>
            <a:pPr marL="581025" algn="ctr" eaLnBrk="1" hangingPunct="1">
              <a:lnSpc>
                <a:spcPct val="93000"/>
              </a:lnSpc>
              <a:buSzPct val="100000"/>
              <a:defRPr/>
            </a:pPr>
            <a:r>
              <a:rPr lang="ru-RU" altLang="ru-RU" sz="4000" smtClean="0"/>
              <a:t>2. Преобразовательная</a:t>
            </a:r>
          </a:p>
          <a:p>
            <a:pPr marL="581025" algn="ctr" eaLnBrk="1" hangingPunct="1">
              <a:lnSpc>
                <a:spcPct val="93000"/>
              </a:lnSpc>
              <a:buSzPct val="100000"/>
              <a:defRPr/>
            </a:pPr>
            <a:endParaRPr lang="ru-RU" altLang="ru-RU" sz="1500" smtClean="0"/>
          </a:p>
          <a:p>
            <a:pPr marL="581025" algn="ctr" eaLnBrk="1" hangingPunct="1">
              <a:lnSpc>
                <a:spcPct val="93000"/>
              </a:lnSpc>
              <a:buSzPct val="100000"/>
              <a:defRPr/>
            </a:pPr>
            <a:r>
              <a:rPr lang="ru-RU" altLang="ru-RU" sz="4000" smtClean="0"/>
              <a:t>3. Прогностическая</a:t>
            </a:r>
          </a:p>
          <a:p>
            <a:pPr marL="581025" algn="ctr" eaLnBrk="1" hangingPunct="1">
              <a:lnSpc>
                <a:spcPct val="93000"/>
              </a:lnSpc>
              <a:buSzPct val="100000"/>
              <a:defRPr/>
            </a:pPr>
            <a:endParaRPr lang="ru-RU" altLang="ru-RU" sz="4000" smtClean="0"/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4910138"/>
            <a:ext cx="3532187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536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1"/>
          <p:cNvSpPr txBox="1">
            <a:spLocks noChangeArrowheads="1"/>
          </p:cNvSpPr>
          <p:nvPr/>
        </p:nvSpPr>
        <p:spPr bwMode="auto">
          <a:xfrm>
            <a:off x="503238" y="303213"/>
            <a:ext cx="90709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>
                <a:solidFill>
                  <a:srgbClr val="FF3300"/>
                </a:solidFill>
              </a:rPr>
              <a:t>ОБЪЯСНИТЕЛЬНАЯ ФУНКЦИЯ</a:t>
            </a: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27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</a:rPr>
              <a:t>	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</a:rPr>
              <a:t>	</a:t>
            </a:r>
            <a:r>
              <a:rPr lang="ru-RU" altLang="ru-RU" sz="3200" b="1">
                <a:solidFill>
                  <a:srgbClr val="000000"/>
                </a:solidFill>
              </a:rPr>
              <a:t>Описывает педагогические факты, явления, процессы, объясняет, по каким законам, при каких условиях, почему так или иначе протекают процессы воспитания</a:t>
            </a:r>
            <a:r>
              <a:rPr lang="ru-RU" altLang="ru-RU" sz="3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77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6"/>
          <a:stretch>
            <a:fillRect/>
          </a:stretch>
        </p:blipFill>
        <p:spPr bwMode="auto">
          <a:xfrm>
            <a:off x="6924348" y="4283893"/>
            <a:ext cx="2660650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24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536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/>
          <p:cNvSpPr txBox="1">
            <a:spLocks noChangeArrowheads="1"/>
          </p:cNvSpPr>
          <p:nvPr/>
        </p:nvSpPr>
        <p:spPr bwMode="auto">
          <a:xfrm>
            <a:off x="503238" y="303213"/>
            <a:ext cx="90709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000" b="1">
                <a:solidFill>
                  <a:srgbClr val="FF3300"/>
                </a:solidFill>
              </a:rPr>
              <a:t>ПРЕОБРАЗОВАТЕЛЬНАЯ ФУНКЦИЯ</a:t>
            </a:r>
            <a:r>
              <a:rPr lang="ru-RU" altLang="ru-RU" sz="2800" b="1">
                <a:solidFill>
                  <a:srgbClr val="FF3300"/>
                </a:solidFill>
              </a:rPr>
              <a:t/>
            </a:r>
            <a:br>
              <a:rPr lang="ru-RU" altLang="ru-RU" sz="2800" b="1">
                <a:solidFill>
                  <a:srgbClr val="FF3300"/>
                </a:solidFill>
              </a:rPr>
            </a:br>
            <a:r>
              <a:rPr lang="ru-RU" altLang="ru-RU" sz="3600" b="1">
                <a:solidFill>
                  <a:srgbClr val="7E0021"/>
                </a:solidFill>
              </a:rPr>
              <a:t>(прикладная, практическая </a:t>
            </a:r>
            <a:r>
              <a:rPr lang="ru-RU" altLang="ru-RU" sz="36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27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На основе фундаментального знания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	совершенствуется педагогическая практика.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	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	В результате исследований создаются новые педагогические системы, технологии описания процессов воспитания или обучения. </a:t>
            </a:r>
          </a:p>
        </p:txBody>
      </p:sp>
      <p:pic>
        <p:nvPicPr>
          <p:cNvPr id="1198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4445000"/>
            <a:ext cx="26193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536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/>
          <p:cNvSpPr txBox="1">
            <a:spLocks noChangeArrowheads="1"/>
          </p:cNvSpPr>
          <p:nvPr/>
        </p:nvSpPr>
        <p:spPr bwMode="auto">
          <a:xfrm>
            <a:off x="476250" y="90488"/>
            <a:ext cx="9070975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600" b="1">
                <a:solidFill>
                  <a:srgbClr val="FF3300"/>
                </a:solidFill>
              </a:rPr>
              <a:t>ПРОГНОСТИЧЕСКАЯ ФУНКЦИЯ</a:t>
            </a:r>
            <a:r>
              <a:rPr lang="ru-RU" altLang="ru-RU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1859" name="Text Box 2"/>
          <p:cNvSpPr txBox="1">
            <a:spLocks noChangeArrowheads="1"/>
          </p:cNvSpPr>
          <p:nvPr/>
        </p:nvSpPr>
        <p:spPr bwMode="auto">
          <a:xfrm>
            <a:off x="295275" y="1189038"/>
            <a:ext cx="9070975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27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4900" algn="l"/>
                <a:tab pos="5372100" algn="l"/>
                <a:tab pos="5829300" algn="l"/>
                <a:tab pos="6286500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  <a:tab pos="8956675" algn="l"/>
                <a:tab pos="9405938" algn="l"/>
                <a:tab pos="9855200" algn="l"/>
                <a:tab pos="10304463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</a:rPr>
              <a:t>	</a:t>
            </a:r>
            <a:r>
              <a:rPr lang="ru-RU" altLang="ru-RU" sz="2800" b="1">
                <a:solidFill>
                  <a:srgbClr val="000000"/>
                </a:solidFill>
              </a:rPr>
              <a:t>Предвидение развития педагогической реальности.     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	Результатом педагогических исследований являются новые теории, педагогические системы и технологии, педагогические прогнозы. Они представляются в разных формах: докладах, статьях, монографиях, учебных пособиях, учебных программах и т.п.</a:t>
            </a:r>
            <a:r>
              <a:rPr lang="ru-RU" altLang="ru-RU" sz="3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18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>
            <a:fillRect/>
          </a:stretch>
        </p:blipFill>
        <p:spPr bwMode="auto">
          <a:xfrm>
            <a:off x="8174038" y="5159375"/>
            <a:ext cx="190341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20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536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873125" y="635000"/>
            <a:ext cx="8809038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00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625"/>
              </a:spcBef>
              <a:spcAft>
                <a:spcPts val="713"/>
              </a:spcAft>
              <a:buSzPct val="100000"/>
              <a:defRPr/>
            </a:pPr>
            <a:r>
              <a:rPr lang="ru-RU" altLang="ru-RU" sz="2800" b="1" smtClean="0">
                <a:solidFill>
                  <a:srgbClr val="7E0021"/>
                </a:solidFill>
              </a:rPr>
              <a:t>Педагогика как наука использует методы</a:t>
            </a:r>
          </a:p>
          <a:p>
            <a:pPr marL="430213" indent="-417513" eaLnBrk="1" hangingPunct="1">
              <a:lnSpc>
                <a:spcPct val="93000"/>
              </a:lnSpc>
              <a:spcBef>
                <a:spcPts val="625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smtClean="0"/>
              <a:t>методы обучения;</a:t>
            </a:r>
          </a:p>
          <a:p>
            <a:pPr marL="430213" indent="-417513" eaLnBrk="1" hangingPunct="1">
              <a:lnSpc>
                <a:spcPct val="93000"/>
              </a:lnSpc>
              <a:spcBef>
                <a:spcPts val="625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smtClean="0"/>
              <a:t>методы воспитания;</a:t>
            </a:r>
          </a:p>
          <a:p>
            <a:pPr marL="430213" indent="-417513" eaLnBrk="1" hangingPunct="1">
              <a:lnSpc>
                <a:spcPct val="93000"/>
              </a:lnSpc>
              <a:spcBef>
                <a:spcPts val="625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altLang="ru-RU" sz="2800" smtClean="0"/>
              <a:t>методы научно-педагогических исследований (эмпирические и методы теоретического исследования).</a:t>
            </a:r>
          </a:p>
          <a:p>
            <a:pPr eaLnBrk="1" hangingPunct="1">
              <a:lnSpc>
                <a:spcPct val="93000"/>
              </a:lnSpc>
              <a:spcBef>
                <a:spcPts val="625"/>
              </a:spcBef>
              <a:spcAft>
                <a:spcPts val="713"/>
              </a:spcAft>
              <a:buSzPct val="100000"/>
              <a:defRPr/>
            </a:pPr>
            <a:endParaRPr lang="ru-RU" altLang="ru-RU" sz="2800" smtClean="0"/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308475"/>
            <a:ext cx="309562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4103688"/>
            <a:ext cx="396716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2562" cy="12604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smtClean="0"/>
              <a:t>Научные методы педагогики</a:t>
            </a:r>
          </a:p>
        </p:txBody>
      </p:sp>
      <p:sp>
        <p:nvSpPr>
          <p:cNvPr id="125955" name="Text Box 2"/>
          <p:cNvSpPr txBox="1">
            <a:spLocks noChangeArrowheads="1"/>
          </p:cNvSpPr>
          <p:nvPr/>
        </p:nvSpPr>
        <p:spPr bwMode="auto">
          <a:xfrm>
            <a:off x="503238" y="1490663"/>
            <a:ext cx="9072562" cy="4989512"/>
          </a:xfrm>
          <a:prstGeom prst="rect">
            <a:avLst/>
          </a:prstGeom>
          <a:gradFill rotWithShape="0">
            <a:gsLst>
              <a:gs pos="0">
                <a:srgbClr val="F4FFE6"/>
              </a:gs>
              <a:gs pos="100000">
                <a:srgbClr val="D9FDA6"/>
              </a:gs>
            </a:gsLst>
            <a:lin ang="5400000" scaled="1"/>
          </a:gradFill>
          <a:ln w="9360">
            <a:solidFill>
              <a:srgbClr val="98B85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1) педагогическое наблюдение;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2) исследовательская беседа;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3) изучение документации и продуктов деятельности обучающихся;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4) педагогический эксперимент;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5) изучение и обобщение передового педагогического опыта.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276225" y="303213"/>
            <a:ext cx="9297988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indent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2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</a:rPr>
              <a:t>Этапы педагогического исследования:</a:t>
            </a:r>
            <a:r>
              <a:rPr lang="ru-RU" altLang="ru-RU" sz="2800" b="1" dirty="0">
                <a:solidFill>
                  <a:srgbClr val="000000"/>
                </a:solidFill>
              </a:rPr>
              <a:t/>
            </a:r>
            <a:br>
              <a:rPr lang="ru-RU" altLang="ru-RU" sz="2800" b="1" dirty="0">
                <a:solidFill>
                  <a:srgbClr val="000000"/>
                </a:solidFill>
              </a:rPr>
            </a:br>
            <a:r>
              <a:rPr lang="ru-RU" altLang="ru-RU" sz="2800" b="1" dirty="0">
                <a:solidFill>
                  <a:srgbClr val="000000"/>
                </a:solidFill>
              </a:rPr>
              <a:t>- </a:t>
            </a:r>
            <a:r>
              <a:rPr lang="ru-RU" altLang="ru-RU" sz="2800" dirty="0">
                <a:solidFill>
                  <a:srgbClr val="000000"/>
                </a:solidFill>
              </a:rPr>
              <a:t>Определение проблемы и постановка цели - раскрытие закономерностей педагогического явления. 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- Вычленение точно очерченного круга явлений, составляющих предмет и объект исследования.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- Построение рабочих гипотез.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- Выбор методов исследования.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- Проведения исследования и оформление результатов.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- Внедрение в практику.</a:t>
            </a:r>
            <a:r>
              <a:rPr lang="ru-RU" altLang="ru-RU" sz="4400" dirty="0">
                <a:solidFill>
                  <a:srgbClr val="000000"/>
                </a:solidFill>
              </a:rPr>
              <a:t/>
            </a:r>
            <a:br>
              <a:rPr lang="ru-RU" altLang="ru-RU" sz="4400" dirty="0">
                <a:solidFill>
                  <a:srgbClr val="000000"/>
                </a:solidFill>
              </a:rPr>
            </a:br>
            <a:endParaRPr lang="ru-RU" altLang="ru-RU" sz="4400" dirty="0">
              <a:solidFill>
                <a:srgbClr val="000000"/>
              </a:solidFill>
            </a:endParaRP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5138738"/>
            <a:ext cx="2817813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1333500"/>
            <a:ext cx="9491662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endParaRPr lang="ru-RU" altLang="ru-RU" sz="2600" b="1" dirty="0" smtClean="0">
              <a:solidFill>
                <a:srgbClr val="000080"/>
              </a:solidFill>
            </a:endParaRPr>
          </a:p>
          <a:p>
            <a:pPr algn="ctr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endParaRPr lang="ru-RU" altLang="ru-RU" sz="1000" b="1" dirty="0" smtClean="0"/>
          </a:p>
          <a:p>
            <a:pPr algn="ctr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b="1" dirty="0" smtClean="0"/>
              <a:t>План: </a:t>
            </a:r>
          </a:p>
          <a:p>
            <a:pPr indent="323850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dirty="0" smtClean="0"/>
              <a:t>1. Определение психологии как науки. Место психологии в системе наук. Историческое преобразование определение предмета психологии.  Задачи психологии. </a:t>
            </a:r>
            <a:r>
              <a:rPr lang="ru-RU" altLang="ru-RU" sz="2800" dirty="0" err="1" smtClean="0"/>
              <a:t>Межпредметное</a:t>
            </a:r>
            <a:r>
              <a:rPr lang="ru-RU" altLang="ru-RU" sz="2800" dirty="0" smtClean="0"/>
              <a:t> взаимодействие психологии в системе наук. </a:t>
            </a:r>
          </a:p>
          <a:p>
            <a:pPr indent="323850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dirty="0" smtClean="0"/>
              <a:t>2. Категории психологии</a:t>
            </a:r>
          </a:p>
          <a:p>
            <a:pPr indent="323850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dirty="0" smtClean="0"/>
              <a:t>3. Методы психологии. </a:t>
            </a:r>
          </a:p>
          <a:p>
            <a:pPr indent="323850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dirty="0" smtClean="0"/>
              <a:t>4. Значение психологических знаний для врача</a:t>
            </a:r>
            <a:r>
              <a:rPr lang="ru-RU" altLang="ru-RU" sz="2600" dirty="0" smtClean="0"/>
              <a:t>.</a:t>
            </a:r>
          </a:p>
          <a:p>
            <a:pPr algn="ctr" eaLnBrk="1">
              <a:lnSpc>
                <a:spcPct val="93000"/>
              </a:lnSpc>
              <a:spcBef>
                <a:spcPts val="338"/>
              </a:spcBef>
              <a:spcAft>
                <a:spcPts val="425"/>
              </a:spcAft>
              <a:buSzPct val="100000"/>
              <a:defRPr/>
            </a:pPr>
            <a:endParaRPr lang="ru-RU" altLang="ru-RU" sz="2600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1438"/>
            <a:ext cx="15843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160588" y="144463"/>
            <a:ext cx="77041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800" b="1">
                <a:solidFill>
                  <a:srgbClr val="000080"/>
                </a:solidFill>
              </a:rPr>
              <a:t>Тема лекции 1: </a:t>
            </a:r>
            <a:r>
              <a:rPr lang="ru-RU" altLang="ru-RU" sz="2800" b="1">
                <a:solidFill>
                  <a:srgbClr val="000080"/>
                </a:solidFill>
                <a:latin typeface="tahoma;verdana" charset="0"/>
              </a:rPr>
              <a:t>Категориальный строй психологии. Основные методы психологических исследований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76263" y="6408738"/>
            <a:ext cx="91344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17375E"/>
                </a:solidFill>
              </a:rPr>
              <a:t>Психоло́гия </a:t>
            </a:r>
            <a:r>
              <a:rPr lang="ru-RU" altLang="ru-RU" sz="2400">
                <a:solidFill>
                  <a:srgbClr val="17375E"/>
                </a:solidFill>
              </a:rPr>
              <a:t>(др.-греч. ψυχή — душа, дыхание; λόγος — знание, смысл, слово)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/>
          <p:cNvSpPr txBox="1">
            <a:spLocks noChangeArrowheads="1"/>
          </p:cNvSpPr>
          <p:nvPr/>
        </p:nvSpPr>
        <p:spPr bwMode="auto">
          <a:xfrm>
            <a:off x="431800" y="158750"/>
            <a:ext cx="9647238" cy="740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Педагогическая технология </a:t>
            </a:r>
            <a:r>
              <a:rPr lang="ru-RU" altLang="ru-RU" sz="2800" dirty="0">
                <a:solidFill>
                  <a:srgbClr val="000000"/>
                </a:solidFill>
              </a:rPr>
              <a:t>это такое построение деятельности педагога, в которой все входящие в него действия представлены в определенной последовательности и целостности, а выполнение предполагает достижение определенного прогнозируемого результата. </a:t>
            </a:r>
            <a:br>
              <a:rPr lang="ru-RU" altLang="ru-RU" sz="2800" dirty="0">
                <a:solidFill>
                  <a:srgbClr val="000000"/>
                </a:solidFill>
              </a:rPr>
            </a:br>
            <a:endParaRPr lang="ru-RU" altLang="ru-RU" sz="28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Структурными составляющими</a:t>
            </a:r>
            <a:r>
              <a:rPr lang="ru-RU" altLang="ru-RU" sz="2800" dirty="0">
                <a:solidFill>
                  <a:srgbClr val="7E0021"/>
                </a:solidFill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</a:rPr>
              <a:t> технологии обучения как системы являются: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</a:rPr>
              <a:t>      1. Цели обучения. 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      2. Содержание обучения.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      3. Методы обучения.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      4. Средства педагогического взаимодействия.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      5. Формы организации обучения.</a:t>
            </a:r>
            <a:br>
              <a:rPr lang="ru-RU" altLang="ru-RU" sz="2800" dirty="0">
                <a:solidFill>
                  <a:srgbClr val="000000"/>
                </a:solidFill>
              </a:rPr>
            </a:br>
            <a:r>
              <a:rPr lang="ru-RU" altLang="ru-RU" sz="2800" dirty="0">
                <a:solidFill>
                  <a:srgbClr val="000000"/>
                </a:solidFill>
              </a:rPr>
              <a:t>      6. Результаты деятельности.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319588"/>
            <a:ext cx="18002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099" name="Text Box 2"/>
          <p:cNvSpPr txBox="1">
            <a:spLocks noChangeArrowheads="1"/>
          </p:cNvSpPr>
          <p:nvPr/>
        </p:nvSpPr>
        <p:spPr bwMode="auto">
          <a:xfrm>
            <a:off x="695325" y="6854825"/>
            <a:ext cx="2955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М.Я.Мудров (1776—1831)</a:t>
            </a:r>
          </a:p>
        </p:txBody>
      </p:sp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103688"/>
            <a:ext cx="2044700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101" name="Text Box 4"/>
          <p:cNvSpPr txBox="1">
            <a:spLocks noChangeArrowheads="1"/>
          </p:cNvSpPr>
          <p:nvPr/>
        </p:nvSpPr>
        <p:spPr bwMode="auto">
          <a:xfrm>
            <a:off x="3968750" y="6808788"/>
            <a:ext cx="2784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Н.И.Пирогов (1810-1881)</a:t>
            </a: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7199313" y="6773863"/>
            <a:ext cx="2643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С.П.Боткин (1832-1889</a:t>
            </a:r>
            <a:r>
              <a:rPr lang="ru-RU" altLang="ru-RU" sz="100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3210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176713"/>
            <a:ext cx="16779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104" name="Text Box 7"/>
          <p:cNvSpPr txBox="1">
            <a:spLocks noChangeArrowheads="1"/>
          </p:cNvSpPr>
          <p:nvPr/>
        </p:nvSpPr>
        <p:spPr bwMode="auto">
          <a:xfrm>
            <a:off x="592138" y="720725"/>
            <a:ext cx="91281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Педагогика одновременно и теоретическая и прикладная наука. В медицинском образовании она описывает и объясняет организацию педагогического процесса.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</a:rPr>
              <a:t>Педагогика впервые была введена в базовое медицинское  образование  с середины 90-х гг. XX в. на основании ГОСа  совместно с психологией в дисциплине «Педагогика и психология».</a:t>
            </a:r>
            <a:r>
              <a:rPr lang="ru-RU" altLang="ru-RU" sz="22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635000" y="554038"/>
            <a:ext cx="9128125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Педагогика в медицинском вузе</a:t>
            </a:r>
            <a:r>
              <a:rPr lang="ru-RU" altLang="ru-RU" sz="2600">
                <a:solidFill>
                  <a:srgbClr val="000000"/>
                </a:solidFill>
              </a:rPr>
              <a:t> — это наука о социально - личностно-детерминированном медицинском образовании, характеризующемся целеполаганием и руководством, созданием условий для освоения студентами основ профессиональной компетентности, духовного и профессионального развития.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Объект педагогики: </a:t>
            </a:r>
            <a:r>
              <a:rPr lang="ru-RU" altLang="ru-RU" sz="2600">
                <a:solidFill>
                  <a:srgbClr val="000000"/>
                </a:solidFill>
              </a:rPr>
              <a:t>медицинское образование.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00"/>
                </a:solidFill>
              </a:rPr>
              <a:t>Предмет </a:t>
            </a:r>
            <a:r>
              <a:rPr lang="ru-RU" altLang="ru-RU" sz="2600">
                <a:solidFill>
                  <a:srgbClr val="000000"/>
                </a:solidFill>
              </a:rPr>
              <a:t>— педагогическое взаимодействие между участниками учебного процесса, обеспечивающее студентам овладение основами профессиональной компетентности.</a:t>
            </a:r>
            <a:r>
              <a:rPr lang="ru-RU" altLang="ru-RU" sz="100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396875" y="2771775"/>
            <a:ext cx="89995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</a:rPr>
              <a:t>Практическое занятие 2.</a:t>
            </a:r>
            <a:r>
              <a:rPr lang="ru-RU" altLang="ru-RU" sz="2800">
                <a:solidFill>
                  <a:srgbClr val="000000"/>
                </a:solidFill>
              </a:rPr>
              <a:t> Ощущения и восприятие. Методы исследования ощущений</a:t>
            </a:r>
            <a:r>
              <a:rPr lang="ru-RU" altLang="ru-RU" sz="1200">
                <a:solidFill>
                  <a:srgbClr val="000000"/>
                </a:solidFill>
              </a:rPr>
              <a:t>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611188" y="539750"/>
            <a:ext cx="8785225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Подготовиться к следующему занятию</a:t>
            </a:r>
            <a:r>
              <a:rPr lang="ru-RU" altLang="ru-RU" sz="2800" b="1" dirty="0" smtClean="0">
                <a:solidFill>
                  <a:srgbClr val="000000"/>
                </a:solidFill>
              </a:rPr>
              <a:t>: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800" b="1" dirty="0" smtClean="0">
                <a:solidFill>
                  <a:srgbClr val="000000"/>
                </a:solidFill>
              </a:rPr>
              <a:t>Лекция 2.</a:t>
            </a:r>
            <a:r>
              <a:rPr lang="ru-RU" altLang="ru-RU" sz="2800" dirty="0" smtClean="0">
                <a:solidFill>
                  <a:srgbClr val="000000"/>
                </a:solidFill>
              </a:rPr>
              <a:t>  Ощущение и восприятие. Память и внимание. Эмоции, чувства. Деятельность. Речь и мышление.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136196" name="Прямоугольник 1"/>
          <p:cNvSpPr>
            <a:spLocks noChangeArrowheads="1"/>
          </p:cNvSpPr>
          <p:nvPr/>
        </p:nvSpPr>
        <p:spPr bwMode="auto">
          <a:xfrm>
            <a:off x="377825" y="408305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solidFill>
                  <a:srgbClr val="C00000"/>
                </a:solidFill>
              </a:rPr>
              <a:t>Просмотреть видео «</a:t>
            </a:r>
            <a:r>
              <a:rPr lang="ru-RU" altLang="ru-RU" sz="3200" i="1">
                <a:solidFill>
                  <a:srgbClr val="C00000"/>
                </a:solidFill>
              </a:rPr>
              <a:t>Методы психологии</a:t>
            </a:r>
            <a:r>
              <a:rPr lang="ru-RU" altLang="ru-RU" sz="320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188" y="5003800"/>
            <a:ext cx="9144000" cy="1512888"/>
          </a:xfrm>
          <a:prstGeom prst="rect">
            <a:avLst/>
          </a:prstGeom>
          <a:solidFill>
            <a:srgbClr val="99FFFF"/>
          </a:solidFill>
          <a:ln w="952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9687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Aft>
                <a:spcPts val="425"/>
              </a:spcAft>
              <a:buSzPct val="100000"/>
              <a:defRPr/>
            </a:pPr>
            <a:r>
              <a:rPr lang="ru-RU" altLang="ru-RU" sz="2400" b="1" i="1" dirty="0" smtClean="0">
                <a:solidFill>
                  <a:srgbClr val="000000"/>
                </a:solidFill>
              </a:rPr>
              <a:t>Сайт </a:t>
            </a:r>
            <a:r>
              <a:rPr lang="ru-RU" altLang="ru-RU" sz="2400" b="1" i="1" dirty="0" err="1" smtClean="0">
                <a:solidFill>
                  <a:srgbClr val="000000"/>
                </a:solidFill>
              </a:rPr>
              <a:t>КрасГМУ</a:t>
            </a:r>
            <a:r>
              <a:rPr lang="ru-RU" altLang="ru-RU" sz="2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–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ОБУЧАЮЩИМСЯ – УМКД :</a:t>
            </a:r>
          </a:p>
          <a:p>
            <a:pPr indent="898525" eaLnBrk="1">
              <a:spcAft>
                <a:spcPts val="425"/>
              </a:spcAft>
              <a:buSzPct val="100000"/>
              <a:tabLst>
                <a:tab pos="447675" algn="l"/>
                <a:tab pos="72231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400" b="1" dirty="0" smtClean="0">
                <a:solidFill>
                  <a:srgbClr val="FF0000"/>
                </a:solidFill>
              </a:rPr>
              <a:t>Медицинская кибернетика </a:t>
            </a:r>
          </a:p>
          <a:p>
            <a:pPr indent="898525" eaLnBrk="1">
              <a:spcAft>
                <a:spcPts val="425"/>
              </a:spcAft>
              <a:buSzPct val="100000"/>
              <a:tabLst>
                <a:tab pos="447675" algn="l"/>
                <a:tab pos="72231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400" b="1" dirty="0" smtClean="0">
                <a:solidFill>
                  <a:srgbClr val="FF0000"/>
                </a:solidFill>
              </a:rPr>
              <a:t>Психология и педагогика  -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Лекции+Практика</a:t>
            </a: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9" y="539477"/>
            <a:ext cx="9990283" cy="58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77825" y="431800"/>
            <a:ext cx="9486900" cy="65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400" b="1" smtClean="0">
                <a:solidFill>
                  <a:srgbClr val="000066"/>
                </a:solidFill>
              </a:rPr>
              <a:t>Рекомендуемая литература для самостоятельной работы</a:t>
            </a:r>
          </a:p>
          <a:p>
            <a:pPr eaLnBrk="1">
              <a:spcAft>
                <a:spcPts val="1000"/>
              </a:spcAft>
              <a:buSzPct val="100000"/>
              <a:defRPr/>
            </a:pPr>
            <a:r>
              <a:rPr lang="ru-RU" altLang="ru-RU" sz="2600" b="1" smtClean="0"/>
              <a:t>Основная литература</a:t>
            </a:r>
          </a:p>
          <a:p>
            <a:pPr indent="555625" eaLnBrk="1">
              <a:spcAft>
                <a:spcPts val="1000"/>
              </a:spcAft>
              <a:buSzPct val="100000"/>
              <a:defRPr/>
            </a:pPr>
            <a:r>
              <a:rPr lang="ru-RU" altLang="ru-RU" sz="2600" b="1" smtClean="0">
                <a:solidFill>
                  <a:srgbClr val="7E0021"/>
                </a:solidFill>
              </a:rPr>
              <a:t>Кудрявая Н.В.,Зорин К.В.. </a:t>
            </a:r>
            <a:r>
              <a:rPr lang="ru-RU" altLang="ru-RU" sz="2600" b="1" i="1" smtClean="0">
                <a:solidFill>
                  <a:srgbClr val="7E0021"/>
                </a:solidFill>
              </a:rPr>
              <a:t>Психология и педагогика в медицинском образовании</a:t>
            </a:r>
            <a:r>
              <a:rPr lang="ru-RU" altLang="ru-RU" sz="2600" b="1" smtClean="0">
                <a:solidFill>
                  <a:srgbClr val="7E0021"/>
                </a:solidFill>
              </a:rPr>
              <a:t>.-М.:КНОРУС, 2016, -320 с.</a:t>
            </a:r>
          </a:p>
          <a:p>
            <a:pPr indent="555625" eaLnBrk="1">
              <a:spcAft>
                <a:spcPts val="1000"/>
              </a:spcAft>
              <a:buSzPct val="100000"/>
              <a:defRPr/>
            </a:pPr>
            <a:r>
              <a:rPr lang="ru-RU" altLang="ru-RU" sz="2600" smtClean="0"/>
              <a:t>Бордовская, Н. В. Психология и педагогика/ Н. В. Бордовская, С. И. Розум. - СПб. : Питер, 2014. - 624 с. - (Учебник для вузов . Стандарт третьего поколения).</a:t>
            </a:r>
          </a:p>
          <a:p>
            <a:pPr indent="555625" eaLnBrk="1">
              <a:spcAft>
                <a:spcPts val="1000"/>
              </a:spcAft>
              <a:buSzPct val="100000"/>
              <a:defRPr/>
            </a:pPr>
            <a:r>
              <a:rPr lang="ru-RU" altLang="ru-RU" sz="2600" smtClean="0"/>
              <a:t>Педагогика в клинической практике врача: учебное пособие/ Е.Ю. Васильева, М.Ю. Гайкина, Т.В. Тагаева. - Архангельск: Изд-во Северного ГМУ, 2017. -118 с. </a:t>
            </a:r>
          </a:p>
          <a:p>
            <a:pPr indent="555625" eaLnBrk="1">
              <a:spcAft>
                <a:spcPts val="1000"/>
              </a:spcAft>
              <a:buSzPct val="100000"/>
              <a:defRPr/>
            </a:pPr>
            <a:r>
              <a:rPr lang="ru-RU" altLang="ru-RU" sz="2600" smtClean="0"/>
              <a:t>Гавриленко, Л. С. Психология и педагогика : учеб. пособие для студентов, обучающихся по специальности 060101 - Лечебное дело / Л. С. Гавриленко, В. Б. Чупина. - Красноярск : тип. КрасГМУ, 2015. - 240 с.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6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6151563" y="5605463"/>
            <a:ext cx="3571875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  <a:defRPr/>
            </a:pPr>
            <a:r>
              <a:rPr lang="ru-RU" altLang="ru-RU" sz="25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БЛАГОДАРЮ</a:t>
            </a:r>
            <a:br>
              <a:rPr lang="ru-RU" altLang="ru-RU" sz="25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5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ВНИМАНИЕ</a:t>
            </a: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173038"/>
            <a:ext cx="4325937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263775"/>
            <a:ext cx="45974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263" y="346075"/>
            <a:ext cx="98679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32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  <a:cs typeface="Arial" charset="0"/>
              </a:rPr>
              <a:t>ЭТАПЫ РАЗВИТИЯ ПСИХОЛОГИИ КАК НАУКИ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7150" y="993775"/>
            <a:ext cx="96631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270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 этап – психология как наука о душе.</a:t>
            </a:r>
            <a:r>
              <a:rPr lang="ru-RU" altLang="ru-RU" sz="32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Такое определение психологии было дано более двух тысяч лет назад. Наличием души пытались объяснить все непонятные явления в жизни человека.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None/>
            </a:pPr>
            <a:r>
              <a:rPr lang="ru-RU" altLang="ru-RU" sz="26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Первые представления о психике носили анимистический характер, наделявший каждый предмет душой (от лат. «анима» – душа, дух).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None/>
            </a:pPr>
            <a:endParaRPr lang="ru-RU" altLang="ru-RU" sz="2600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535488"/>
            <a:ext cx="2006600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679950" y="5183188"/>
            <a:ext cx="32400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848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86000"/>
              </a:lnSpc>
              <a:buClrTx/>
              <a:buFontTx/>
              <a:buNone/>
            </a:pPr>
            <a:r>
              <a:rPr lang="ru-RU" altLang="ru-RU" sz="1900" b="1">
                <a:solidFill>
                  <a:srgbClr val="000000"/>
                </a:solidFill>
                <a:latin typeface="Garamond" panose="02020404030301010803" pitchFamily="18" charset="0"/>
              </a:rPr>
              <a:t>Аристотель</a:t>
            </a:r>
            <a:r>
              <a:rPr lang="ru-RU" altLang="ru-RU" sz="1900">
                <a:solidFill>
                  <a:srgbClr val="000000"/>
                </a:solidFill>
                <a:latin typeface="Garamond" panose="02020404030301010803" pitchFamily="18" charset="0"/>
              </a:rPr>
              <a:t> (384-322 до н.э.)  </a:t>
            </a:r>
          </a:p>
          <a:p>
            <a:pPr algn="ctr" eaLnBrk="1" hangingPunct="1">
              <a:lnSpc>
                <a:spcPct val="86000"/>
              </a:lnSpc>
              <a:buClrTx/>
              <a:buFontTx/>
              <a:buNone/>
            </a:pPr>
            <a:r>
              <a:rPr lang="ru-RU" altLang="ru-RU" sz="1900">
                <a:solidFill>
                  <a:srgbClr val="000000"/>
                </a:solidFill>
                <a:latin typeface="Garamond" panose="02020404030301010803" pitchFamily="18" charset="0"/>
              </a:rPr>
              <a:t>древнегреческий философ, ученик Платона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481513" y="649288"/>
            <a:ext cx="180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287338" y="4824413"/>
            <a:ext cx="45370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3270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Tx/>
              <a:buFontTx/>
              <a:buNone/>
            </a:pPr>
            <a:r>
              <a:rPr lang="ru-RU" altLang="ru-RU" sz="26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Древние греки верили, что все предметы живой и неживой природы наделены душой, которая покидает человеческое тело с последним дыханием.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392613"/>
            <a:ext cx="22098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31800" y="287338"/>
            <a:ext cx="9359900" cy="42481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270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II этап – психология как наука о сознании.</a:t>
            </a:r>
            <a:r>
              <a:rPr lang="ru-RU" altLang="ru-RU" sz="32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ru-RU" altLang="ru-RU" sz="3200" b="1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Возникает в XVII веке</a:t>
            </a:r>
            <a:r>
              <a:rPr lang="ru-RU" altLang="ru-RU" sz="32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в связи с развитием естественных наук. 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None/>
            </a:pPr>
            <a:r>
              <a:rPr lang="ru-RU" altLang="ru-RU" sz="3200" b="1" i="1">
                <a:solidFill>
                  <a:srgbClr val="000099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Способность думать, чувствовать, желать назвали сознанием.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Основным методом изучения считалось наблюдение человека за самим собой и описание</a:t>
            </a:r>
            <a:r>
              <a:rPr lang="ru-RU" altLang="ru-RU" sz="320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ru-RU" altLang="ru-RU" sz="32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фактов (интроспекция)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6350" y="4679950"/>
            <a:ext cx="626427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516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5000"/>
              </a:lnSpc>
              <a:spcBef>
                <a:spcPts val="800"/>
              </a:spcBef>
              <a:buSzPct val="100000"/>
              <a:defRPr/>
            </a:pPr>
            <a:r>
              <a:rPr lang="ru-RU" altLang="ru-RU" sz="3200" smtClean="0">
                <a:latin typeface="Garamond" pitchFamily="16" charset="0"/>
                <a:cs typeface="Arial" charset="0"/>
              </a:rPr>
              <a:t>Рене Декарт (1596-1650): </a:t>
            </a:r>
            <a:r>
              <a:rPr lang="ru-RU" altLang="ru-RU" sz="3200" i="1" smtClean="0">
                <a:latin typeface="Garamond" pitchFamily="16" charset="0"/>
                <a:cs typeface="Arial" charset="0"/>
              </a:rPr>
              <a:t>тело по своей природе всегда делимо, тогда как дух неделим. Однако душа способна производить в теле движения</a:t>
            </a:r>
            <a:r>
              <a:rPr lang="ru-RU" altLang="ru-RU" sz="3200" i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34916</TotalTime>
  <Words>3579</Words>
  <Application>Microsoft Office PowerPoint</Application>
  <PresentationFormat>Произвольный</PresentationFormat>
  <Paragraphs>460</Paragraphs>
  <Slides>76</Slides>
  <Notes>70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76</vt:i4>
      </vt:variant>
    </vt:vector>
  </HeadingPairs>
  <TitlesOfParts>
    <vt:vector size="89" baseType="lpstr">
      <vt:lpstr>Microsoft YaHei</vt:lpstr>
      <vt:lpstr>Arial</vt:lpstr>
      <vt:lpstr>Calibri</vt:lpstr>
      <vt:lpstr>Garamond</vt:lpstr>
      <vt:lpstr>Symbol</vt:lpstr>
      <vt:lpstr>tahoma;verdana</vt:lpstr>
      <vt:lpstr>Times New Roman</vt:lpstr>
      <vt:lpstr>Tw Cen MT</vt:lpstr>
      <vt:lpstr>Wingdings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педагогики: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Научные методы педагогики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65</cp:revision>
  <cp:lastPrinted>1601-01-01T00:00:00Z</cp:lastPrinted>
  <dcterms:created xsi:type="dcterms:W3CDTF">2017-03-01T12:00:29Z</dcterms:created>
  <dcterms:modified xsi:type="dcterms:W3CDTF">2020-09-06T04:24:56Z</dcterms:modified>
</cp:coreProperties>
</file>