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60" r:id="rId4"/>
    <p:sldId id="261" r:id="rId5"/>
    <p:sldId id="259" r:id="rId6"/>
    <p:sldId id="262" r:id="rId7"/>
    <p:sldId id="264" r:id="rId8"/>
    <p:sldId id="263" r:id="rId9"/>
    <p:sldId id="258" r:id="rId10"/>
    <p:sldId id="265" r:id="rId11"/>
    <p:sldId id="283" r:id="rId12"/>
    <p:sldId id="275" r:id="rId13"/>
    <p:sldId id="276" r:id="rId14"/>
    <p:sldId id="284" r:id="rId15"/>
    <p:sldId id="285" r:id="rId16"/>
    <p:sldId id="286" r:id="rId17"/>
    <p:sldId id="287" r:id="rId18"/>
    <p:sldId id="277" r:id="rId19"/>
    <p:sldId id="278" r:id="rId20"/>
    <p:sldId id="279" r:id="rId21"/>
    <p:sldId id="280" r:id="rId22"/>
    <p:sldId id="281" r:id="rId23"/>
    <p:sldId id="282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8E0085-C909-47FA-9F62-9726C82077DC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D2F402-B309-4910-8F67-3FF0E4463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8E0085-C909-47FA-9F62-9726C82077DC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2F402-B309-4910-8F67-3FF0E4463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8E0085-C909-47FA-9F62-9726C82077DC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2F402-B309-4910-8F67-3FF0E4463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8E0085-C909-47FA-9F62-9726C82077DC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2F402-B309-4910-8F67-3FF0E4463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8E0085-C909-47FA-9F62-9726C82077DC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2F402-B309-4910-8F67-3FF0E4463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8E0085-C909-47FA-9F62-9726C82077DC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2F402-B309-4910-8F67-3FF0E4463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8E0085-C909-47FA-9F62-9726C82077DC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2F402-B309-4910-8F67-3FF0E4463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8E0085-C909-47FA-9F62-9726C82077DC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2F402-B309-4910-8F67-3FF0E4463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8E0085-C909-47FA-9F62-9726C82077DC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2F402-B309-4910-8F67-3FF0E4463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38E0085-C909-47FA-9F62-9726C82077DC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2F402-B309-4910-8F67-3FF0E4463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8E0085-C909-47FA-9F62-9726C82077DC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D2F402-B309-4910-8F67-3FF0E4463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38E0085-C909-47FA-9F62-9726C82077DC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AD2F402-B309-4910-8F67-3FF0E4463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Иммунный статус</a:t>
            </a: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3202" y="1556792"/>
            <a:ext cx="5143536" cy="2952770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00034" y="3786190"/>
            <a:ext cx="807249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428868"/>
            <a:ext cx="728667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1428736"/>
            <a:ext cx="700092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r>
              <a:rPr lang="ru-RU" dirty="0" smtClean="0"/>
              <a:t>Без существенных  изменений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 недостаточностью иммунного статуса (иммунодефицит)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 повышенной активацией ИКК (аллергическая направленность, аутоиммунная направленность, воспаление)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Обобщенные результаты анализа </a:t>
            </a:r>
            <a:r>
              <a:rPr lang="ru-RU" sz="3200" dirty="0" err="1" smtClean="0"/>
              <a:t>иммунограммы</a:t>
            </a:r>
            <a:r>
              <a:rPr lang="ru-RU" sz="3200" dirty="0" smtClean="0"/>
              <a:t> (3 основных варианта):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115616" y="1916832"/>
            <a:ext cx="7188200" cy="252028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4800" b="1" dirty="0" smtClean="0"/>
              <a:t>Выделяют </a:t>
            </a:r>
            <a:r>
              <a:rPr lang="ru-RU" sz="4800" b="1" dirty="0"/>
              <a:t>5 вариантов состояния иммунной системы</a:t>
            </a:r>
            <a:r>
              <a:rPr lang="ru-RU" sz="4800" b="1" dirty="0" smtClean="0"/>
              <a:t>:</a:t>
            </a:r>
            <a:endParaRPr lang="ru-RU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34788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984662" y="731520"/>
            <a:ext cx="7237789" cy="498689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624078" lvl="0" indent="-514350">
              <a:buClr>
                <a:srgbClr val="FF0000"/>
              </a:buClr>
              <a:buFont typeface="+mj-lt"/>
              <a:buAutoNum type="arabicPeriod"/>
            </a:pPr>
            <a:r>
              <a:rPr lang="ru-RU" b="1" dirty="0" smtClean="0"/>
              <a:t>Норма</a:t>
            </a:r>
            <a:r>
              <a:rPr lang="ru-RU" dirty="0" smtClean="0"/>
              <a:t> – иммунная система полноценна и функционирует в полном объеме</a:t>
            </a:r>
            <a:r>
              <a:rPr lang="ru-RU" dirty="0" smtClean="0"/>
              <a:t>.</a:t>
            </a:r>
          </a:p>
          <a:p>
            <a:pPr marL="624078" lvl="0" indent="-514350">
              <a:buClr>
                <a:srgbClr val="FF0000"/>
              </a:buClr>
              <a:buFont typeface="+mj-lt"/>
              <a:buAutoNum type="arabicPeriod"/>
            </a:pPr>
            <a:endParaRPr lang="ru-RU" dirty="0" smtClean="0"/>
          </a:p>
          <a:p>
            <a:pPr marL="624078" lvl="0" indent="-514350">
              <a:buClr>
                <a:srgbClr val="FF0000"/>
              </a:buClr>
              <a:buFont typeface="+mj-lt"/>
              <a:buAutoNum type="arabicPeriod"/>
            </a:pPr>
            <a:r>
              <a:rPr lang="ru-RU" b="1" dirty="0" smtClean="0"/>
              <a:t>Первичные </a:t>
            </a:r>
            <a:r>
              <a:rPr lang="ru-RU" b="1" dirty="0" err="1" smtClean="0"/>
              <a:t>иммунодефицитные</a:t>
            </a:r>
            <a:r>
              <a:rPr lang="ru-RU" b="1" dirty="0" smtClean="0"/>
              <a:t> состояния (ПИД) </a:t>
            </a:r>
            <a:r>
              <a:rPr lang="ru-RU" dirty="0" smtClean="0"/>
              <a:t>– генетические дефекты клеток иммунной системы</a:t>
            </a:r>
            <a:r>
              <a:rPr lang="ru-RU" dirty="0" smtClean="0"/>
              <a:t>.</a:t>
            </a:r>
          </a:p>
          <a:p>
            <a:pPr marL="624078" lvl="0" indent="-514350">
              <a:buClr>
                <a:srgbClr val="FF0000"/>
              </a:buClr>
              <a:buFont typeface="+mj-lt"/>
              <a:buAutoNum type="arabicPeriod"/>
            </a:pPr>
            <a:endParaRPr lang="ru-RU" dirty="0" smtClean="0"/>
          </a:p>
          <a:p>
            <a:pPr marL="624078" lvl="0" indent="-514350">
              <a:buClr>
                <a:srgbClr val="FF0000"/>
              </a:buClr>
              <a:buFont typeface="+mj-lt"/>
              <a:buAutoNum type="arabicPeriod"/>
            </a:pPr>
            <a:r>
              <a:rPr lang="ru-RU" b="1" dirty="0" smtClean="0"/>
              <a:t>Вторичные </a:t>
            </a:r>
            <a:r>
              <a:rPr lang="ru-RU" b="1" dirty="0" err="1" smtClean="0"/>
              <a:t>иммунодефицитные</a:t>
            </a:r>
            <a:r>
              <a:rPr lang="ru-RU" b="1" dirty="0" smtClean="0"/>
              <a:t> состояния (ВИД) – </a:t>
            </a:r>
            <a:r>
              <a:rPr lang="ru-RU" dirty="0" smtClean="0"/>
              <a:t>дисфункции иммунной системы, вызванные тяжелыми системными нарушениями иммунитета, возникшие в результате патогенных воздействий на организм</a:t>
            </a:r>
            <a:r>
              <a:rPr lang="ru-RU" dirty="0" smtClean="0"/>
              <a:t>.</a:t>
            </a:r>
          </a:p>
          <a:p>
            <a:pPr marL="624078" lvl="0" indent="-514350">
              <a:buClr>
                <a:srgbClr val="FF0000"/>
              </a:buClr>
              <a:buFont typeface="+mj-lt"/>
              <a:buAutoNum type="arabicPeriod"/>
            </a:pPr>
            <a:endParaRPr lang="ru-RU" dirty="0" smtClean="0"/>
          </a:p>
          <a:p>
            <a:pPr marL="624078" lvl="0" indent="-514350">
              <a:buClr>
                <a:srgbClr val="FF0000"/>
              </a:buClr>
              <a:buFont typeface="+mj-lt"/>
              <a:buAutoNum type="arabicPeriod"/>
            </a:pPr>
            <a:r>
              <a:rPr lang="ru-RU" b="1" dirty="0" smtClean="0"/>
              <a:t>Аутоиммунные заболевания</a:t>
            </a:r>
            <a:r>
              <a:rPr lang="ru-RU" b="1" dirty="0" smtClean="0"/>
              <a:t>.</a:t>
            </a:r>
          </a:p>
          <a:p>
            <a:pPr marL="624078" lvl="0" indent="-514350">
              <a:buClr>
                <a:srgbClr val="FF0000"/>
              </a:buClr>
              <a:buFont typeface="+mj-lt"/>
              <a:buAutoNum type="arabicPeriod"/>
            </a:pPr>
            <a:endParaRPr lang="ru-RU" dirty="0" smtClean="0"/>
          </a:p>
          <a:p>
            <a:pPr marL="624078" lvl="0" indent="-514350">
              <a:buClr>
                <a:srgbClr val="FF0000"/>
              </a:buClr>
              <a:buFont typeface="+mj-lt"/>
              <a:buAutoNum type="arabicPeriod"/>
            </a:pPr>
            <a:r>
              <a:rPr lang="ru-RU" b="1" dirty="0" smtClean="0"/>
              <a:t>Аллергические заболевания.</a:t>
            </a:r>
          </a:p>
          <a:p>
            <a:pPr marL="624078" indent="-514350">
              <a:buClr>
                <a:srgbClr val="FF0000"/>
              </a:buClr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1294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822477" y="731520"/>
            <a:ext cx="7634513" cy="500173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6300" b="1" dirty="0" err="1" smtClean="0"/>
              <a:t>Нормоиммунограмма</a:t>
            </a:r>
            <a:r>
              <a:rPr lang="ru-RU" sz="6300" b="1" dirty="0" smtClean="0"/>
              <a:t>:</a:t>
            </a:r>
            <a:endParaRPr lang="ru-RU" sz="6300" dirty="0" smtClean="0"/>
          </a:p>
          <a:p>
            <a:r>
              <a:rPr lang="ru-RU" dirty="0" smtClean="0"/>
              <a:t>CD3</a:t>
            </a:r>
            <a:r>
              <a:rPr lang="ru-RU" baseline="30000" dirty="0" smtClean="0"/>
              <a:t>+</a:t>
            </a:r>
            <a:r>
              <a:rPr lang="ru-RU" dirty="0" smtClean="0"/>
              <a:t>(общая популяция Т-лимфоцитов) – 55%-75% (850-1500 клеток/мкл);</a:t>
            </a:r>
          </a:p>
          <a:p>
            <a:r>
              <a:rPr lang="ru-RU" dirty="0" smtClean="0"/>
              <a:t>CD4</a:t>
            </a:r>
            <a:r>
              <a:rPr lang="ru-RU" baseline="30000" dirty="0" smtClean="0"/>
              <a:t>+</a:t>
            </a:r>
            <a:r>
              <a:rPr lang="ru-RU" dirty="0" smtClean="0"/>
              <a:t>(Т-хелперы) – 30%-50%; </a:t>
            </a:r>
          </a:p>
          <a:p>
            <a:r>
              <a:rPr lang="ru-RU" dirty="0" smtClean="0"/>
              <a:t>CD8</a:t>
            </a:r>
            <a:r>
              <a:rPr lang="ru-RU" baseline="30000" dirty="0" smtClean="0"/>
              <a:t>+</a:t>
            </a:r>
            <a:r>
              <a:rPr lang="ru-RU" dirty="0" smtClean="0"/>
              <a:t>(</a:t>
            </a:r>
            <a:r>
              <a:rPr lang="ru-RU" dirty="0" err="1" smtClean="0"/>
              <a:t>Т-цитотоксические</a:t>
            </a:r>
            <a:r>
              <a:rPr lang="ru-RU" dirty="0" smtClean="0"/>
              <a:t>) – 20%-35%; </a:t>
            </a:r>
          </a:p>
          <a:p>
            <a:r>
              <a:rPr lang="ru-RU" dirty="0" smtClean="0"/>
              <a:t>CD4/CD8 (</a:t>
            </a:r>
            <a:r>
              <a:rPr lang="ru-RU" dirty="0" err="1" smtClean="0"/>
              <a:t>ИРИ-иммунорегуляторный</a:t>
            </a:r>
            <a:r>
              <a:rPr lang="ru-RU" dirty="0" smtClean="0"/>
              <a:t> индекс) – 0,9-1,5;</a:t>
            </a:r>
          </a:p>
          <a:p>
            <a:r>
              <a:rPr lang="ru-RU" dirty="0" smtClean="0"/>
              <a:t>CD19</a:t>
            </a:r>
            <a:r>
              <a:rPr lang="ru-RU" baseline="30000" dirty="0" smtClean="0"/>
              <a:t>+</a:t>
            </a:r>
            <a:r>
              <a:rPr lang="ru-RU" dirty="0" smtClean="0"/>
              <a:t>, CD 20</a:t>
            </a:r>
            <a:r>
              <a:rPr lang="ru-RU" baseline="30000" dirty="0" smtClean="0"/>
              <a:t>+</a:t>
            </a:r>
            <a:r>
              <a:rPr lang="ru-RU" dirty="0" smtClean="0"/>
              <a:t>(В-лимфоциты) – 11%-16% (180-350 клеток/мкл);</a:t>
            </a:r>
          </a:p>
          <a:p>
            <a:r>
              <a:rPr lang="ru-RU" dirty="0" err="1" smtClean="0"/>
              <a:t>IgA</a:t>
            </a:r>
            <a:r>
              <a:rPr lang="ru-RU" dirty="0" smtClean="0"/>
              <a:t> – 2,5-4,5 г/л; </a:t>
            </a:r>
            <a:r>
              <a:rPr lang="ru-RU" dirty="0" err="1" smtClean="0"/>
              <a:t>IgM</a:t>
            </a:r>
            <a:r>
              <a:rPr lang="ru-RU" dirty="0" smtClean="0"/>
              <a:t> – 0,8-1,8 г/л; </a:t>
            </a:r>
            <a:r>
              <a:rPr lang="ru-RU" dirty="0" err="1" smtClean="0"/>
              <a:t>IgG</a:t>
            </a:r>
            <a:r>
              <a:rPr lang="ru-RU" dirty="0" smtClean="0"/>
              <a:t> – 8,0-16,0 г/л;</a:t>
            </a:r>
          </a:p>
          <a:p>
            <a:r>
              <a:rPr lang="ru-RU" dirty="0" err="1" smtClean="0"/>
              <a:t>IgE</a:t>
            </a:r>
            <a:r>
              <a:rPr lang="ru-RU" dirty="0" smtClean="0"/>
              <a:t> – до 150 МЕ; </a:t>
            </a:r>
          </a:p>
          <a:p>
            <a:r>
              <a:rPr lang="ru-RU" dirty="0" smtClean="0"/>
              <a:t>ЦИК (циркулирующие иммунные комплексы) – до 100 </a:t>
            </a:r>
            <a:r>
              <a:rPr lang="ru-RU" dirty="0" err="1" smtClean="0"/>
              <a:t>у.е</a:t>
            </a:r>
            <a:r>
              <a:rPr lang="ru-RU" dirty="0" smtClean="0"/>
              <a:t>.;</a:t>
            </a:r>
          </a:p>
          <a:p>
            <a:r>
              <a:rPr lang="ru-RU" dirty="0" smtClean="0"/>
              <a:t>ФИ (фагоцитарный индекс) – 60-80%; ФЧ (фагоцитарное число) – 6-9.</a:t>
            </a:r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3118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466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8"/>
            <a:ext cx="9113016" cy="68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445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465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237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803124" y="731519"/>
            <a:ext cx="7315200" cy="501418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500" b="1" dirty="0" smtClean="0"/>
              <a:t>Типичные изменения параметров периферической крови</a:t>
            </a:r>
            <a:r>
              <a:rPr lang="ru-RU" sz="3500" b="1" dirty="0" smtClean="0"/>
              <a:t>:</a:t>
            </a:r>
          </a:p>
          <a:p>
            <a:pPr algn="ctr">
              <a:buNone/>
            </a:pPr>
            <a:endParaRPr lang="ru-RU" dirty="0" smtClean="0"/>
          </a:p>
          <a:p>
            <a:pPr lvl="0"/>
            <a:r>
              <a:rPr lang="ru-RU" dirty="0" err="1" smtClean="0"/>
              <a:t>Эозинофилия</a:t>
            </a:r>
            <a:r>
              <a:rPr lang="ru-RU" dirty="0" smtClean="0"/>
              <a:t> – аллергические заболевания, паразитарная инвазия.</a:t>
            </a:r>
          </a:p>
          <a:p>
            <a:pPr lvl="0"/>
            <a:r>
              <a:rPr lang="ru-RU" dirty="0" smtClean="0"/>
              <a:t>Лимфоцитоз, </a:t>
            </a:r>
            <a:r>
              <a:rPr lang="ru-RU" dirty="0" err="1" smtClean="0"/>
              <a:t>моноцитоз</a:t>
            </a:r>
            <a:r>
              <a:rPr lang="ru-RU" dirty="0" smtClean="0"/>
              <a:t> – вирусная инфекция, специфическая инфекция.</a:t>
            </a:r>
          </a:p>
          <a:p>
            <a:pPr lvl="0"/>
            <a:r>
              <a:rPr lang="ru-RU" dirty="0" err="1" smtClean="0"/>
              <a:t>Лимфопения</a:t>
            </a:r>
            <a:r>
              <a:rPr lang="ru-RU" dirty="0" smtClean="0"/>
              <a:t>, умеренная </a:t>
            </a:r>
            <a:r>
              <a:rPr lang="ru-RU" dirty="0" err="1" smtClean="0"/>
              <a:t>эозинофилия</a:t>
            </a:r>
            <a:r>
              <a:rPr lang="ru-RU" dirty="0" smtClean="0"/>
              <a:t>, </a:t>
            </a:r>
            <a:r>
              <a:rPr lang="ru-RU" dirty="0" err="1" smtClean="0"/>
              <a:t>моноцитоз</a:t>
            </a:r>
            <a:r>
              <a:rPr lang="ru-RU" dirty="0" smtClean="0"/>
              <a:t>, резко ускоренная СОЭ – аутоиммунные заболевания.</a:t>
            </a:r>
          </a:p>
          <a:p>
            <a:pPr lvl="0"/>
            <a:r>
              <a:rPr lang="ru-RU" dirty="0" err="1" smtClean="0"/>
              <a:t>Гранулоцитарный</a:t>
            </a:r>
            <a:r>
              <a:rPr lang="ru-RU" dirty="0" smtClean="0"/>
              <a:t> сдвиг формулы крови влево, </a:t>
            </a:r>
            <a:r>
              <a:rPr lang="ru-RU" dirty="0" err="1" smtClean="0"/>
              <a:t>лимфопения</a:t>
            </a:r>
            <a:r>
              <a:rPr lang="ru-RU" dirty="0" smtClean="0"/>
              <a:t>, </a:t>
            </a:r>
            <a:r>
              <a:rPr lang="ru-RU" dirty="0" err="1" smtClean="0"/>
              <a:t>анэозинофилия</a:t>
            </a:r>
            <a:r>
              <a:rPr lang="ru-RU" dirty="0" smtClean="0"/>
              <a:t>, </a:t>
            </a:r>
            <a:r>
              <a:rPr lang="ru-RU" dirty="0" err="1" smtClean="0"/>
              <a:t>моноцитопения</a:t>
            </a:r>
            <a:r>
              <a:rPr lang="ru-RU" dirty="0" smtClean="0"/>
              <a:t> – сепсис.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5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016001" y="731520"/>
            <a:ext cx="7179732" cy="478217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500" b="1" dirty="0" smtClean="0"/>
              <a:t>Аллергические заболевания, паразитарная инвазия</a:t>
            </a:r>
            <a:r>
              <a:rPr lang="ru-RU" sz="3500" b="1" dirty="0" smtClean="0"/>
              <a:t>:</a:t>
            </a:r>
          </a:p>
          <a:p>
            <a:pPr algn="ctr">
              <a:buNone/>
            </a:pPr>
            <a:endParaRPr lang="ru-RU" dirty="0" smtClean="0"/>
          </a:p>
          <a:p>
            <a:pPr lvl="0"/>
            <a:r>
              <a:rPr lang="ru-RU" dirty="0" err="1" smtClean="0"/>
              <a:t>Эозинофилия</a:t>
            </a:r>
            <a:r>
              <a:rPr lang="ru-RU" dirty="0" smtClean="0"/>
              <a:t>, </a:t>
            </a:r>
            <a:r>
              <a:rPr lang="ru-RU" dirty="0" err="1" smtClean="0"/>
              <a:t>моноцитоз</a:t>
            </a:r>
            <a:r>
              <a:rPr lang="ru-RU" dirty="0" smtClean="0"/>
              <a:t>.</a:t>
            </a:r>
          </a:p>
          <a:p>
            <a:pPr lvl="0"/>
            <a:r>
              <a:rPr lang="ru-RU" dirty="0" err="1" smtClean="0"/>
              <a:t>Т-клеточный</a:t>
            </a:r>
            <a:r>
              <a:rPr lang="ru-RU" dirty="0" smtClean="0"/>
              <a:t> иммунодефицит.</a:t>
            </a:r>
          </a:p>
          <a:p>
            <a:pPr lvl="0"/>
            <a:r>
              <a:rPr lang="ru-RU" dirty="0" smtClean="0"/>
              <a:t>Дефицит CD8, увеличение ИРИ.</a:t>
            </a:r>
          </a:p>
          <a:p>
            <a:pPr lvl="0"/>
            <a:r>
              <a:rPr lang="ru-RU" dirty="0" smtClean="0"/>
              <a:t>Снижение уровня </a:t>
            </a:r>
            <a:r>
              <a:rPr lang="ru-RU" dirty="0" err="1" smtClean="0"/>
              <a:t>IgA</a:t>
            </a:r>
            <a:r>
              <a:rPr lang="ru-RU" dirty="0" smtClean="0"/>
              <a:t>, </a:t>
            </a:r>
            <a:r>
              <a:rPr lang="ru-RU" dirty="0" err="1" smtClean="0"/>
              <a:t>гипергаммаглобулинемия</a:t>
            </a:r>
            <a:r>
              <a:rPr lang="ru-RU" dirty="0" smtClean="0"/>
              <a:t> по </a:t>
            </a:r>
            <a:r>
              <a:rPr lang="ru-RU" dirty="0" err="1" smtClean="0"/>
              <a:t>IgE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Как правило, повышение функциональной активности фагоцитов в разгар болезни, снижение – при выздоровлении.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64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7159172" cy="458070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Иммунологическое обследование включает в себя:</a:t>
            </a:r>
          </a:p>
          <a:p>
            <a:r>
              <a:rPr lang="ru-RU" dirty="0" smtClean="0"/>
              <a:t>- сбор анамнеза,</a:t>
            </a:r>
          </a:p>
          <a:p>
            <a:r>
              <a:rPr lang="ru-RU" dirty="0" smtClean="0"/>
              <a:t>- объективное обследование,</a:t>
            </a:r>
          </a:p>
          <a:p>
            <a:r>
              <a:rPr lang="ru-RU" dirty="0" smtClean="0"/>
              <a:t>- лабораторное обследование,</a:t>
            </a:r>
          </a:p>
          <a:p>
            <a:r>
              <a:rPr lang="ru-RU" dirty="0" smtClean="0"/>
              <a:t>- трактовку полученных данных.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Иммунный статус-это совокупность количественных и функциональных показателей, отражающих состояние иммунной системы в данный момент времени.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157192"/>
            <a:ext cx="64087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628" indent="-342900" algn="ctr">
              <a:buFont typeface="Wingdings" panose="05000000000000000000" pitchFamily="2" charset="2"/>
              <a:buChar char="v"/>
            </a:pPr>
            <a:r>
              <a:rPr lang="ru-RU" sz="2500" dirty="0"/>
              <a:t>Для оценки иммунного статуса применяют тесты 1 и 2 уровней</a:t>
            </a:r>
          </a:p>
        </p:txBody>
      </p:sp>
    </p:spTree>
    <p:extLst>
      <p:ext uri="{BB962C8B-B14F-4D97-AF65-F5344CB8AC3E}">
        <p14:creationId xmlns:p14="http://schemas.microsoft.com/office/powerpoint/2010/main" val="250942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957944" y="731520"/>
            <a:ext cx="7179732" cy="4580709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800" b="1" dirty="0" smtClean="0"/>
              <a:t>Вирусная инфекция, специфическая инфекция</a:t>
            </a:r>
            <a:r>
              <a:rPr lang="ru-RU" sz="3800" b="1" dirty="0" smtClean="0"/>
              <a:t>:</a:t>
            </a:r>
          </a:p>
          <a:p>
            <a:pPr algn="ctr">
              <a:buNone/>
            </a:pPr>
            <a:endParaRPr lang="ru-RU" dirty="0" smtClean="0"/>
          </a:p>
          <a:p>
            <a:pPr lvl="0"/>
            <a:r>
              <a:rPr lang="ru-RU" dirty="0" smtClean="0"/>
              <a:t>Лимфоцитоз, </a:t>
            </a:r>
            <a:r>
              <a:rPr lang="ru-RU" dirty="0" err="1" smtClean="0"/>
              <a:t>моноцитоз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Т-лимфоцитоз (Т-иммунодефицит – при тяжелом течении, в терминальной стадии).</a:t>
            </a:r>
          </a:p>
          <a:p>
            <a:pPr lvl="0"/>
            <a:r>
              <a:rPr lang="ru-RU" dirty="0" smtClean="0"/>
              <a:t>Дефицит CD4, снижение ИРИ.</a:t>
            </a:r>
          </a:p>
          <a:p>
            <a:pPr lvl="0"/>
            <a:r>
              <a:rPr lang="ru-RU" dirty="0" err="1" smtClean="0"/>
              <a:t>Гипергаммаглобулинемия</a:t>
            </a:r>
            <a:r>
              <a:rPr lang="ru-RU" dirty="0" smtClean="0"/>
              <a:t> по </a:t>
            </a:r>
            <a:r>
              <a:rPr lang="ru-RU" dirty="0" err="1" smtClean="0"/>
              <a:t>IgG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Повышение функциональной активности фагоцитов; угнетение – при тяжелом течении и в терминальную стадию.</a:t>
            </a:r>
          </a:p>
          <a:p>
            <a:pPr lvl="0"/>
            <a:r>
              <a:rPr lang="ru-RU" dirty="0" smtClean="0"/>
              <a:t>Наличие специфических антител к возбудителю классов </a:t>
            </a:r>
            <a:r>
              <a:rPr lang="en-US" dirty="0" smtClean="0"/>
              <a:t>Ig </a:t>
            </a:r>
            <a:r>
              <a:rPr lang="ru-RU" dirty="0" smtClean="0"/>
              <a:t>M и </a:t>
            </a:r>
            <a:r>
              <a:rPr lang="en-US" dirty="0" smtClean="0"/>
              <a:t>Ig </a:t>
            </a:r>
            <a:r>
              <a:rPr lang="ru-RU" dirty="0" smtClean="0"/>
              <a:t>G.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91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946295" cy="458070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900" b="1" dirty="0" smtClean="0"/>
              <a:t>Аутоиммунные заболевания</a:t>
            </a:r>
            <a:r>
              <a:rPr lang="ru-RU" sz="3900" b="1" dirty="0" smtClean="0"/>
              <a:t>:</a:t>
            </a:r>
          </a:p>
          <a:p>
            <a:pPr algn="ctr">
              <a:buNone/>
            </a:pPr>
            <a:endParaRPr lang="ru-RU" dirty="0" smtClean="0"/>
          </a:p>
          <a:p>
            <a:pPr lvl="0"/>
            <a:r>
              <a:rPr lang="ru-RU" dirty="0" err="1" smtClean="0"/>
              <a:t>Лимфопения</a:t>
            </a:r>
            <a:r>
              <a:rPr lang="ru-RU" dirty="0" smtClean="0"/>
              <a:t>, умеренная </a:t>
            </a:r>
            <a:r>
              <a:rPr lang="ru-RU" dirty="0" err="1" smtClean="0"/>
              <a:t>эозинофилия</a:t>
            </a:r>
            <a:r>
              <a:rPr lang="ru-RU" dirty="0" smtClean="0"/>
              <a:t>, </a:t>
            </a:r>
            <a:r>
              <a:rPr lang="ru-RU" dirty="0" err="1" smtClean="0"/>
              <a:t>моноцитоз</a:t>
            </a:r>
            <a:r>
              <a:rPr lang="ru-RU" dirty="0" smtClean="0"/>
              <a:t>, резко ускоренная СОЭ.</a:t>
            </a:r>
          </a:p>
          <a:p>
            <a:pPr lvl="0"/>
            <a:r>
              <a:rPr lang="ru-RU" dirty="0" err="1" smtClean="0"/>
              <a:t>Т-клеточный</a:t>
            </a:r>
            <a:r>
              <a:rPr lang="ru-RU" dirty="0" smtClean="0"/>
              <a:t> иммунодефицит.</a:t>
            </a:r>
          </a:p>
          <a:p>
            <a:pPr lvl="0"/>
            <a:r>
              <a:rPr lang="ru-RU" dirty="0" smtClean="0"/>
              <a:t>Увеличение содержания CD4, дефицит CD8, значительное увеличение ИРИ.</a:t>
            </a:r>
          </a:p>
          <a:p>
            <a:pPr lvl="0"/>
            <a:r>
              <a:rPr lang="ru-RU" dirty="0" err="1" smtClean="0"/>
              <a:t>Гипергаммаглобулинемия</a:t>
            </a:r>
            <a:r>
              <a:rPr lang="ru-RU" dirty="0" smtClean="0"/>
              <a:t> по основным классам, значительное увеличение концентрации ЦИК.</a:t>
            </a:r>
          </a:p>
          <a:p>
            <a:pPr lvl="0"/>
            <a:r>
              <a:rPr lang="ru-RU" dirty="0" smtClean="0"/>
              <a:t>Гиперфункция фагоцитарного звена.</a:t>
            </a:r>
          </a:p>
          <a:p>
            <a:pPr lvl="0"/>
            <a:r>
              <a:rPr lang="ru-RU" dirty="0" err="1" smtClean="0"/>
              <a:t>Аутоантитела</a:t>
            </a:r>
            <a:r>
              <a:rPr lang="ru-RU" dirty="0" smtClean="0"/>
              <a:t> к ДНК, </a:t>
            </a:r>
            <a:r>
              <a:rPr lang="ru-RU" dirty="0" err="1" smtClean="0"/>
              <a:t>аутоантигенам</a:t>
            </a:r>
            <a:r>
              <a:rPr lang="ru-RU" dirty="0" smtClean="0"/>
              <a:t> органов и тканей.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38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045028" y="731520"/>
            <a:ext cx="7063620" cy="497324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dirty="0" err="1" smtClean="0"/>
              <a:t>Генерализованная</a:t>
            </a:r>
            <a:r>
              <a:rPr lang="ru-RU" sz="3500" b="1" dirty="0" smtClean="0"/>
              <a:t> гнойная хирургическая инфекция</a:t>
            </a:r>
            <a:r>
              <a:rPr lang="ru-RU" sz="3500" b="1" dirty="0" smtClean="0"/>
              <a:t>:</a:t>
            </a:r>
          </a:p>
          <a:p>
            <a:pPr algn="ctr">
              <a:buNone/>
            </a:pPr>
            <a:endParaRPr lang="ru-RU" dirty="0" smtClean="0"/>
          </a:p>
          <a:p>
            <a:pPr lvl="0"/>
            <a:r>
              <a:rPr lang="ru-RU" dirty="0" err="1" smtClean="0"/>
              <a:t>Гранулоцитарный</a:t>
            </a:r>
            <a:r>
              <a:rPr lang="ru-RU" dirty="0" smtClean="0"/>
              <a:t> сдвиг формулы крови влево, </a:t>
            </a:r>
            <a:r>
              <a:rPr lang="ru-RU" dirty="0" err="1" smtClean="0"/>
              <a:t>лимфопения</a:t>
            </a:r>
            <a:r>
              <a:rPr lang="ru-RU" dirty="0" smtClean="0"/>
              <a:t>, </a:t>
            </a:r>
            <a:r>
              <a:rPr lang="ru-RU" dirty="0" err="1" smtClean="0"/>
              <a:t>анэозинофилия</a:t>
            </a:r>
            <a:r>
              <a:rPr lang="ru-RU" dirty="0" smtClean="0"/>
              <a:t>, </a:t>
            </a:r>
            <a:r>
              <a:rPr lang="ru-RU" dirty="0" err="1" smtClean="0"/>
              <a:t>моноцитопения</a:t>
            </a:r>
            <a:endParaRPr lang="ru-RU" dirty="0" smtClean="0"/>
          </a:p>
          <a:p>
            <a:pPr lvl="0"/>
            <a:r>
              <a:rPr lang="ru-RU" dirty="0" err="1" smtClean="0"/>
              <a:t>Т-клеточный</a:t>
            </a:r>
            <a:r>
              <a:rPr lang="ru-RU" dirty="0" smtClean="0"/>
              <a:t> </a:t>
            </a:r>
            <a:r>
              <a:rPr lang="ru-RU" dirty="0" err="1" smtClean="0"/>
              <a:t>ммунодефицит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Дефицит CD4, увеличение CD8, снижение ИРИ.</a:t>
            </a:r>
          </a:p>
          <a:p>
            <a:pPr lvl="0"/>
            <a:r>
              <a:rPr lang="ru-RU" dirty="0" err="1" smtClean="0"/>
              <a:t>Гипогаммаглобулинемия</a:t>
            </a:r>
            <a:r>
              <a:rPr lang="ru-RU" dirty="0" smtClean="0"/>
              <a:t> по основным классам, </a:t>
            </a:r>
            <a:r>
              <a:rPr lang="ru-RU" dirty="0" err="1" smtClean="0"/>
              <a:t>гипергаммаглобулинемия</a:t>
            </a:r>
            <a:r>
              <a:rPr lang="ru-RU" dirty="0" smtClean="0"/>
              <a:t> по </a:t>
            </a:r>
            <a:r>
              <a:rPr lang="ru-RU" dirty="0" err="1" smtClean="0"/>
              <a:t>IgE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Подавление функциональной активности фагоцитов.</a:t>
            </a:r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3290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142999" y="731520"/>
            <a:ext cx="6975324" cy="5014187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600" b="1" dirty="0" smtClean="0"/>
              <a:t>Выявление специфических антител к возбудителю</a:t>
            </a:r>
            <a:r>
              <a:rPr lang="ru-RU" sz="4600" b="1" dirty="0" smtClean="0"/>
              <a:t>:</a:t>
            </a:r>
          </a:p>
          <a:p>
            <a:pPr algn="ctr">
              <a:buNone/>
            </a:pPr>
            <a:endParaRPr lang="ru-RU" b="1" u="sng" dirty="0" smtClean="0"/>
          </a:p>
          <a:p>
            <a:pPr lvl="0"/>
            <a:r>
              <a:rPr lang="ru-RU" dirty="0" err="1" smtClean="0"/>
              <a:t>IgM</a:t>
            </a:r>
            <a:r>
              <a:rPr lang="ru-RU" dirty="0" smtClean="0"/>
              <a:t> – положительный, </a:t>
            </a:r>
            <a:r>
              <a:rPr lang="ru-RU" dirty="0" err="1" smtClean="0"/>
              <a:t>IgG</a:t>
            </a:r>
            <a:r>
              <a:rPr lang="ru-RU" dirty="0" smtClean="0"/>
              <a:t> – отрицательный – первичное инфицирование (острый процесс).</a:t>
            </a:r>
          </a:p>
          <a:p>
            <a:pPr lvl="0"/>
            <a:r>
              <a:rPr lang="ru-RU" dirty="0" err="1" smtClean="0"/>
              <a:t>IgM</a:t>
            </a:r>
            <a:r>
              <a:rPr lang="ru-RU" dirty="0" smtClean="0"/>
              <a:t> – положительный, </a:t>
            </a:r>
            <a:r>
              <a:rPr lang="ru-RU" dirty="0" err="1" smtClean="0"/>
              <a:t>IgG</a:t>
            </a:r>
            <a:r>
              <a:rPr lang="ru-RU" dirty="0" smtClean="0"/>
              <a:t> – положительный: титр </a:t>
            </a:r>
            <a:r>
              <a:rPr lang="ru-RU" dirty="0" err="1" smtClean="0"/>
              <a:t>IgM</a:t>
            </a:r>
            <a:r>
              <a:rPr lang="ru-RU" dirty="0" smtClean="0"/>
              <a:t> больше титра </a:t>
            </a:r>
            <a:r>
              <a:rPr lang="ru-RU" dirty="0" err="1" smtClean="0"/>
              <a:t>IgG</a:t>
            </a:r>
            <a:r>
              <a:rPr lang="ru-RU" dirty="0" smtClean="0"/>
              <a:t> – давность инфицирования более 10 дней (острый процесс).</a:t>
            </a:r>
          </a:p>
          <a:p>
            <a:pPr lvl="0"/>
            <a:r>
              <a:rPr lang="ru-RU" dirty="0" err="1" smtClean="0"/>
              <a:t>IgM</a:t>
            </a:r>
            <a:r>
              <a:rPr lang="ru-RU" dirty="0" smtClean="0"/>
              <a:t> – положительный, </a:t>
            </a:r>
            <a:r>
              <a:rPr lang="ru-RU" dirty="0" err="1" smtClean="0"/>
              <a:t>IgG</a:t>
            </a:r>
            <a:r>
              <a:rPr lang="ru-RU" dirty="0" smtClean="0"/>
              <a:t> – положительный: титр </a:t>
            </a:r>
            <a:r>
              <a:rPr lang="ru-RU" dirty="0" err="1" smtClean="0"/>
              <a:t>IgM</a:t>
            </a:r>
            <a:r>
              <a:rPr lang="ru-RU" dirty="0" smtClean="0"/>
              <a:t> меньше титра </a:t>
            </a:r>
            <a:r>
              <a:rPr lang="ru-RU" dirty="0" err="1" smtClean="0"/>
              <a:t>IgG</a:t>
            </a:r>
            <a:r>
              <a:rPr lang="ru-RU" dirty="0" smtClean="0"/>
              <a:t> – обострение хронического процесса.</a:t>
            </a:r>
          </a:p>
          <a:p>
            <a:pPr lvl="0"/>
            <a:r>
              <a:rPr lang="ru-RU" dirty="0" err="1" smtClean="0"/>
              <a:t>IgM</a:t>
            </a:r>
            <a:r>
              <a:rPr lang="ru-RU" dirty="0" smtClean="0"/>
              <a:t> – отрицательный, </a:t>
            </a:r>
            <a:r>
              <a:rPr lang="ru-RU" dirty="0" err="1" smtClean="0"/>
              <a:t>IgG</a:t>
            </a:r>
            <a:r>
              <a:rPr lang="ru-RU" dirty="0" smtClean="0"/>
              <a:t> – положительный: последствия перенесенной инфекции, вакцинация (иммунитет к возбудителю), хроническое течение инфекции. </a:t>
            </a:r>
          </a:p>
          <a:p>
            <a:pPr lvl="0">
              <a:buNone/>
            </a:pPr>
            <a:r>
              <a:rPr lang="ru-RU" dirty="0" smtClean="0"/>
              <a:t>Для дифференциальной диагностики необходимо исследование динамики титра</a:t>
            </a:r>
            <a:r>
              <a:rPr lang="en-US" dirty="0" err="1" smtClean="0"/>
              <a:t>IgG</a:t>
            </a:r>
            <a:r>
              <a:rPr lang="ru-RU" dirty="0" smtClean="0"/>
              <a:t>, определение </a:t>
            </a:r>
            <a:r>
              <a:rPr lang="ru-RU" dirty="0" err="1" smtClean="0"/>
              <a:t>авидности</a:t>
            </a:r>
            <a:r>
              <a:rPr lang="ru-RU" dirty="0" smtClean="0"/>
              <a:t> антител, ДНК возбудителя методом ПЦР.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05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32856"/>
            <a:ext cx="451758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СПАСИБО 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ЗА 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ВНИМАНИЕ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706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3"/>
            <a:ext cx="8229600" cy="371477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ru-RU" dirty="0" smtClean="0"/>
              <a:t>Определение </a:t>
            </a:r>
            <a:r>
              <a:rPr lang="ru-RU" sz="2800" dirty="0" smtClean="0"/>
              <a:t>относительного</a:t>
            </a:r>
            <a:r>
              <a:rPr lang="ru-RU" dirty="0" smtClean="0"/>
              <a:t> и абсолютного количества лейкоцитов и лимфоцитов</a:t>
            </a:r>
          </a:p>
          <a:p>
            <a:r>
              <a:rPr lang="ru-RU" dirty="0" smtClean="0"/>
              <a:t>Определение относительного и абсолютного количества Т и В лимфоцитов</a:t>
            </a:r>
          </a:p>
          <a:p>
            <a:r>
              <a:rPr lang="ru-RU" dirty="0" smtClean="0"/>
              <a:t>Определение относительного и абсолютного количества </a:t>
            </a:r>
            <a:r>
              <a:rPr lang="en-US" dirty="0" smtClean="0"/>
              <a:t>CD4 </a:t>
            </a:r>
            <a:r>
              <a:rPr lang="ru-RU" dirty="0" smtClean="0"/>
              <a:t>и </a:t>
            </a:r>
            <a:r>
              <a:rPr lang="en-US" dirty="0" smtClean="0"/>
              <a:t>CD8 (</a:t>
            </a:r>
            <a:r>
              <a:rPr lang="ru-RU" dirty="0" smtClean="0"/>
              <a:t>ИРИ)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dirty="0" smtClean="0"/>
              <a:t>Тесты 1 уровня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3"/>
            <a:ext cx="8229600" cy="3714777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Определение относительного и абсолютного количества </a:t>
            </a:r>
            <a:r>
              <a:rPr lang="en-US" sz="2800" dirty="0" smtClean="0"/>
              <a:t>NK </a:t>
            </a:r>
            <a:r>
              <a:rPr lang="ru-RU" sz="2800" dirty="0" smtClean="0"/>
              <a:t>клеток</a:t>
            </a:r>
          </a:p>
          <a:p>
            <a:pPr algn="just"/>
            <a:r>
              <a:rPr lang="ru-RU" sz="2800" dirty="0" smtClean="0"/>
              <a:t>Концентрации сывороточных </a:t>
            </a:r>
            <a:r>
              <a:rPr lang="en-US" sz="2800" dirty="0" err="1" smtClean="0"/>
              <a:t>IgM</a:t>
            </a:r>
            <a:r>
              <a:rPr lang="en-US" sz="2800" dirty="0" smtClean="0"/>
              <a:t>, </a:t>
            </a:r>
            <a:r>
              <a:rPr lang="en-US" sz="2800" dirty="0" err="1" smtClean="0"/>
              <a:t>IgG</a:t>
            </a:r>
            <a:r>
              <a:rPr lang="en-US" sz="2800" dirty="0" smtClean="0"/>
              <a:t>, IgA</a:t>
            </a:r>
          </a:p>
          <a:p>
            <a:pPr algn="just"/>
            <a:r>
              <a:rPr lang="ru-RU" sz="2800" dirty="0" smtClean="0"/>
              <a:t>Оценка фагоцитарной активности лейкоцитов (ФЧ, ФИ, индекс миграции, индекс стимуляции)</a:t>
            </a:r>
          </a:p>
          <a:p>
            <a:pPr algn="just"/>
            <a:r>
              <a:rPr lang="ru-RU" sz="2800" dirty="0" smtClean="0"/>
              <a:t>Оценка активности комплемента</a:t>
            </a:r>
          </a:p>
          <a:p>
            <a:pPr algn="just"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Тесты 1 уровня (продолжение)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Тесты 1 уровня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8734" y="1285860"/>
            <a:ext cx="750804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3"/>
            <a:ext cx="8229600" cy="371477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ru-RU" dirty="0" smtClean="0"/>
              <a:t>О наличии дефекта в работ иммунной системы</a:t>
            </a:r>
          </a:p>
          <a:p>
            <a:r>
              <a:rPr lang="ru-RU" dirty="0" smtClean="0"/>
              <a:t>Информация ориентировочная, не детализированная</a:t>
            </a:r>
          </a:p>
          <a:p>
            <a:r>
              <a:rPr lang="ru-RU" dirty="0" smtClean="0"/>
              <a:t>Тесты 1 уровня составляют основу для подбора тестов 2 уровня при поиске причины развития иммунопатологии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Таким образом, тесты 1 уровня дают информацию: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/>
              <a:t>Информативность</a:t>
            </a:r>
          </a:p>
          <a:p>
            <a:r>
              <a:rPr lang="ru-RU" sz="2800" dirty="0" err="1" smtClean="0"/>
              <a:t>Воспроизводимость</a:t>
            </a:r>
            <a:endParaRPr lang="ru-RU" sz="2800" dirty="0" smtClean="0"/>
          </a:p>
          <a:p>
            <a:r>
              <a:rPr lang="ru-RU" sz="2800" dirty="0" smtClean="0"/>
              <a:t>Тест должен отражать конкретную активность иммунной системы (процесс иммунной системы)</a:t>
            </a:r>
          </a:p>
          <a:p>
            <a:r>
              <a:rPr lang="ru-RU" sz="2800" dirty="0" smtClean="0"/>
              <a:t>Набор тестов 2 уровня может существенно варьировать  в зависимости от результатов тестов 1 уровня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ru-RU" sz="2800" dirty="0" smtClean="0"/>
              <a:t>Тесты 2 уровня должны соответствовать следующим требованиям: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49"/>
            <a:ext cx="8229600" cy="4071967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Количество </a:t>
            </a:r>
            <a:r>
              <a:rPr lang="ru-RU" dirty="0" err="1" smtClean="0"/>
              <a:t>субпопуляций</a:t>
            </a:r>
            <a:r>
              <a:rPr lang="ru-RU" dirty="0" smtClean="0"/>
              <a:t> Т-лимфоцитов</a:t>
            </a:r>
          </a:p>
          <a:p>
            <a:r>
              <a:rPr lang="ru-RU" dirty="0" smtClean="0"/>
              <a:t>Экспрессия активационных маркеров на клетках</a:t>
            </a:r>
          </a:p>
          <a:p>
            <a:r>
              <a:rPr lang="ru-RU" dirty="0" smtClean="0"/>
              <a:t>Активационный </a:t>
            </a:r>
            <a:r>
              <a:rPr lang="ru-RU" dirty="0" err="1" smtClean="0"/>
              <a:t>апоптоз</a:t>
            </a:r>
            <a:endParaRPr lang="ru-RU" dirty="0" smtClean="0"/>
          </a:p>
          <a:p>
            <a:r>
              <a:rPr lang="ru-RU" dirty="0" smtClean="0"/>
              <a:t>Выработка цитокинов определенных групп</a:t>
            </a:r>
          </a:p>
          <a:p>
            <a:r>
              <a:rPr lang="ru-RU" dirty="0" smtClean="0"/>
              <a:t>Активность </a:t>
            </a:r>
            <a:r>
              <a:rPr lang="ru-RU" dirty="0" err="1" smtClean="0"/>
              <a:t>киллерных</a:t>
            </a:r>
            <a:r>
              <a:rPr lang="ru-RU" dirty="0" smtClean="0"/>
              <a:t> </a:t>
            </a:r>
            <a:r>
              <a:rPr lang="ru-RU" dirty="0" err="1" smtClean="0"/>
              <a:t>лифоцитов</a:t>
            </a:r>
            <a:endParaRPr lang="ru-RU" dirty="0" smtClean="0"/>
          </a:p>
          <a:p>
            <a:r>
              <a:rPr lang="ru-RU" dirty="0" smtClean="0"/>
              <a:t>Определение </a:t>
            </a:r>
            <a:r>
              <a:rPr lang="ru-RU" dirty="0" err="1" smtClean="0"/>
              <a:t>субклассов</a:t>
            </a:r>
            <a:r>
              <a:rPr lang="ru-RU" dirty="0" smtClean="0"/>
              <a:t> </a:t>
            </a:r>
            <a:r>
              <a:rPr lang="en-US" dirty="0" err="1" smtClean="0"/>
              <a:t>Ig</a:t>
            </a:r>
            <a:endParaRPr lang="ru-RU" dirty="0" smtClean="0"/>
          </a:p>
          <a:p>
            <a:r>
              <a:rPr lang="ru-RU" dirty="0" smtClean="0"/>
              <a:t>Содержание различных компонентов комплемента</a:t>
            </a:r>
          </a:p>
          <a:p>
            <a:r>
              <a:rPr lang="ru-RU" dirty="0" smtClean="0"/>
              <a:t>Экспрессия определенных генов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ru-RU" dirty="0" smtClean="0"/>
              <a:t>Тесты 2 уровня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4429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40683">
                <a:tc>
                  <a:txBody>
                    <a:bodyPr/>
                    <a:lstStyle/>
                    <a:p>
                      <a:r>
                        <a:rPr lang="ru-RU" dirty="0" smtClean="0"/>
                        <a:t>Тесты 1 уровня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Тесты 2 уровня</a:t>
                      </a:r>
                      <a:endParaRPr lang="ru-RU" dirty="0"/>
                    </a:p>
                  </a:txBody>
                  <a:tcPr/>
                </a:tc>
              </a:tr>
              <a:tr h="54068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ориентировочные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аналитические</a:t>
                      </a:r>
                      <a:endParaRPr lang="ru-RU" b="1" dirty="0"/>
                    </a:p>
                  </a:txBody>
                  <a:tcPr/>
                </a:tc>
              </a:tr>
              <a:tr h="54068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доступные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трудоемкие и дорогие</a:t>
                      </a:r>
                      <a:endParaRPr lang="ru-RU" b="1" dirty="0"/>
                    </a:p>
                  </a:txBody>
                  <a:tcPr/>
                </a:tc>
              </a:tr>
              <a:tr h="93323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срок получения результатов </a:t>
                      </a:r>
                    </a:p>
                    <a:p>
                      <a:r>
                        <a:rPr lang="ru-RU" b="1" dirty="0" smtClean="0"/>
                        <a:t> 1-3 дня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срок получения результатов </a:t>
                      </a:r>
                    </a:p>
                    <a:p>
                      <a:r>
                        <a:rPr lang="ru-RU" b="1" dirty="0" smtClean="0"/>
                        <a:t>3 дня-2 недели</a:t>
                      </a:r>
                    </a:p>
                  </a:txBody>
                  <a:tcPr/>
                </a:tc>
              </a:tr>
              <a:tr h="54068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информативны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высокоинформативны</a:t>
                      </a:r>
                      <a:endParaRPr lang="ru-RU" b="1" dirty="0"/>
                    </a:p>
                  </a:txBody>
                  <a:tcPr/>
                </a:tc>
              </a:tr>
              <a:tr h="133319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Возможно проведение</a:t>
                      </a:r>
                      <a:r>
                        <a:rPr lang="ru-RU" b="1" baseline="0" dirty="0" smtClean="0"/>
                        <a:t> в гематологических и биохимических лабораториях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Возможно</a:t>
                      </a:r>
                      <a:r>
                        <a:rPr lang="ru-RU" b="1" baseline="0" dirty="0" smtClean="0"/>
                        <a:t> проведение только в специализированных иммунологических центрах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Сравнение тестов  1 и 2  уровней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169</TotalTime>
  <Words>823</Words>
  <Application>Microsoft Office PowerPoint</Application>
  <PresentationFormat>Экран (4:3)</PresentationFormat>
  <Paragraphs>122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Иммунный статус</vt:lpstr>
      <vt:lpstr>Презентация PowerPoint</vt:lpstr>
      <vt:lpstr>Тесты 1 уровня</vt:lpstr>
      <vt:lpstr>Тесты 1 уровня (продолжение)</vt:lpstr>
      <vt:lpstr>Тесты 1 уровня</vt:lpstr>
      <vt:lpstr>Таким образом, тесты 1 уровня дают информацию:</vt:lpstr>
      <vt:lpstr>Тесты 2 уровня должны соответствовать следующим требованиям:</vt:lpstr>
      <vt:lpstr>Тесты 2 уровня</vt:lpstr>
      <vt:lpstr>Сравнение тестов  1 и 2  уровней</vt:lpstr>
      <vt:lpstr>Обобщенные результаты анализа иммунограммы (3 основных варианта):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Иммунный статус</dc:title>
  <dc:creator>1</dc:creator>
  <cp:lastModifiedBy>komacrazyzaq@gmail.com</cp:lastModifiedBy>
  <cp:revision>13</cp:revision>
  <dcterms:created xsi:type="dcterms:W3CDTF">2013-03-23T12:45:41Z</dcterms:created>
  <dcterms:modified xsi:type="dcterms:W3CDTF">2020-01-06T07:13:09Z</dcterms:modified>
</cp:coreProperties>
</file>