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1089443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49795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17672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1962355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1966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2194421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970178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324505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171667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46AD2F0-F911-4D14-BCB5-1C9FAD9D86BD}" type="datetimeFigureOut">
              <a:rPr lang="ru-RU" smtClean="0"/>
              <a:t>01.02.2023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316035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46AD2F0-F911-4D14-BCB5-1C9FAD9D86BD}" type="datetimeFigureOut">
              <a:rPr lang="ru-RU" smtClean="0"/>
              <a:t>01.02.2023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24892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46AD2F0-F911-4D14-BCB5-1C9FAD9D86BD}" type="datetimeFigureOut">
              <a:rPr lang="ru-RU" smtClean="0"/>
              <a:t>01.02.2023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102466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46AD2F0-F911-4D14-BCB5-1C9FAD9D86BD}" type="datetimeFigureOut">
              <a:rPr lang="ru-RU" smtClean="0"/>
              <a:t>01.02.2023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301361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AD2F0-F911-4D14-BCB5-1C9FAD9D86BD}" type="datetimeFigureOut">
              <a:rPr lang="ru-RU" smtClean="0"/>
              <a:t>01.02.2023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144788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46AD2F0-F911-4D14-BCB5-1C9FAD9D86BD}" type="datetimeFigureOut">
              <a:rPr lang="ru-RU" smtClean="0"/>
              <a:t>01.02.2023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391784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46AD2F0-F911-4D14-BCB5-1C9FAD9D86BD}" type="datetimeFigureOut">
              <a:rPr lang="ru-RU" smtClean="0"/>
              <a:t>01.02.2023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47F2393-DBBC-4A82-B6AB-FF4CFBFEC8FE}" type="slidenum">
              <a:rPr lang="ru-RU" smtClean="0"/>
              <a:t>‹#›</a:t>
            </a:fld>
            <a:endParaRPr lang="ru-RU"/>
          </a:p>
        </p:txBody>
      </p:sp>
    </p:spTree>
    <p:extLst>
      <p:ext uri="{BB962C8B-B14F-4D97-AF65-F5344CB8AC3E}">
        <p14:creationId xmlns:p14="http://schemas.microsoft.com/office/powerpoint/2010/main" val="40927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6AD2F0-F911-4D14-BCB5-1C9FAD9D86BD}" type="datetimeFigureOut">
              <a:rPr lang="ru-RU" smtClean="0"/>
              <a:t>01.02.2023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7F2393-DBBC-4A82-B6AB-FF4CFBFEC8FE}" type="slidenum">
              <a:rPr lang="ru-RU" smtClean="0"/>
              <a:t>‹#›</a:t>
            </a:fld>
            <a:endParaRPr lang="ru-RU"/>
          </a:p>
        </p:txBody>
      </p:sp>
    </p:spTree>
    <p:extLst>
      <p:ext uri="{BB962C8B-B14F-4D97-AF65-F5344CB8AC3E}">
        <p14:creationId xmlns:p14="http://schemas.microsoft.com/office/powerpoint/2010/main" val="3713443983"/>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1116949" y="2368061"/>
            <a:ext cx="8596668" cy="1320800"/>
          </a:xfrm>
        </p:spPr>
        <p:txBody>
          <a:bodyPr>
            <a:normAutofit fontScale="90000"/>
          </a:bodyPr>
          <a:lstStyle/>
          <a:p>
            <a:pPr algn="ctr"/>
            <a:r>
              <a:rPr lang="ru-RU" b="1" dirty="0">
                <a:latin typeface="Times New Roman" panose="02020603050405020304" pitchFamily="18" charset="0"/>
                <a:cs typeface="Times New Roman" panose="02020603050405020304" pitchFamily="18" charset="0"/>
              </a:rPr>
              <a:t>Тема: </a:t>
            </a:r>
            <a:r>
              <a:rPr lang="ru-RU" dirty="0">
                <a:latin typeface="Times New Roman" panose="02020603050405020304" pitchFamily="18" charset="0"/>
                <a:cs typeface="Times New Roman" panose="02020603050405020304" pitchFamily="18" charset="0"/>
              </a:rPr>
              <a:t>Формы и системы оплаты труда, порядок начисления заработной платы.</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br>
              <a:rPr lang="ru-RU"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4294967295"/>
          </p:nvPr>
        </p:nvSpPr>
        <p:spPr>
          <a:xfrm>
            <a:off x="1531464" y="325649"/>
            <a:ext cx="7767638" cy="1096962"/>
          </a:xfrm>
        </p:spPr>
        <p:txBody>
          <a:bodyPr>
            <a:normAutofit fontScale="25000" lnSpcReduction="20000"/>
          </a:bodyPr>
          <a:lstStyle/>
          <a:p>
            <a:pPr marL="0" indent="0" algn="ctr">
              <a:lnSpc>
                <a:spcPct val="120000"/>
              </a:lnSpc>
              <a:spcBef>
                <a:spcPts val="0"/>
              </a:spcBef>
              <a:buNone/>
            </a:pPr>
            <a:r>
              <a:rPr lang="ru-RU" sz="4800" dirty="0" smtClean="0">
                <a:latin typeface="Times New Roman" panose="02020603050405020304" pitchFamily="18" charset="0"/>
                <a:cs typeface="Times New Roman" panose="02020603050405020304" pitchFamily="18" charset="0"/>
              </a:rPr>
              <a:t>Федеральное государственное бюджетное образовательное учреждение</a:t>
            </a:r>
          </a:p>
          <a:p>
            <a:pPr marL="0" indent="0" algn="ctr">
              <a:lnSpc>
                <a:spcPct val="120000"/>
              </a:lnSpc>
              <a:spcBef>
                <a:spcPts val="0"/>
              </a:spcBef>
              <a:buNone/>
            </a:pPr>
            <a:r>
              <a:rPr lang="ru-RU" sz="4800" dirty="0" smtClean="0">
                <a:latin typeface="Times New Roman" panose="02020603050405020304" pitchFamily="18" charset="0"/>
                <a:cs typeface="Times New Roman" panose="02020603050405020304" pitchFamily="18" charset="0"/>
              </a:rPr>
              <a:t>высшего образования «Красноярский государственный медицинский</a:t>
            </a:r>
          </a:p>
          <a:p>
            <a:pPr marL="0" indent="0" algn="ctr">
              <a:lnSpc>
                <a:spcPct val="120000"/>
              </a:lnSpc>
              <a:spcBef>
                <a:spcPts val="0"/>
              </a:spcBef>
              <a:buNone/>
            </a:pPr>
            <a:r>
              <a:rPr lang="ru-RU" sz="4800" dirty="0" smtClean="0">
                <a:latin typeface="Times New Roman" panose="02020603050405020304" pitchFamily="18" charset="0"/>
                <a:cs typeface="Times New Roman" panose="02020603050405020304" pitchFamily="18" charset="0"/>
              </a:rPr>
              <a:t>университет имени профессора В.Ф. </a:t>
            </a:r>
            <a:r>
              <a:rPr lang="ru-RU" sz="4800" dirty="0" err="1" smtClean="0">
                <a:latin typeface="Times New Roman" panose="02020603050405020304" pitchFamily="18" charset="0"/>
                <a:cs typeface="Times New Roman" panose="02020603050405020304" pitchFamily="18" charset="0"/>
              </a:rPr>
              <a:t>Войно-Ясенецкого</a:t>
            </a:r>
            <a:r>
              <a:rPr lang="ru-RU" sz="4800" dirty="0" smtClean="0">
                <a:latin typeface="Times New Roman" panose="02020603050405020304" pitchFamily="18" charset="0"/>
                <a:cs typeface="Times New Roman" panose="02020603050405020304" pitchFamily="18" charset="0"/>
              </a:rPr>
              <a:t>»</a:t>
            </a:r>
          </a:p>
          <a:p>
            <a:pPr marL="0" indent="0" algn="ctr">
              <a:lnSpc>
                <a:spcPct val="120000"/>
              </a:lnSpc>
              <a:spcBef>
                <a:spcPts val="0"/>
              </a:spcBef>
              <a:buNone/>
            </a:pPr>
            <a:r>
              <a:rPr lang="ru-RU" sz="4800" dirty="0" smtClean="0">
                <a:latin typeface="Times New Roman" panose="02020603050405020304" pitchFamily="18" charset="0"/>
                <a:cs typeface="Times New Roman" panose="02020603050405020304" pitchFamily="18" charset="0"/>
              </a:rPr>
              <a:t>Министерства здравоохранения Российской Федерации</a:t>
            </a:r>
          </a:p>
          <a:p>
            <a:pPr marL="0" indent="0" algn="ctr">
              <a:lnSpc>
                <a:spcPct val="120000"/>
              </a:lnSpc>
              <a:spcBef>
                <a:spcPts val="0"/>
              </a:spcBef>
              <a:buNone/>
            </a:pPr>
            <a:r>
              <a:rPr lang="ru-RU" sz="4800" dirty="0" smtClean="0">
                <a:latin typeface="Times New Roman" panose="02020603050405020304" pitchFamily="18" charset="0"/>
                <a:cs typeface="Times New Roman" panose="02020603050405020304" pitchFamily="18" charset="0"/>
              </a:rPr>
              <a:t>Фармацевтический колледж</a:t>
            </a:r>
          </a:p>
          <a:p>
            <a:pPr marL="0" indent="0">
              <a:buNone/>
            </a:pPr>
            <a:endParaRPr lang="ru-RU" dirty="0" smtClean="0"/>
          </a:p>
        </p:txBody>
      </p:sp>
      <p:sp>
        <p:nvSpPr>
          <p:cNvPr id="12" name="Прямоугольник 11"/>
          <p:cNvSpPr/>
          <p:nvPr/>
        </p:nvSpPr>
        <p:spPr>
          <a:xfrm>
            <a:off x="8282354" y="5156415"/>
            <a:ext cx="3622431" cy="954107"/>
          </a:xfrm>
          <a:prstGeom prst="rect">
            <a:avLst/>
          </a:prstGeom>
        </p:spPr>
        <p:txBody>
          <a:bodyPr wrap="square">
            <a:spAutoFit/>
          </a:bodyPr>
          <a:lstStyle/>
          <a:p>
            <a:r>
              <a:rPr lang="ru-RU" sz="1400" dirty="0" smtClean="0">
                <a:latin typeface="Times New Roman" panose="02020603050405020304" pitchFamily="18" charset="0"/>
                <a:ea typeface="Times New Roman" panose="02020603050405020304" pitchFamily="18" charset="0"/>
              </a:rPr>
              <a:t>Студент: Т.А. Шаповал</a:t>
            </a:r>
          </a:p>
          <a:p>
            <a:endParaRPr lang="ru-RU" sz="1400" dirty="0">
              <a:latin typeface="Times New Roman" panose="02020603050405020304" pitchFamily="18" charset="0"/>
              <a:ea typeface="Times New Roman" panose="02020603050405020304" pitchFamily="18" charset="0"/>
            </a:endParaRPr>
          </a:p>
          <a:p>
            <a:r>
              <a:rPr lang="ru-RU" sz="1400" dirty="0" smtClean="0">
                <a:latin typeface="Times New Roman" panose="02020603050405020304" pitchFamily="18" charset="0"/>
                <a:ea typeface="Times New Roman" panose="02020603050405020304" pitchFamily="18" charset="0"/>
              </a:rPr>
              <a:t>Руководитель: И.А. </a:t>
            </a:r>
            <a:r>
              <a:rPr lang="ru-RU" sz="1400" dirty="0" err="1" smtClean="0">
                <a:latin typeface="Times New Roman" panose="02020603050405020304" pitchFamily="18" charset="0"/>
                <a:ea typeface="Times New Roman" panose="02020603050405020304" pitchFamily="18" charset="0"/>
              </a:rPr>
              <a:t>Шмырина</a:t>
            </a:r>
            <a:endParaRPr lang="ru-RU" sz="1400" dirty="0" smtClean="0">
              <a:latin typeface="Times New Roman" panose="02020603050405020304" pitchFamily="18" charset="0"/>
              <a:ea typeface="Times New Roman" panose="02020603050405020304" pitchFamily="18" charset="0"/>
            </a:endParaRPr>
          </a:p>
          <a:p>
            <a:endParaRPr lang="ru-RU" sz="1400" dirty="0" smtClean="0">
              <a:latin typeface="Times New Roman" panose="02020603050405020304" pitchFamily="18" charset="0"/>
              <a:ea typeface="Times New Roman" panose="02020603050405020304" pitchFamily="18" charset="0"/>
            </a:endParaRPr>
          </a:p>
        </p:txBody>
      </p:sp>
      <p:sp>
        <p:nvSpPr>
          <p:cNvPr id="15" name="Прямоугольник 14"/>
          <p:cNvSpPr/>
          <p:nvPr/>
        </p:nvSpPr>
        <p:spPr>
          <a:xfrm>
            <a:off x="11561885" y="6392008"/>
            <a:ext cx="342900" cy="307777"/>
          </a:xfrm>
          <a:prstGeom prst="rect">
            <a:avLst/>
          </a:prstGeom>
        </p:spPr>
        <p:txBody>
          <a:bodyPr wrap="square">
            <a:spAutoFit/>
          </a:bodyPr>
          <a:lstStyle/>
          <a:p>
            <a:r>
              <a:rPr lang="ru-RU" sz="1400" dirty="0" smtClean="0">
                <a:latin typeface="Times New Roman" panose="02020603050405020304" pitchFamily="18" charset="0"/>
                <a:ea typeface="Times New Roman" panose="02020603050405020304" pitchFamily="18" charset="0"/>
              </a:rPr>
              <a:t>1</a:t>
            </a:r>
          </a:p>
        </p:txBody>
      </p:sp>
    </p:spTree>
    <p:extLst>
      <p:ext uri="{BB962C8B-B14F-4D97-AF65-F5344CB8AC3E}">
        <p14:creationId xmlns:p14="http://schemas.microsoft.com/office/powerpoint/2010/main" val="4140488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470639" y="407376"/>
            <a:ext cx="6268916" cy="612531"/>
          </a:xfrm>
        </p:spPr>
        <p:txBody>
          <a:bodyPr>
            <a:noAutofit/>
          </a:bodyPr>
          <a:lstStyle/>
          <a:p>
            <a:r>
              <a:rPr lang="ru-RU" sz="3200" dirty="0" smtClean="0"/>
              <a:t>Повременная оплата труда </a:t>
            </a:r>
            <a:endParaRPr lang="ru-RU" sz="3200" dirty="0"/>
          </a:p>
        </p:txBody>
      </p:sp>
      <p:sp>
        <p:nvSpPr>
          <p:cNvPr id="3" name="Объект 2"/>
          <p:cNvSpPr>
            <a:spLocks noGrp="1"/>
          </p:cNvSpPr>
          <p:nvPr>
            <p:ph idx="4294967295"/>
          </p:nvPr>
        </p:nvSpPr>
        <p:spPr>
          <a:xfrm>
            <a:off x="773722" y="1327638"/>
            <a:ext cx="8783638" cy="4527550"/>
          </a:xfrm>
        </p:spPr>
        <p:txBody>
          <a:bodyPr>
            <a:noAutofit/>
          </a:bodyPr>
          <a:lstStyle/>
          <a:p>
            <a:pPr marL="0" indent="0">
              <a:buNone/>
            </a:pPr>
            <a:r>
              <a:rPr lang="ru-RU" sz="2400" dirty="0">
                <a:latin typeface="Times New Roman" panose="02020603050405020304" pitchFamily="18" charset="0"/>
                <a:cs typeface="Times New Roman" panose="02020603050405020304" pitchFamily="18" charset="0"/>
              </a:rPr>
              <a:t> </a:t>
            </a:r>
          </a:p>
          <a:p>
            <a:pPr marL="0" indent="0">
              <a:buNone/>
            </a:pPr>
            <a:r>
              <a:rPr lang="ru-RU" sz="2400" dirty="0">
                <a:latin typeface="Times New Roman" panose="02020603050405020304" pitchFamily="18" charset="0"/>
                <a:cs typeface="Times New Roman" panose="02020603050405020304" pitchFamily="18" charset="0"/>
              </a:rPr>
              <a:t>Заработная плата работника за месяц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при установленной часовой тарифной ставке работника данного разряда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определяется по формуле</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0" indent="0" algn="ctr">
              <a:buNone/>
            </a:pPr>
            <a:r>
              <a:rPr lang="ru-RU" sz="2400" dirty="0">
                <a:solidFill>
                  <a:schemeClr val="accent1"/>
                </a:solidFill>
                <a:latin typeface="Times New Roman" panose="02020603050405020304" pitchFamily="18" charset="0"/>
                <a:cs typeface="Times New Roman" panose="02020603050405020304" pitchFamily="18" charset="0"/>
              </a:rPr>
              <a:t>З </a:t>
            </a:r>
            <a:r>
              <a:rPr lang="ru-RU" sz="2400" dirty="0" err="1">
                <a:solidFill>
                  <a:schemeClr val="accent1"/>
                </a:solidFill>
                <a:latin typeface="Times New Roman" panose="02020603050405020304" pitchFamily="18" charset="0"/>
                <a:cs typeface="Times New Roman" panose="02020603050405020304" pitchFamily="18" charset="0"/>
              </a:rPr>
              <a:t>п.м</a:t>
            </a:r>
            <a:r>
              <a:rPr lang="ru-RU" sz="2400" dirty="0">
                <a:solidFill>
                  <a:schemeClr val="accent1"/>
                </a:solidFill>
                <a:latin typeface="Times New Roman" panose="02020603050405020304" pitchFamily="18" charset="0"/>
                <a:cs typeface="Times New Roman" panose="02020603050405020304" pitchFamily="18" charset="0"/>
              </a:rPr>
              <a:t>. = </a:t>
            </a:r>
            <a:r>
              <a:rPr lang="ru-RU" sz="2400" dirty="0" err="1">
                <a:solidFill>
                  <a:schemeClr val="accent1"/>
                </a:solidFill>
                <a:latin typeface="Times New Roman" panose="02020603050405020304" pitchFamily="18" charset="0"/>
                <a:cs typeface="Times New Roman" panose="02020603050405020304" pitchFamily="18" charset="0"/>
              </a:rPr>
              <a:t>Тч</a:t>
            </a:r>
            <a:r>
              <a:rPr lang="ru-RU" sz="2400" dirty="0">
                <a:solidFill>
                  <a:schemeClr val="accent1"/>
                </a:solidFill>
                <a:latin typeface="Times New Roman" panose="02020603050405020304" pitchFamily="18" charset="0"/>
                <a:cs typeface="Times New Roman" panose="02020603050405020304" pitchFamily="18" charset="0"/>
              </a:rPr>
              <a:t> </a:t>
            </a:r>
            <a:r>
              <a:rPr lang="ru-RU" sz="2400" dirty="0" smtClean="0">
                <a:solidFill>
                  <a:schemeClr val="accent1"/>
                </a:solidFill>
                <a:latin typeface="Times New Roman" panose="02020603050405020304" pitchFamily="18" charset="0"/>
                <a:cs typeface="Times New Roman" panose="02020603050405020304" pitchFamily="18" charset="0"/>
              </a:rPr>
              <a:t>*</a:t>
            </a:r>
            <a:r>
              <a:rPr lang="ru-RU" sz="2400" dirty="0" err="1" smtClean="0">
                <a:solidFill>
                  <a:schemeClr val="accent1"/>
                </a:solidFill>
                <a:latin typeface="Times New Roman" panose="02020603050405020304" pitchFamily="18" charset="0"/>
                <a:cs typeface="Times New Roman" panose="02020603050405020304" pitchFamily="18" charset="0"/>
              </a:rPr>
              <a:t>Чф</a:t>
            </a:r>
            <a:r>
              <a:rPr lang="ru-RU" sz="2400" dirty="0" smtClean="0">
                <a:solidFill>
                  <a:schemeClr val="accent1"/>
                </a:solidFill>
                <a:latin typeface="Times New Roman" panose="02020603050405020304" pitchFamily="18" charset="0"/>
                <a:cs typeface="Times New Roman" panose="02020603050405020304" pitchFamily="18" charset="0"/>
              </a:rPr>
              <a:t> </a:t>
            </a:r>
            <a:endParaRPr lang="ru-RU" sz="2400" dirty="0">
              <a:solidFill>
                <a:schemeClr val="accent1"/>
              </a:solidFill>
              <a:latin typeface="Times New Roman" panose="02020603050405020304" pitchFamily="18" charset="0"/>
              <a:cs typeface="Times New Roman" panose="02020603050405020304" pitchFamily="18" charset="0"/>
            </a:endParaRPr>
          </a:p>
          <a:p>
            <a:pPr marL="0" indent="0">
              <a:buNone/>
            </a:pPr>
            <a:r>
              <a:rPr lang="ru-RU" sz="2400" dirty="0">
                <a:latin typeface="Times New Roman" panose="02020603050405020304" pitchFamily="18" charset="0"/>
                <a:cs typeface="Times New Roman" panose="02020603050405020304" pitchFamily="18" charset="0"/>
              </a:rPr>
              <a:t> </a:t>
            </a:r>
          </a:p>
          <a:p>
            <a:pPr marL="0" indent="0">
              <a:buNone/>
            </a:pPr>
            <a:r>
              <a:rPr lang="ru-RU" sz="2400" dirty="0" smtClean="0">
                <a:latin typeface="Times New Roman" panose="02020603050405020304" pitchFamily="18" charset="0"/>
                <a:cs typeface="Times New Roman" panose="02020603050405020304" pitchFamily="18" charset="0"/>
              </a:rPr>
              <a:t>При </a:t>
            </a:r>
            <a:r>
              <a:rPr lang="ru-RU" sz="2400" dirty="0">
                <a:latin typeface="Times New Roman" panose="02020603050405020304" pitchFamily="18" charset="0"/>
                <a:cs typeface="Times New Roman" panose="02020603050405020304" pitchFamily="18" charset="0"/>
              </a:rPr>
              <a:t>помесячной оплате с применением месячных тарифных ставок (окладов) повременный заработок исчисляется несколько иначе</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0" indent="0" algn="ctr">
              <a:buNone/>
            </a:pPr>
            <a:r>
              <a:rPr lang="ru-RU" sz="2400" dirty="0" err="1">
                <a:solidFill>
                  <a:schemeClr val="accent1"/>
                </a:solidFill>
                <a:latin typeface="Times New Roman" panose="02020603050405020304" pitchFamily="18" charset="0"/>
                <a:cs typeface="Times New Roman" panose="02020603050405020304" pitchFamily="18" charset="0"/>
              </a:rPr>
              <a:t>Зп.м</a:t>
            </a:r>
            <a:r>
              <a:rPr lang="ru-RU" sz="2400" dirty="0">
                <a:solidFill>
                  <a:schemeClr val="accent1"/>
                </a:solidFill>
                <a:latin typeface="Times New Roman" panose="02020603050405020304" pitchFamily="18" charset="0"/>
                <a:cs typeface="Times New Roman" panose="02020603050405020304" pitchFamily="18" charset="0"/>
              </a:rPr>
              <a:t>. = (</a:t>
            </a:r>
            <a:r>
              <a:rPr lang="ru-RU" sz="2400" dirty="0" err="1">
                <a:solidFill>
                  <a:schemeClr val="accent1"/>
                </a:solidFill>
                <a:latin typeface="Times New Roman" panose="02020603050405020304" pitchFamily="18" charset="0"/>
                <a:cs typeface="Times New Roman" panose="02020603050405020304" pitchFamily="18" charset="0"/>
              </a:rPr>
              <a:t>Чф</a:t>
            </a:r>
            <a:r>
              <a:rPr lang="ru-RU" sz="2400" dirty="0">
                <a:solidFill>
                  <a:schemeClr val="accent1"/>
                </a:solidFill>
                <a:latin typeface="Times New Roman" panose="02020603050405020304" pitchFamily="18" charset="0"/>
                <a:cs typeface="Times New Roman" panose="02020603050405020304" pitchFamily="18" charset="0"/>
              </a:rPr>
              <a:t>/</a:t>
            </a:r>
            <a:r>
              <a:rPr lang="ru-RU" sz="2400" dirty="0" err="1">
                <a:solidFill>
                  <a:schemeClr val="accent1"/>
                </a:solidFill>
                <a:latin typeface="Times New Roman" panose="02020603050405020304" pitchFamily="18" charset="0"/>
                <a:cs typeface="Times New Roman" panose="02020603050405020304" pitchFamily="18" charset="0"/>
              </a:rPr>
              <a:t>Чн</a:t>
            </a:r>
            <a:r>
              <a:rPr lang="ru-RU" sz="2400" dirty="0">
                <a:solidFill>
                  <a:schemeClr val="accent1"/>
                </a:solidFill>
                <a:latin typeface="Times New Roman" panose="02020603050405020304" pitchFamily="18" charset="0"/>
                <a:cs typeface="Times New Roman" panose="02020603050405020304" pitchFamily="18" charset="0"/>
              </a:rPr>
              <a:t>)*</a:t>
            </a:r>
            <a:r>
              <a:rPr lang="ru-RU" sz="2400" dirty="0" err="1">
                <a:solidFill>
                  <a:schemeClr val="accent1"/>
                </a:solidFill>
                <a:latin typeface="Times New Roman" panose="02020603050405020304" pitchFamily="18" charset="0"/>
                <a:cs typeface="Times New Roman" panose="02020603050405020304" pitchFamily="18" charset="0"/>
              </a:rPr>
              <a:t>Тч.м</a:t>
            </a:r>
            <a:r>
              <a:rPr lang="ru-RU" sz="2400" dirty="0" smtClean="0">
                <a:solidFill>
                  <a:schemeClr val="accent1"/>
                </a:solidFill>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pic>
        <p:nvPicPr>
          <p:cNvPr id="6146" name="Picture 2" descr="Зарплата за декабрь: когда платить и как отразить в 6-НДФЛ и 2-НДФЛ -  БУХ.1С, сайт в помощь бухгалтер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4715" y="4167553"/>
            <a:ext cx="2586159" cy="2586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02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3180" y="1580297"/>
            <a:ext cx="8596668" cy="1444257"/>
          </a:xfrm>
        </p:spPr>
        <p:txBody>
          <a:bodyPr/>
          <a:lstStyle/>
          <a:p>
            <a:pPr marL="0" indent="0">
              <a:buNone/>
            </a:pPr>
            <a:r>
              <a:rPr lang="ru-RU" sz="2400" dirty="0" smtClean="0">
                <a:latin typeface="Times New Roman" panose="02020603050405020304" pitchFamily="18" charset="0"/>
                <a:cs typeface="Times New Roman" panose="02020603050405020304" pitchFamily="18" charset="0"/>
              </a:rPr>
              <a:t>Сдельная </a:t>
            </a:r>
            <a:r>
              <a:rPr lang="ru-RU" sz="2400" dirty="0">
                <a:latin typeface="Times New Roman" panose="02020603050405020304" pitchFamily="18" charset="0"/>
                <a:cs typeface="Times New Roman" panose="02020603050405020304" pitchFamily="18" charset="0"/>
              </a:rPr>
              <a:t>оплата </a:t>
            </a:r>
            <a:r>
              <a:rPr lang="ru-RU" sz="2400" dirty="0" smtClean="0">
                <a:latin typeface="Times New Roman" panose="02020603050405020304" pitchFamily="18" charset="0"/>
                <a:cs typeface="Times New Roman" panose="02020603050405020304" pitchFamily="18" charset="0"/>
              </a:rPr>
              <a:t>труда исчисляется по формуле:</a:t>
            </a:r>
          </a:p>
          <a:p>
            <a:pPr marL="0" indent="0">
              <a:buNone/>
            </a:pPr>
            <a:endParaRPr lang="ru-RU" sz="2400" dirty="0">
              <a:latin typeface="Times New Roman" panose="02020603050405020304" pitchFamily="18" charset="0"/>
              <a:cs typeface="Times New Roman" panose="02020603050405020304" pitchFamily="18" charset="0"/>
            </a:endParaRPr>
          </a:p>
          <a:p>
            <a:pPr marL="0" indent="0" algn="ctr">
              <a:buNone/>
            </a:pPr>
            <a:r>
              <a:rPr lang="ru-RU" sz="2400" dirty="0" err="1">
                <a:solidFill>
                  <a:schemeClr val="accent1"/>
                </a:solidFill>
                <a:latin typeface="Times New Roman" panose="02020603050405020304" pitchFamily="18" charset="0"/>
                <a:cs typeface="Times New Roman" panose="02020603050405020304" pitchFamily="18" charset="0"/>
              </a:rPr>
              <a:t>Зсд</a:t>
            </a:r>
            <a:r>
              <a:rPr lang="ru-RU" sz="2400" dirty="0">
                <a:solidFill>
                  <a:schemeClr val="accent1"/>
                </a:solidFill>
                <a:latin typeface="Times New Roman" panose="02020603050405020304" pitchFamily="18" charset="0"/>
                <a:cs typeface="Times New Roman" panose="02020603050405020304" pitchFamily="18" charset="0"/>
              </a:rPr>
              <a:t>. = Р*Q </a:t>
            </a:r>
          </a:p>
          <a:p>
            <a:pPr marL="0" indent="0">
              <a:buNone/>
            </a:pP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971800" y="474756"/>
            <a:ext cx="4853353" cy="584775"/>
          </a:xfrm>
          <a:prstGeom prst="rect">
            <a:avLst/>
          </a:prstGeom>
        </p:spPr>
        <p:txBody>
          <a:bodyPr wrap="square">
            <a:spAutoFit/>
          </a:bodyPr>
          <a:lstStyle/>
          <a:p>
            <a:r>
              <a:rPr lang="ru-RU" sz="3200" dirty="0" smtClean="0">
                <a:solidFill>
                  <a:schemeClr val="accent1"/>
                </a:solidFill>
                <a:latin typeface="Times New Roman" panose="02020603050405020304" pitchFamily="18" charset="0"/>
                <a:cs typeface="Times New Roman" panose="02020603050405020304" pitchFamily="18" charset="0"/>
              </a:rPr>
              <a:t>Сдельная </a:t>
            </a:r>
            <a:r>
              <a:rPr lang="ru-RU" sz="3200" dirty="0">
                <a:solidFill>
                  <a:schemeClr val="accent1"/>
                </a:solidFill>
                <a:latin typeface="Times New Roman" panose="02020603050405020304" pitchFamily="18" charset="0"/>
                <a:cs typeface="Times New Roman" panose="02020603050405020304" pitchFamily="18" charset="0"/>
              </a:rPr>
              <a:t>оплата труда</a:t>
            </a:r>
            <a:endParaRPr lang="ru-RU" sz="3200" dirty="0">
              <a:solidFill>
                <a:schemeClr val="accent1"/>
              </a:solidFill>
              <a:latin typeface="Times New Roman" panose="02020603050405020304" pitchFamily="18" charset="0"/>
              <a:cs typeface="Times New Roman" panose="02020603050405020304" pitchFamily="18" charset="0"/>
            </a:endParaRPr>
          </a:p>
        </p:txBody>
      </p:sp>
      <p:pic>
        <p:nvPicPr>
          <p:cNvPr id="7170" name="Picture 2" descr="Затраты на персонал и заработная плата, что это? Пример расчет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830" y="4506284"/>
            <a:ext cx="2954216" cy="1657124"/>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Заработная плата – Бесплатные иконки: бизнес и финанс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4719" y="3300168"/>
            <a:ext cx="2640867" cy="2640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063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1634" y="542804"/>
            <a:ext cx="9495366" cy="4864465"/>
          </a:xfrm>
        </p:spPr>
        <p:txBody>
          <a:bodyPr>
            <a:normAutofit/>
          </a:bodyPr>
          <a:lstStyle/>
          <a:p>
            <a:pPr marL="0" indent="0" algn="just">
              <a:buNone/>
            </a:pPr>
            <a:r>
              <a:rPr lang="ru-RU" sz="2400" dirty="0" smtClean="0">
                <a:solidFill>
                  <a:schemeClr val="accent1"/>
                </a:solidFill>
                <a:latin typeface="Times New Roman" panose="02020603050405020304" pitchFamily="18" charset="0"/>
                <a:cs typeface="Times New Roman" panose="02020603050405020304" pitchFamily="18" charset="0"/>
              </a:rPr>
              <a:t>Выводы:</a:t>
            </a:r>
            <a:endParaRPr lang="ru-RU" sz="2400" dirty="0">
              <a:solidFill>
                <a:schemeClr val="accent1"/>
              </a:solidFill>
              <a:latin typeface="Times New Roman" panose="02020603050405020304" pitchFamily="18" charset="0"/>
              <a:cs typeface="Times New Roman" panose="02020603050405020304" pitchFamily="18" charset="0"/>
            </a:endParaRPr>
          </a:p>
          <a:p>
            <a:pPr marL="0" lvl="0" indent="0" algn="just">
              <a:buNone/>
            </a:pPr>
            <a:r>
              <a:rPr lang="ru-RU" sz="2400" dirty="0" smtClean="0">
                <a:latin typeface="Times New Roman" panose="02020603050405020304" pitchFamily="18" charset="0"/>
                <a:cs typeface="Times New Roman" panose="02020603050405020304" pitchFamily="18" charset="0"/>
              </a:rPr>
              <a:t>1. Заработная </a:t>
            </a:r>
            <a:r>
              <a:rPr lang="ru-RU" sz="2400" dirty="0">
                <a:latin typeface="Times New Roman" panose="02020603050405020304" pitchFamily="18" charset="0"/>
                <a:cs typeface="Times New Roman" panose="02020603050405020304" pitchFamily="18" charset="0"/>
              </a:rPr>
              <a:t>плата – ключевая составляющая оплаты труда как системы отношений работников и работодателей, представляющая собой материальную форму компенсации трудозатрат работников.</a:t>
            </a:r>
          </a:p>
          <a:p>
            <a:pPr marL="0" lvl="0" indent="0" algn="just">
              <a:buNone/>
            </a:pPr>
            <a:r>
              <a:rPr lang="ru-RU" sz="2400" dirty="0" smtClean="0">
                <a:latin typeface="Times New Roman" panose="02020603050405020304" pitchFamily="18" charset="0"/>
                <a:cs typeface="Times New Roman" panose="02020603050405020304" pitchFamily="18" charset="0"/>
              </a:rPr>
              <a:t>2. Положительными </a:t>
            </a:r>
            <a:r>
              <a:rPr lang="ru-RU" sz="2400" dirty="0">
                <a:latin typeface="Times New Roman" panose="02020603050405020304" pitchFamily="18" charset="0"/>
                <a:cs typeface="Times New Roman" panose="02020603050405020304" pitchFamily="18" charset="0"/>
              </a:rPr>
              <a:t>тенденциями в развитии систем оплаты труда на современном этапе являются предоставление свободы предприятиям при внедрении новых форм и методов расчета фонда заработной платы, более гибкий подход, позволяющий учесть вклад каждого работника, повышение мотивирующей функции заработной платы, рост благосостояния отдельных категорий работников. </a:t>
            </a:r>
          </a:p>
          <a:p>
            <a:pPr algn="just"/>
            <a:endParaRPr lang="ru-RU" dirty="0"/>
          </a:p>
        </p:txBody>
      </p:sp>
      <p:pic>
        <p:nvPicPr>
          <p:cNvPr id="5122" name="Picture 2" descr="ЦЗН г. Казани: Средняя заработная плата по Республике Татарстан за июль  2018 год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9283" y="4656137"/>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38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43297" y="1122994"/>
            <a:ext cx="9430565" cy="1096899"/>
          </a:xfrm>
        </p:spPr>
        <p:txBody>
          <a:bodyPr>
            <a:normAutofit fontScale="47500" lnSpcReduction="20000"/>
          </a:bodyPr>
          <a:lstStyle/>
          <a:p>
            <a:pPr algn="l">
              <a:lnSpc>
                <a:spcPct val="120000"/>
              </a:lnSpc>
            </a:pPr>
            <a:r>
              <a:rPr lang="ru-RU" sz="6000" b="1" dirty="0" smtClean="0">
                <a:solidFill>
                  <a:schemeClr val="accent1"/>
                </a:solidFill>
                <a:latin typeface="Times New Roman" panose="02020603050405020304" pitchFamily="18" charset="0"/>
                <a:cs typeface="Times New Roman" panose="02020603050405020304" pitchFamily="18" charset="0"/>
              </a:rPr>
              <a:t>Объект </a:t>
            </a:r>
            <a:r>
              <a:rPr lang="ru-RU" sz="6000" b="1" dirty="0">
                <a:solidFill>
                  <a:schemeClr val="accent1"/>
                </a:solidFill>
                <a:latin typeface="Times New Roman" panose="02020603050405020304" pitchFamily="18" charset="0"/>
                <a:cs typeface="Times New Roman" panose="02020603050405020304" pitchFamily="18" charset="0"/>
              </a:rPr>
              <a:t> исследования</a:t>
            </a:r>
            <a:r>
              <a:rPr lang="ru-RU" sz="6000" b="1" dirty="0" smtClean="0">
                <a:solidFill>
                  <a:schemeClr val="accent1"/>
                </a:solidFill>
                <a:latin typeface="Times New Roman" panose="02020603050405020304" pitchFamily="18" charset="0"/>
                <a:cs typeface="Times New Roman" panose="02020603050405020304" pitchFamily="18" charset="0"/>
              </a:rPr>
              <a:t>: </a:t>
            </a:r>
            <a:r>
              <a:rPr lang="ru-RU" sz="6000" dirty="0" smtClean="0">
                <a:latin typeface="Times New Roman" panose="02020603050405020304" pitchFamily="18" charset="0"/>
                <a:cs typeface="Times New Roman" panose="02020603050405020304" pitchFamily="18" charset="0"/>
              </a:rPr>
              <a:t>теоретические </a:t>
            </a:r>
            <a:r>
              <a:rPr lang="ru-RU" sz="6000" dirty="0">
                <a:latin typeface="Times New Roman" panose="02020603050405020304" pitchFamily="18" charset="0"/>
                <a:cs typeface="Times New Roman" panose="02020603050405020304" pitchFamily="18" charset="0"/>
              </a:rPr>
              <a:t>аспекты такого понятия, как оплата труда на предприятии. </a:t>
            </a:r>
          </a:p>
          <a:p>
            <a:pPr algn="l">
              <a:lnSpc>
                <a:spcPct val="120000"/>
              </a:lnSpc>
            </a:pPr>
            <a:endParaRPr lang="ru-RU" sz="9600" b="1" dirty="0" smtClean="0">
              <a:solidFill>
                <a:schemeClr val="accent1"/>
              </a:solidFill>
              <a:latin typeface="Times New Roman" panose="02020603050405020304" pitchFamily="18" charset="0"/>
              <a:cs typeface="Times New Roman" panose="02020603050405020304" pitchFamily="18" charset="0"/>
            </a:endParaRPr>
          </a:p>
          <a:p>
            <a:pPr algn="l">
              <a:lnSpc>
                <a:spcPct val="120000"/>
              </a:lnSpc>
            </a:pPr>
            <a:endParaRPr lang="ru-RU" sz="9600" b="1" dirty="0">
              <a:solidFill>
                <a:schemeClr val="accent1"/>
              </a:solidFill>
              <a:latin typeface="Times New Roman" panose="02020603050405020304" pitchFamily="18" charset="0"/>
              <a:cs typeface="Times New Roman" panose="02020603050405020304" pitchFamily="18" charset="0"/>
            </a:endParaRPr>
          </a:p>
          <a:p>
            <a:endParaRPr lang="ru-RU" dirty="0"/>
          </a:p>
        </p:txBody>
      </p:sp>
      <p:sp>
        <p:nvSpPr>
          <p:cNvPr id="4" name="Подзаголовок 2"/>
          <p:cNvSpPr txBox="1">
            <a:spLocks/>
          </p:cNvSpPr>
          <p:nvPr/>
        </p:nvSpPr>
        <p:spPr>
          <a:xfrm>
            <a:off x="1307775" y="2655787"/>
            <a:ext cx="9366087" cy="1096899"/>
          </a:xfrm>
          <a:prstGeom prst="rect">
            <a:avLst/>
          </a:prstGeom>
        </p:spPr>
        <p:txBody>
          <a:bodyPr vert="horz" lIns="91440" tIns="45720" rIns="91440" bIns="45720" rtlCol="0" anchor="t">
            <a:normAutofit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120000"/>
              </a:lnSpc>
            </a:pPr>
            <a:r>
              <a:rPr lang="ru-RU" sz="2900" b="1" dirty="0" smtClean="0">
                <a:solidFill>
                  <a:schemeClr val="accent1"/>
                </a:solidFill>
                <a:latin typeface="Times New Roman" panose="02020603050405020304" pitchFamily="18" charset="0"/>
                <a:cs typeface="Times New Roman" panose="02020603050405020304" pitchFamily="18" charset="0"/>
              </a:rPr>
              <a:t>Предмет </a:t>
            </a:r>
            <a:r>
              <a:rPr lang="ru-RU" sz="2900" b="1" dirty="0">
                <a:solidFill>
                  <a:schemeClr val="accent1"/>
                </a:solidFill>
                <a:latin typeface="Times New Roman" panose="02020603050405020304" pitchFamily="18" charset="0"/>
                <a:cs typeface="Times New Roman" panose="02020603050405020304" pitchFamily="18" charset="0"/>
              </a:rPr>
              <a:t>исследования: </a:t>
            </a:r>
            <a:r>
              <a:rPr lang="ru-RU" sz="2900" dirty="0">
                <a:latin typeface="Times New Roman" panose="02020603050405020304" pitchFamily="18" charset="0"/>
                <a:cs typeface="Times New Roman" panose="02020603050405020304" pitchFamily="18" charset="0"/>
              </a:rPr>
              <a:t>формы и системы оплаты труда, порядок начисления заработной платы</a:t>
            </a:r>
            <a:endParaRPr lang="ru-RU" sz="2900" b="1" dirty="0" smtClean="0">
              <a:solidFill>
                <a:schemeClr val="accent1"/>
              </a:solidFill>
              <a:latin typeface="Times New Roman" panose="02020603050405020304" pitchFamily="18" charset="0"/>
              <a:cs typeface="Times New Roman" panose="02020603050405020304" pitchFamily="18" charset="0"/>
            </a:endParaRPr>
          </a:p>
          <a:p>
            <a:endParaRPr lang="ru-RU" dirty="0"/>
          </a:p>
        </p:txBody>
      </p:sp>
      <p:pic>
        <p:nvPicPr>
          <p:cNvPr id="3074" name="Picture 2" descr="Размер заработной платы - Оренбург | Главное управление дорожного хозяйства  Оренбург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8579" y="4188580"/>
            <a:ext cx="2474546"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52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4388" y="601410"/>
            <a:ext cx="8862320" cy="3880773"/>
          </a:xfrm>
        </p:spPr>
        <p:txBody>
          <a:bodyPr/>
          <a:lstStyle/>
          <a:p>
            <a:pPr marL="0" indent="0" algn="just">
              <a:buNone/>
            </a:pPr>
            <a:r>
              <a:rPr lang="ru-RU" sz="3200" dirty="0" smtClean="0">
                <a:solidFill>
                  <a:schemeClr val="accent1"/>
                </a:solidFill>
                <a:latin typeface="Times New Roman" panose="02020603050405020304" pitchFamily="18" charset="0"/>
                <a:cs typeface="Times New Roman" panose="02020603050405020304" pitchFamily="18" charset="0"/>
              </a:rPr>
              <a:t>Цель: </a:t>
            </a:r>
            <a:r>
              <a:rPr lang="ru-RU" sz="2400" dirty="0">
                <a:latin typeface="Times New Roman" panose="02020603050405020304" pitchFamily="18" charset="0"/>
                <a:cs typeface="Times New Roman" panose="02020603050405020304" pitchFamily="18" charset="0"/>
              </a:rPr>
              <a:t>раскрытие понятия оплата труда на предприятии.</a:t>
            </a:r>
          </a:p>
          <a:p>
            <a:pPr marL="0" indent="0" algn="just">
              <a:buNone/>
            </a:pPr>
            <a:r>
              <a:rPr lang="ru-RU" sz="3200" dirty="0">
                <a:solidFill>
                  <a:schemeClr val="accent1"/>
                </a:solidFill>
                <a:latin typeface="Times New Roman" panose="02020603050405020304" pitchFamily="18" charset="0"/>
                <a:cs typeface="Times New Roman" panose="02020603050405020304" pitchFamily="18" charset="0"/>
              </a:rPr>
              <a:t>З</a:t>
            </a:r>
            <a:r>
              <a:rPr lang="ru-RU" sz="3200" dirty="0" smtClean="0">
                <a:solidFill>
                  <a:schemeClr val="accent1"/>
                </a:solidFill>
                <a:latin typeface="Times New Roman" panose="02020603050405020304" pitchFamily="18" charset="0"/>
                <a:cs typeface="Times New Roman" panose="02020603050405020304" pitchFamily="18" charset="0"/>
              </a:rPr>
              <a:t>адачи</a:t>
            </a:r>
            <a:r>
              <a:rPr lang="ru-RU" sz="3200" dirty="0">
                <a:solidFill>
                  <a:schemeClr val="accent1"/>
                </a:solidFill>
                <a:latin typeface="Times New Roman" panose="02020603050405020304" pitchFamily="18" charset="0"/>
                <a:cs typeface="Times New Roman" panose="02020603050405020304" pitchFamily="18" charset="0"/>
              </a:rPr>
              <a:t>:</a:t>
            </a:r>
          </a:p>
          <a:p>
            <a:pPr lvl="0" algn="just"/>
            <a:r>
              <a:rPr lang="ru-RU" sz="2400" dirty="0">
                <a:latin typeface="Times New Roman" panose="02020603050405020304" pitchFamily="18" charset="0"/>
                <a:cs typeface="Times New Roman" panose="02020603050405020304" pitchFamily="18" charset="0"/>
              </a:rPr>
              <a:t>Изучить теоретические аспекты понятия оплата труда на предприятии;</a:t>
            </a:r>
          </a:p>
          <a:p>
            <a:pPr lvl="0" algn="just"/>
            <a:r>
              <a:rPr lang="ru-RU" sz="2400" dirty="0">
                <a:latin typeface="Times New Roman" panose="02020603050405020304" pitchFamily="18" charset="0"/>
                <a:cs typeface="Times New Roman" panose="02020603050405020304" pitchFamily="18" charset="0"/>
              </a:rPr>
              <a:t>Рассмотреть существующие формы и системы оплаты труда.</a:t>
            </a:r>
          </a:p>
          <a:p>
            <a:endParaRPr lang="ru-RU" dirty="0"/>
          </a:p>
        </p:txBody>
      </p:sp>
      <p:pic>
        <p:nvPicPr>
          <p:cNvPr id="2052" name="Picture 4" descr="Заработная плата Расчет и Пример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429022">
            <a:off x="1720605" y="4482183"/>
            <a:ext cx="2640379" cy="18463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Зарплата по Договоренности Это Ка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66304">
            <a:off x="8326159" y="3574683"/>
            <a:ext cx="2631943" cy="1955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7360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3034" y="446089"/>
            <a:ext cx="9011790" cy="5295287"/>
          </a:xfrm>
        </p:spPr>
        <p:txBody>
          <a:bodyPr>
            <a:normAutofit/>
          </a:bodyPr>
          <a:lstStyle/>
          <a:p>
            <a:pPr marL="0" indent="0" algn="just">
              <a:buNone/>
            </a:pPr>
            <a:r>
              <a:rPr lang="ru-RU" sz="2000" dirty="0">
                <a:solidFill>
                  <a:schemeClr val="accent1"/>
                </a:solidFill>
                <a:latin typeface="Times New Roman" panose="02020603050405020304" pitchFamily="18" charset="0"/>
                <a:cs typeface="Times New Roman" panose="02020603050405020304" pitchFamily="18" charset="0"/>
              </a:rPr>
              <a:t>Система оплаты труда </a:t>
            </a:r>
            <a:r>
              <a:rPr lang="ru-RU"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это совокупность отдельных элементов оплаты труда, взаимодействующих между собой по установленным правилам с целью отражения в размере оплаты труда особенностей данного предприятия и конкретного трудового </a:t>
            </a:r>
            <a:r>
              <a:rPr lang="ru-RU" sz="1600" dirty="0" smtClean="0">
                <a:latin typeface="Times New Roman" panose="02020603050405020304" pitchFamily="18" charset="0"/>
                <a:cs typeface="Times New Roman" panose="02020603050405020304" pitchFamily="18" charset="0"/>
              </a:rPr>
              <a:t>коллектива</a:t>
            </a:r>
            <a:r>
              <a:rPr lang="ru-RU" dirty="0" smtClean="0">
                <a:latin typeface="Times New Roman" panose="02020603050405020304" pitchFamily="18" charset="0"/>
                <a:cs typeface="Times New Roman" panose="02020603050405020304" pitchFamily="18" charset="0"/>
              </a:rPr>
              <a:t>.</a:t>
            </a:r>
          </a:p>
          <a:p>
            <a:pPr marL="0" indent="0" algn="just">
              <a:buNone/>
            </a:pPr>
            <a:endParaRPr lang="ru-RU" dirty="0" smtClean="0">
              <a:latin typeface="Times New Roman" panose="02020603050405020304" pitchFamily="18" charset="0"/>
              <a:cs typeface="Times New Roman" panose="02020603050405020304" pitchFamily="18" charset="0"/>
            </a:endParaRPr>
          </a:p>
          <a:p>
            <a:pPr marL="0" indent="0" algn="just">
              <a:buNone/>
            </a:pPr>
            <a:r>
              <a:rPr lang="ru-RU" sz="2000" dirty="0" smtClean="0">
                <a:solidFill>
                  <a:schemeClr val="accent1"/>
                </a:solidFill>
                <a:latin typeface="Times New Roman" panose="02020603050405020304" pitchFamily="18" charset="0"/>
                <a:cs typeface="Times New Roman" panose="02020603050405020304" pitchFamily="18" charset="0"/>
              </a:rPr>
              <a:t>Оплата </a:t>
            </a:r>
            <a:r>
              <a:rPr lang="ru-RU" sz="2000" dirty="0">
                <a:solidFill>
                  <a:schemeClr val="accent1"/>
                </a:solidFill>
                <a:latin typeface="Times New Roman" panose="02020603050405020304" pitchFamily="18" charset="0"/>
                <a:cs typeface="Times New Roman" panose="02020603050405020304" pitchFamily="18" charset="0"/>
              </a:rPr>
              <a:t>труда </a:t>
            </a:r>
            <a:r>
              <a:rPr lang="ru-RU"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понятие, практически равноценное понятию заработная плата. Различия заключаются в том, что заработная плата ограничивается выплатами из фонда заработной платы. В оплату труда также включаются поощрительные выплаты, связанные с трудовыми затратами (например, премии, бонусы), источником которых является не фонд заработной платы предприятия, а либо прибыль предприятия, либо средства специального назначения и целевых поступлений. </a:t>
            </a:r>
            <a:endParaRPr lang="ru-RU" sz="1600" dirty="0" smtClean="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a:p>
            <a:pPr marL="0" indent="0" algn="just">
              <a:buNone/>
            </a:pPr>
            <a:r>
              <a:rPr lang="ru-RU" sz="2000" dirty="0" smtClean="0">
                <a:solidFill>
                  <a:schemeClr val="accent1"/>
                </a:solidFill>
                <a:latin typeface="Times New Roman" panose="02020603050405020304" pitchFamily="18" charset="0"/>
                <a:cs typeface="Times New Roman" panose="02020603050405020304" pitchFamily="18" charset="0"/>
              </a:rPr>
              <a:t>Заработная плата </a:t>
            </a:r>
            <a:r>
              <a:rPr lang="ru-RU"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вознаграждение за труд в зависимости от квалификации работника, сложности, количества, качества и условий выполняемой работы. А также компенсационные выплаты (доплаты и надбавки, в том числе за работу в условиях, отклоняющихся от нормальных, работу в особых климатических условиях и на территориях, подвергшихся радиоактивному загрязнению и так далее), и стимулирующие выплаты (доплаты и надбавки, премии и иные поощрительные выплаты). </a:t>
            </a:r>
          </a:p>
        </p:txBody>
      </p:sp>
      <p:pic>
        <p:nvPicPr>
          <p:cNvPr id="4098" name="Picture 2" descr="Зарплата, выплаченная за счет субсидии субъекту МСП, облагается НДФЛ и  взносам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73880">
            <a:off x="9761898" y="4649785"/>
            <a:ext cx="1837591" cy="1602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14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27738" y="410921"/>
            <a:ext cx="6057899" cy="679326"/>
          </a:xfrm>
        </p:spPr>
        <p:txBody>
          <a:bodyPr>
            <a:noAutofit/>
          </a:bodyPr>
          <a:lstStyle/>
          <a:p>
            <a:pPr marL="0" indent="0" algn="ctr">
              <a:buNone/>
            </a:pPr>
            <a:r>
              <a:rPr lang="ru-RU" sz="3200" dirty="0">
                <a:solidFill>
                  <a:schemeClr val="accent1"/>
                </a:solidFill>
                <a:latin typeface="Times New Roman" panose="02020603050405020304" pitchFamily="18" charset="0"/>
                <a:cs typeface="Times New Roman" panose="02020603050405020304" pitchFamily="18" charset="0"/>
              </a:rPr>
              <a:t>Формы и системы оплаты труда </a:t>
            </a:r>
          </a:p>
        </p:txBody>
      </p:sp>
      <p:pic>
        <p:nvPicPr>
          <p:cNvPr id="4" name="image4.png"/>
          <p:cNvPicPr/>
          <p:nvPr/>
        </p:nvPicPr>
        <p:blipFill>
          <a:blip r:embed="rId2" cstate="print"/>
          <a:srcRect/>
          <a:stretch>
            <a:fillRect/>
          </a:stretch>
        </p:blipFill>
        <p:spPr>
          <a:xfrm>
            <a:off x="2408297" y="1358044"/>
            <a:ext cx="5496780" cy="4884493"/>
          </a:xfrm>
          <a:prstGeom prst="rect">
            <a:avLst/>
          </a:prstGeom>
          <a:ln/>
        </p:spPr>
      </p:pic>
      <p:pic>
        <p:nvPicPr>
          <p:cNvPr id="5124" name="Picture 4" descr="Повремённая оплата труда. Сдельная оплата труда"/>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33633">
            <a:off x="8809422" y="3425412"/>
            <a:ext cx="2593328" cy="1767586"/>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Сдельно премиальная оплата труда это"/>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64158">
            <a:off x="483885" y="4876832"/>
            <a:ext cx="2264685" cy="1587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222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7709" y="580292"/>
            <a:ext cx="8325989" cy="2602523"/>
          </a:xfrm>
        </p:spPr>
        <p:txBody>
          <a:bodyPr>
            <a:normAutofit/>
          </a:bodyPr>
          <a:lstStyle/>
          <a:p>
            <a:pPr marL="0" indent="0">
              <a:buNone/>
            </a:pPr>
            <a:endParaRPr lang="ru-RU" dirty="0"/>
          </a:p>
          <a:p>
            <a:pPr marL="0" indent="0" algn="just">
              <a:buNone/>
            </a:pPr>
            <a:r>
              <a:rPr lang="ru-RU" sz="2400" dirty="0">
                <a:solidFill>
                  <a:schemeClr val="accent1"/>
                </a:solidFill>
                <a:latin typeface="Times New Roman" panose="02020603050405020304" pitchFamily="18" charset="0"/>
                <a:cs typeface="Times New Roman" panose="02020603050405020304" pitchFamily="18" charset="0"/>
              </a:rPr>
              <a:t>Повременной</a:t>
            </a:r>
            <a:r>
              <a:rPr lang="ru-RU" sz="2400" dirty="0">
                <a:latin typeface="Times New Roman" panose="02020603050405020304" pitchFamily="18" charset="0"/>
                <a:cs typeface="Times New Roman" panose="02020603050405020304" pitchFamily="18" charset="0"/>
              </a:rPr>
              <a:t> называется такая форма оплаты труда, при которой заработок работнику (или группе работников) начисляется по установленной тарифной сетке или окладу за фактически отработанное время с учетом уровня его квалификации</a:t>
            </a:r>
            <a:r>
              <a:rPr lang="ru-RU" sz="2400" dirty="0" smtClean="0">
                <a:latin typeface="Times New Roman" panose="02020603050405020304" pitchFamily="18" charset="0"/>
                <a:cs typeface="Times New Roman" panose="02020603050405020304" pitchFamily="18" charset="0"/>
              </a:rPr>
              <a:t>.</a:t>
            </a:r>
          </a:p>
          <a:p>
            <a:pPr marL="0" indent="0">
              <a:buNone/>
            </a:pPr>
            <a:endParaRPr lang="ru-RU" dirty="0"/>
          </a:p>
          <a:p>
            <a:pPr marL="0" indent="0">
              <a:buNone/>
            </a:pPr>
            <a:endParaRPr lang="ru-RU" dirty="0" smtClean="0"/>
          </a:p>
          <a:p>
            <a:pPr marL="0" indent="0">
              <a:buNone/>
            </a:pPr>
            <a:endParaRPr lang="ru-RU" dirty="0"/>
          </a:p>
        </p:txBody>
      </p:sp>
      <p:pic>
        <p:nvPicPr>
          <p:cNvPr id="1028" name="Picture 4" descr="Сдельная или окладная оплата труда. «За» и «проти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3411" y="3523639"/>
            <a:ext cx="3774587" cy="2590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24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5110" y="762613"/>
            <a:ext cx="8844736" cy="2341072"/>
          </a:xfrm>
        </p:spPr>
        <p:txBody>
          <a:bodyPr>
            <a:normAutofit/>
          </a:bodyPr>
          <a:lstStyle/>
          <a:p>
            <a:pPr marL="0" indent="0" algn="just">
              <a:buNone/>
            </a:pPr>
            <a:r>
              <a:rPr lang="ru-RU" sz="2400" dirty="0">
                <a:solidFill>
                  <a:schemeClr val="accent1"/>
                </a:solidFill>
                <a:latin typeface="Times New Roman" panose="02020603050405020304" pitchFamily="18" charset="0"/>
                <a:cs typeface="Times New Roman" panose="02020603050405020304" pitchFamily="18" charset="0"/>
              </a:rPr>
              <a:t>Сдельной </a:t>
            </a:r>
            <a:r>
              <a:rPr lang="ru-RU" sz="2400" dirty="0">
                <a:latin typeface="Times New Roman" panose="02020603050405020304" pitchFamily="18" charset="0"/>
                <a:cs typeface="Times New Roman" panose="02020603050405020304" pitchFamily="18" charset="0"/>
              </a:rPr>
              <a:t>называется такая форма оплаты труда, при которой заработная плата работнику (или группе работников) начисляется за фактически выполненный объем работы на основании действующих расценок за каждую единицу выполненной работы или изготовленной продукции (выраженной в производственных операциях, штуках, тоннах).</a:t>
            </a:r>
          </a:p>
          <a:p>
            <a:endParaRPr lang="ru-RU" sz="2400" dirty="0"/>
          </a:p>
        </p:txBody>
      </p:sp>
      <p:pic>
        <p:nvPicPr>
          <p:cNvPr id="2050" name="Picture 2" descr="Оплата труда: Основные понятия | Passion.r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3493" y="4026877"/>
            <a:ext cx="3560884" cy="2066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688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0618" y="964835"/>
            <a:ext cx="8596668" cy="2130057"/>
          </a:xfrm>
        </p:spPr>
        <p:txBody>
          <a:bodyPr>
            <a:normAutofit lnSpcReduction="10000"/>
          </a:bodyPr>
          <a:lstStyle/>
          <a:p>
            <a:pPr marL="0" indent="0" algn="just">
              <a:buNone/>
            </a:pPr>
            <a:r>
              <a:rPr lang="ru-RU" sz="2400" dirty="0">
                <a:solidFill>
                  <a:schemeClr val="accent1"/>
                </a:solidFill>
                <a:latin typeface="Times New Roman" panose="02020603050405020304" pitchFamily="18" charset="0"/>
                <a:cs typeface="Times New Roman" panose="02020603050405020304" pitchFamily="18" charset="0"/>
              </a:rPr>
              <a:t>Бестарифная система оплаты труда </a:t>
            </a:r>
            <a:r>
              <a:rPr lang="ru-RU" sz="2400" dirty="0">
                <a:latin typeface="Times New Roman" panose="02020603050405020304" pitchFamily="18" charset="0"/>
                <a:cs typeface="Times New Roman" panose="02020603050405020304" pitchFamily="18" charset="0"/>
              </a:rPr>
              <a:t>– система, при которой устанавливаются коэффициенты, показывающие соотношение оплаты одного работника и минимального размера оплаты труда. Для каждого работника разрабатывается конкретное значение его коэффициента оплаты труда по сравнению с минимальным по предприятию.</a:t>
            </a:r>
          </a:p>
          <a:p>
            <a:endParaRPr lang="ru-RU" dirty="0"/>
          </a:p>
        </p:txBody>
      </p:sp>
      <p:pic>
        <p:nvPicPr>
          <p:cNvPr id="3074" name="Picture 2" descr="Оплата труда и формирование доход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631" y="3376246"/>
            <a:ext cx="2377097" cy="2681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061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47670" y="991212"/>
            <a:ext cx="8317199" cy="2815857"/>
          </a:xfrm>
        </p:spPr>
        <p:txBody>
          <a:bodyPr>
            <a:noAutofit/>
          </a:bodyPr>
          <a:lstStyle/>
          <a:p>
            <a:pPr marL="0" indent="0">
              <a:buNone/>
            </a:pPr>
            <a:r>
              <a:rPr lang="ru-RU" sz="2400" dirty="0">
                <a:solidFill>
                  <a:schemeClr val="accent1"/>
                </a:solidFill>
                <a:latin typeface="Times New Roman" panose="02020603050405020304" pitchFamily="18" charset="0"/>
                <a:cs typeface="Times New Roman" panose="02020603050405020304" pitchFamily="18" charset="0"/>
              </a:rPr>
              <a:t>Порядок начисления заработной платы</a:t>
            </a:r>
            <a:r>
              <a:rPr lang="ru-RU" sz="2400" dirty="0">
                <a:latin typeface="Times New Roman" panose="02020603050405020304" pitchFamily="18" charset="0"/>
                <a:cs typeface="Times New Roman" panose="02020603050405020304" pitchFamily="18" charset="0"/>
              </a:rPr>
              <a:t>, с учетом требований законодательства, разрабатывается каждой организацией самостоятельно и утверждается в локальных нормативных актах: коллективном договоре; положении об оплате труда; положении о премировании; приказах и распоряжениях руководителя; отдельных трудовых договорах с сотрудниками. </a:t>
            </a:r>
            <a:endParaRPr lang="ru-RU" sz="2400" dirty="0">
              <a:latin typeface="Times New Roman" panose="02020603050405020304" pitchFamily="18" charset="0"/>
              <a:cs typeface="Times New Roman" panose="02020603050405020304" pitchFamily="18" charset="0"/>
            </a:endParaRPr>
          </a:p>
        </p:txBody>
      </p:sp>
      <p:pic>
        <p:nvPicPr>
          <p:cNvPr id="4100" name="Picture 4" descr="Расчет коммунальных платежей: как рассчитать коммунальные услуги, онлайн  калькулятор, программы для расчета коммуналки, что учитывать при расчет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4159" y="3807069"/>
            <a:ext cx="2447437" cy="165936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Исчисление заработной плат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9852" y="4494456"/>
            <a:ext cx="2600325" cy="176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441710"/>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
  <TotalTime>141</TotalTime>
  <Words>588</Words>
  <Application>Microsoft Office PowerPoint</Application>
  <PresentationFormat>Широкоэкранный</PresentationFormat>
  <Paragraphs>43</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Times New Roman</vt:lpstr>
      <vt:lpstr>Trebuchet MS</vt:lpstr>
      <vt:lpstr>Wingdings 3</vt:lpstr>
      <vt:lpstr>Аспект</vt:lpstr>
      <vt:lpstr>Тема: Формы и системы оплаты труда, порядок начисления заработной платы.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Повременная оплата труда </vt:lpstr>
      <vt:lpstr>Презентация PowerPoint</vt:lpstr>
      <vt:lpstr>Презентация PowerPoint</vt:lpstr>
    </vt:vector>
  </TitlesOfParts>
  <Company>AO GubernskieApteki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Формы и системы оплаты труда, порядок начисления заработной платы.   </dc:title>
  <dc:creator>User</dc:creator>
  <cp:lastModifiedBy>User</cp:lastModifiedBy>
  <cp:revision>23</cp:revision>
  <dcterms:created xsi:type="dcterms:W3CDTF">2023-02-01T03:56:28Z</dcterms:created>
  <dcterms:modified xsi:type="dcterms:W3CDTF">2023-02-01T08:19:22Z</dcterms:modified>
</cp:coreProperties>
</file>