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413" r:id="rId3"/>
    <p:sldId id="404" r:id="rId4"/>
    <p:sldId id="414" r:id="rId5"/>
    <p:sldId id="412" r:id="rId6"/>
    <p:sldId id="415" r:id="rId7"/>
    <p:sldId id="405" r:id="rId8"/>
    <p:sldId id="406" r:id="rId9"/>
    <p:sldId id="407" r:id="rId10"/>
    <p:sldId id="420" r:id="rId11"/>
    <p:sldId id="416" r:id="rId12"/>
    <p:sldId id="410" r:id="rId13"/>
    <p:sldId id="418" r:id="rId14"/>
    <p:sldId id="399" r:id="rId15"/>
    <p:sldId id="401" r:id="rId16"/>
    <p:sldId id="419" r:id="rId17"/>
    <p:sldId id="291" r:id="rId18"/>
    <p:sldId id="40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792"/>
    <a:srgbClr val="FF9900"/>
    <a:srgbClr val="00A249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96" autoAdjust="0"/>
    <p:restoredTop sz="97816" autoAdjust="0"/>
  </p:normalViewPr>
  <p:slideViewPr>
    <p:cSldViewPr>
      <p:cViewPr varScale="1">
        <p:scale>
          <a:sx n="67" d="100"/>
          <a:sy n="67" d="100"/>
        </p:scale>
        <p:origin x="-14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585B58-E000-4249-976E-657FA321DFDF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DBFBEC-141A-4D28-9BFA-01BA2A13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115 планшетов передано в КССМП</a:t>
            </a:r>
            <a:r>
              <a:rPr lang="ru-RU" baseline="0" dirty="0" smtClean="0"/>
              <a:t> в рамках универсиады. Бригада получает карту вызова на планшет, может заполнить ее, обозначить статус бригады – в пути, транспортировка в стационар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DBFBEC-141A-4D28-9BFA-01BA2A13390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Стратегия</a:t>
            </a:r>
            <a:r>
              <a:rPr lang="ru-RU" baseline="0" dirty="0" smtClean="0"/>
              <a:t> развития </a:t>
            </a:r>
            <a:r>
              <a:rPr lang="ru-RU" baseline="0" dirty="0" err="1" smtClean="0"/>
              <a:t>санавиации</a:t>
            </a:r>
            <a:r>
              <a:rPr lang="ru-RU" baseline="0" dirty="0" smtClean="0"/>
              <a:t> предусматривает мероприятия в период до 2024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DBFBEC-141A-4D28-9BFA-01BA2A13390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</a:t>
            </a:r>
            <a:r>
              <a:rPr lang="ru-RU" baseline="0" dirty="0" smtClean="0"/>
              <a:t> реализации регионального проекта «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единого цифрового контура в здравоохранении Красноярского края на основе единой государственной информационной системы здравоохранения (ЕГИСЗ)» в период 2019-2020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планируется создание региональной информационной системы «Управление скорой и неотложной медицинской помощью», взаимодействующей с «Системой 112».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строится на едином программном обеспечении, позволяющем создать трехуровневую систему управления скорой медицинской помощью в регионе : региональный центр медицины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катастроф, станции (отделения) скорой медицинской помощи  межрайонных центров, отделения скорой медицинской помощи районных больниц.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обеспечит возможность контролировать обслуживание вызовов на каждом уровне, передавать вызов  на требуемую подстанцию.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Интеграция с системой ГЛОНАСС позволит в реальном режиме времени отслеживать передвижение бригад. В целом, система позволит оптимизировать использование ресурсов службы скорой медицинской помощи, сократить время обслуживания вызовов, поступающих из населенных пунктов, расположенных на границах районов, оперативно управлять ресурсами при возникновении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чрезвычайных ситуаций.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5D6E-8C00-4830-A289-44817C7FD43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5D6E-8C00-4830-A289-44817C7FD43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5D6E-8C00-4830-A289-44817C7FD43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50D9-3BF5-41F1-AAE0-9857C4627CA8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7412-7C51-426E-8062-BB49FCF0B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47"/>
          <p:cNvGrpSpPr>
            <a:grpSpLocks/>
          </p:cNvGrpSpPr>
          <p:nvPr userDrawn="1"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8" name="Рисунок 10"/>
            <p:cNvPicPr>
              <a:picLocks noChangeAspect="1"/>
            </p:cNvPicPr>
            <p:nvPr/>
          </p:nvPicPr>
          <p:blipFill>
            <a:blip r:embed="rId2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11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6"/>
              <p:cNvPicPr>
                <a:picLocks noChangeAspect="1"/>
              </p:cNvPicPr>
              <p:nvPr/>
            </p:nvPicPr>
            <p:blipFill>
              <a:blip r:embed="rId4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Рисунок 20"/>
            <p:cNvPicPr>
              <a:picLocks noChangeAspect="1"/>
            </p:cNvPicPr>
            <p:nvPr/>
          </p:nvPicPr>
          <p:blipFill>
            <a:blip r:embed="rId4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87F2-F4F0-4711-B554-E22BBF50C839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AE48-8317-4764-9C09-3A1D3789C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F071-12B2-46C3-B6AD-BC77C871AE76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B868-4E78-4C76-A9F2-A91093B4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8171-14F3-4581-95A4-363963910E69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19AA-C05B-494C-A463-C24125174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47"/>
          <p:cNvGrpSpPr>
            <a:grpSpLocks/>
          </p:cNvGrpSpPr>
          <p:nvPr userDrawn="1"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8" name="Рисунок 10"/>
            <p:cNvPicPr>
              <a:picLocks noChangeAspect="1"/>
            </p:cNvPicPr>
            <p:nvPr/>
          </p:nvPicPr>
          <p:blipFill>
            <a:blip r:embed="rId2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11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6"/>
              <p:cNvPicPr>
                <a:picLocks noChangeAspect="1"/>
              </p:cNvPicPr>
              <p:nvPr/>
            </p:nvPicPr>
            <p:blipFill>
              <a:blip r:embed="rId4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Рисунок 20"/>
            <p:cNvPicPr>
              <a:picLocks noChangeAspect="1"/>
            </p:cNvPicPr>
            <p:nvPr/>
          </p:nvPicPr>
          <p:blipFill>
            <a:blip r:embed="rId4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A1DE-1ACF-468A-AFA7-EABD6B43C751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AD7D-CA0E-4F47-81BD-59272B4AF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8E53-F1A7-49B5-8616-666A132EAB4B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4B5B-8B26-4401-A398-33EDF64B5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88D3-DD97-4BA8-A0FC-9350384DBCFF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6C1D-EEBB-4CD8-BC05-9DAD6E94D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D35B-5E93-496D-A81A-9381BD65095A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F771-BAC5-42A9-B27B-F0088A5E7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" name="Группа 47"/>
          <p:cNvGrpSpPr>
            <a:grpSpLocks/>
          </p:cNvGrpSpPr>
          <p:nvPr userDrawn="1"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7" name="Рисунок 10"/>
            <p:cNvPicPr>
              <a:picLocks noChangeAspect="1"/>
            </p:cNvPicPr>
            <p:nvPr/>
          </p:nvPicPr>
          <p:blipFill>
            <a:blip r:embed="rId2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10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16"/>
              <p:cNvPicPr>
                <a:picLocks noChangeAspect="1"/>
              </p:cNvPicPr>
              <p:nvPr/>
            </p:nvPicPr>
            <p:blipFill>
              <a:blip r:embed="rId4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Рисунок 20"/>
            <p:cNvPicPr>
              <a:picLocks noChangeAspect="1"/>
            </p:cNvPicPr>
            <p:nvPr/>
          </p:nvPicPr>
          <p:blipFill>
            <a:blip r:embed="rId4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3397-817C-4F0C-9A6A-E1C49634DAEB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BBD7-0828-4119-B09E-505EDCD26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" name="Группа 47"/>
          <p:cNvGrpSpPr>
            <a:grpSpLocks/>
          </p:cNvGrpSpPr>
          <p:nvPr userDrawn="1"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6" name="Рисунок 10"/>
            <p:cNvPicPr>
              <a:picLocks noChangeAspect="1"/>
            </p:cNvPicPr>
            <p:nvPr/>
          </p:nvPicPr>
          <p:blipFill>
            <a:blip r:embed="rId2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9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6"/>
              <p:cNvPicPr>
                <a:picLocks noChangeAspect="1"/>
              </p:cNvPicPr>
              <p:nvPr/>
            </p:nvPicPr>
            <p:blipFill>
              <a:blip r:embed="rId4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Рисунок 20"/>
            <p:cNvPicPr>
              <a:picLocks noChangeAspect="1"/>
            </p:cNvPicPr>
            <p:nvPr/>
          </p:nvPicPr>
          <p:blipFill>
            <a:blip r:embed="rId4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D906-13C5-4D67-93B1-7EBC49A3B537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A65C-3D1A-4166-848D-AFACCAA0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8CC1-44E5-495E-AFEE-F9006CFB8D4A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BC99-1952-44DF-A031-5206E690A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3D3EF-1FEC-4DD1-BF34-241B86467189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1602C-DD8C-4470-B81A-00B052DE7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6.png"/><Relationship Id="rId5" Type="http://schemas.openxmlformats.org/officeDocument/2006/relationships/image" Target="../media/image2.jpe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34.png"/><Relationship Id="rId4" Type="http://schemas.openxmlformats.org/officeDocument/2006/relationships/image" Target="../media/image1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717" y="1556792"/>
            <a:ext cx="8640763" cy="194310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kern="0" dirty="0" smtClean="0">
                <a:solidFill>
                  <a:srgbClr val="0070C0"/>
                </a:solidFill>
              </a:rPr>
              <a:t>Система управления </a:t>
            </a:r>
            <a:br>
              <a:rPr lang="ru-RU" sz="4200" b="1" kern="0" dirty="0" smtClean="0">
                <a:solidFill>
                  <a:srgbClr val="0070C0"/>
                </a:solidFill>
              </a:rPr>
            </a:br>
            <a:r>
              <a:rPr lang="ru-RU" sz="4200" b="1" kern="0" dirty="0" smtClean="0">
                <a:solidFill>
                  <a:srgbClr val="0070C0"/>
                </a:solidFill>
              </a:rPr>
              <a:t>скорой медицинской помощью, </a:t>
            </a:r>
            <a:br>
              <a:rPr lang="ru-RU" sz="4200" b="1" kern="0" dirty="0" smtClean="0">
                <a:solidFill>
                  <a:srgbClr val="0070C0"/>
                </a:solidFill>
              </a:rPr>
            </a:br>
            <a:r>
              <a:rPr lang="ru-RU" sz="4200" b="1" kern="0" dirty="0" smtClean="0">
                <a:solidFill>
                  <a:srgbClr val="0070C0"/>
                </a:solidFill>
              </a:rPr>
              <a:t>включая </a:t>
            </a:r>
            <a:r>
              <a:rPr lang="ru-RU" sz="4200" b="1" kern="0" dirty="0" err="1" smtClean="0">
                <a:solidFill>
                  <a:srgbClr val="0070C0"/>
                </a:solidFill>
              </a:rPr>
              <a:t>санавиацию</a:t>
            </a:r>
            <a:endParaRPr lang="ru-RU" sz="4200" b="1" kern="0" dirty="0">
              <a:solidFill>
                <a:srgbClr val="0070C0"/>
              </a:solidFill>
            </a:endParaRPr>
          </a:p>
        </p:txBody>
      </p:sp>
      <p:grpSp>
        <p:nvGrpSpPr>
          <p:cNvPr id="2051" name="Группа 47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2053" name="Рисунок 10"/>
            <p:cNvPicPr>
              <a:picLocks noChangeAspect="1"/>
            </p:cNvPicPr>
            <p:nvPr/>
          </p:nvPicPr>
          <p:blipFill>
            <a:blip r:embed="rId2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4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2056" name="Рисунок 11"/>
              <p:cNvPicPr>
                <a:picLocks noChangeAspect="1"/>
              </p:cNvPicPr>
              <p:nvPr/>
            </p:nvPicPr>
            <p:blipFill>
              <a:blip r:embed="rId3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7" name="Рисунок 16"/>
              <p:cNvPicPr>
                <a:picLocks noChangeAspect="1"/>
              </p:cNvPicPr>
              <p:nvPr/>
            </p:nvPicPr>
            <p:blipFill>
              <a:blip r:embed="rId4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5" name="Рисунок 20"/>
            <p:cNvPicPr>
              <a:picLocks noChangeAspect="1"/>
            </p:cNvPicPr>
            <p:nvPr/>
          </p:nvPicPr>
          <p:blipFill>
            <a:blip r:embed="rId4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971550" y="4286250"/>
            <a:ext cx="7345363" cy="2533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Никитина М.И.</a:t>
            </a:r>
            <a:endParaRPr lang="ru-RU" sz="2000" b="1" kern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sz="800" b="1" kern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Красноярский краевой медицинский </a:t>
            </a:r>
            <a:br>
              <a:rPr lang="ru-RU" sz="2000" b="1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информационно-аналитический центр</a:t>
            </a: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Красноярск, </a:t>
            </a:r>
            <a:r>
              <a:rPr lang="en-US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мая </a:t>
            </a:r>
            <a:r>
              <a:rPr lang="ru-RU" sz="2000" b="1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2000" b="1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Функциональные возможности системы </a:t>
            </a:r>
            <a:endParaRPr lang="ru-RU" sz="24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9184" y="1628800"/>
            <a:ext cx="7344816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прием и регистрация вызовов скорой медицинской помощи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управление выездными бригадами скорой медицинской помощи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информационное взаимодействие выездных бригад и диспетчера, ведение электронной карты вызова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учет и движение лекарственных препаратов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tabLst>
                <a:tab pos="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обмен информацией со смежными информационными системами, вовлеченными в процесс оказания скорой медицинской помощи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анализ и формирование отчетов</a:t>
            </a:r>
          </a:p>
          <a:p>
            <a:endParaRPr lang="ru-RU" dirty="0"/>
          </a:p>
        </p:txBody>
      </p:sp>
      <p:pic>
        <p:nvPicPr>
          <p:cNvPr id="4" name="Picture 1" descr="C:\_перенос\Перенос\Презентации\!!2019 Презентации\Евминенко Цифровой контур 18.04.2019\Машина скорой помощи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20080" cy="555947"/>
          </a:xfrm>
          <a:prstGeom prst="rect">
            <a:avLst/>
          </a:prstGeom>
          <a:noFill/>
        </p:spPr>
      </p:pic>
      <p:pic>
        <p:nvPicPr>
          <p:cNvPr id="5" name="Picture 2" descr="C:\_перенос\Перенос\Презентации\!!2019 Презентации\Никитина Конференция СМП 23-05-2019\Диспетч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440531" cy="631626"/>
          </a:xfrm>
          <a:prstGeom prst="rect">
            <a:avLst/>
          </a:prstGeom>
          <a:noFill/>
        </p:spPr>
      </p:pic>
      <p:pic>
        <p:nvPicPr>
          <p:cNvPr id="1029" name="Picture 5" descr="C:\_перенос\Перенос\Презентации\!!2019 Презентации\Никитина Конференция СМП 23-05-2019\115-1155885_computer-ehr-emr-electronic-health-medical-patient-electronic-medical-record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648072" cy="651320"/>
          </a:xfrm>
          <a:prstGeom prst="rect">
            <a:avLst/>
          </a:prstGeom>
          <a:noFill/>
        </p:spPr>
      </p:pic>
      <p:pic>
        <p:nvPicPr>
          <p:cNvPr id="1030" name="Picture 6" descr="C:\_перенос\Перенос\Презентации\!!2019 Презентации\Никитина Конференция СМП 23-05-2019\3099bc5ff452482377ef0fa02f27f4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869160"/>
            <a:ext cx="648072" cy="648072"/>
          </a:xfrm>
          <a:prstGeom prst="rect">
            <a:avLst/>
          </a:prstGeom>
          <a:noFill/>
        </p:spPr>
      </p:pic>
      <p:pic>
        <p:nvPicPr>
          <p:cNvPr id="1031" name="Picture 7" descr="C:\_перенос\Перенос\Презентации\!!2019 Презентации\Никитина Конференция СМП 23-05-2019\5ae097897843c71602909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805264"/>
            <a:ext cx="656698" cy="656698"/>
          </a:xfrm>
          <a:prstGeom prst="rect">
            <a:avLst/>
          </a:prstGeom>
          <a:noFill/>
        </p:spPr>
      </p:pic>
      <p:pic>
        <p:nvPicPr>
          <p:cNvPr id="1033" name="Picture 9" descr="C:\_перенос\Перенос\Презентации\!!2019 Презентации\Никитина Конференция СМП 23-05-2019\Лекарства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933056"/>
            <a:ext cx="648072" cy="644037"/>
          </a:xfrm>
          <a:prstGeom prst="rect">
            <a:avLst/>
          </a:prstGeom>
          <a:noFill/>
        </p:spPr>
      </p:pic>
      <p:pic>
        <p:nvPicPr>
          <p:cNvPr id="1034" name="Picture 10" descr="C:\_перенос\Перенос\Презентации\!!2019 Презентации\Никитина Конференция СМП 23-05-2019\DopeyShrillChuckwalla-small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709750">
            <a:off x="228160" y="3014212"/>
            <a:ext cx="442452" cy="407467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907704" y="2132856"/>
            <a:ext cx="64807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07704" y="3068960"/>
            <a:ext cx="64807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07704" y="4005064"/>
            <a:ext cx="64807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07704" y="4581128"/>
            <a:ext cx="64807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35696" y="5877272"/>
            <a:ext cx="64807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3" name="Рисунок 10"/>
            <p:cNvPicPr>
              <a:picLocks noChangeAspect="1"/>
            </p:cNvPicPr>
            <p:nvPr/>
          </p:nvPicPr>
          <p:blipFill>
            <a:blip r:embed="rId3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6" name="Рисунок 11"/>
              <p:cNvPicPr>
                <a:picLocks noChangeAspect="1"/>
              </p:cNvPicPr>
              <p:nvPr/>
            </p:nvPicPr>
            <p:blipFill>
              <a:blip r:embed="rId4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Рисунок 16"/>
              <p:cNvPicPr>
                <a:picLocks noChangeAspect="1"/>
              </p:cNvPicPr>
              <p:nvPr/>
            </p:nvPicPr>
            <p:blipFill>
              <a:blip r:embed="rId5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Рисунок 20"/>
            <p:cNvPicPr>
              <a:picLocks noChangeAspect="1"/>
            </p:cNvPicPr>
            <p:nvPr/>
          </p:nvPicPr>
          <p:blipFill>
            <a:blip r:embed="rId5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333053" y="263691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sym typeface="Wingdings"/>
              </a:rPr>
              <a:t> </a:t>
            </a:r>
            <a:r>
              <a:rPr lang="ru-RU" b="1" dirty="0" smtClean="0"/>
              <a:t>оптимизировать</a:t>
            </a:r>
            <a:r>
              <a:rPr lang="ru-RU" dirty="0" smtClean="0"/>
              <a:t> использование ресурсов службы скорой медицинской помощи, </a:t>
            </a:r>
            <a:r>
              <a:rPr lang="ru-RU" dirty="0" smtClean="0">
                <a:solidFill>
                  <a:srgbClr val="FF0000"/>
                </a:solidFill>
                <a:sym typeface="Wingdings"/>
              </a:rPr>
              <a:t> </a:t>
            </a:r>
            <a:r>
              <a:rPr lang="ru-RU" b="1" dirty="0" smtClean="0"/>
              <a:t>сократить время </a:t>
            </a:r>
            <a:r>
              <a:rPr lang="ru-RU" dirty="0" smtClean="0"/>
              <a:t>обслуживания вызовов, поступающих из населенных пунктов, расположенных на границах районов, </a:t>
            </a:r>
            <a:r>
              <a:rPr lang="ru-RU" dirty="0" smtClean="0">
                <a:solidFill>
                  <a:srgbClr val="FF0000"/>
                </a:solidFill>
                <a:sym typeface="Wingdings"/>
              </a:rPr>
              <a:t> </a:t>
            </a:r>
            <a:r>
              <a:rPr lang="ru-RU" b="1" dirty="0" smtClean="0"/>
              <a:t>оперативно управлять</a:t>
            </a:r>
            <a:r>
              <a:rPr lang="ru-RU" dirty="0" smtClean="0"/>
              <a:t> ресурсами при возникновении чрезвычайных ситуаций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819908"/>
            <a:ext cx="9144000" cy="10969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Региональная система управления скорой медицинской помощью, включая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санавиацию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+mn-lt"/>
                <a:ea typeface="+mj-ea"/>
                <a:cs typeface="Times New Roman" pitchFamily="18" charset="0"/>
              </a:rPr>
              <a:t>(в рамках проекта «Создание цифрового контура в здравоохранении» 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6508" y="4350246"/>
            <a:ext cx="1815252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 lvl="0" algn="ctr"/>
            <a:r>
              <a:rPr lang="ru-RU" sz="3200" dirty="0" smtClean="0"/>
              <a:t>2019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6508" y="5805264"/>
            <a:ext cx="181525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ru-RU" sz="3200" dirty="0" smtClean="0"/>
              <a:t>2020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3929066"/>
            <a:ext cx="6572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"/>
            </a:pPr>
            <a:r>
              <a:rPr lang="ru-RU" dirty="0" smtClean="0"/>
              <a:t>Внедрение системы «АДИС» в районах агломерации, межрайонных центрах,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станции СМП (Норильск, Назарово), </a:t>
            </a:r>
            <a:r>
              <a:rPr lang="ru-RU" dirty="0" err="1" smtClean="0"/>
              <a:t>Балахтинский</a:t>
            </a:r>
            <a:r>
              <a:rPr lang="ru-RU" dirty="0" smtClean="0"/>
              <a:t> р-н</a:t>
            </a:r>
            <a:endParaRPr lang="ru-RU" dirty="0" smtClean="0"/>
          </a:p>
          <a:p>
            <a:pPr marL="266700" lvl="0" indent="-2667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"/>
            </a:pPr>
            <a:r>
              <a:rPr lang="ru-RU" dirty="0" smtClean="0"/>
              <a:t>Единая диспетчерская в КГБУЗ КТЦМК</a:t>
            </a:r>
          </a:p>
          <a:p>
            <a:pPr marL="266700" lvl="0" indent="-266700">
              <a:buClr>
                <a:srgbClr val="FF0000"/>
              </a:buClr>
              <a:buFont typeface="Wingdings" pitchFamily="2" charset="2"/>
              <a:buChar char=""/>
            </a:pPr>
            <a:r>
              <a:rPr lang="ru-RU" dirty="0" smtClean="0"/>
              <a:t>Интеграция со службой 112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5746030"/>
            <a:ext cx="597666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±"/>
            </a:pPr>
            <a:r>
              <a:rPr lang="ru-RU" dirty="0" smtClean="0"/>
              <a:t>Внедрение системы «АДИС» (43 отделения СМП)</a:t>
            </a:r>
          </a:p>
          <a:p>
            <a:pPr marL="266700" lvl="0" indent="-266700">
              <a:buClr>
                <a:srgbClr val="FF0000"/>
              </a:buClr>
              <a:buFont typeface="Wingdings" pitchFamily="2" charset="2"/>
              <a:buChar char="±"/>
            </a:pPr>
            <a:r>
              <a:rPr lang="ru-RU" dirty="0" smtClean="0"/>
              <a:t>Интеграция с системой </a:t>
            </a:r>
            <a:r>
              <a:rPr lang="ru-RU" dirty="0" smtClean="0"/>
              <a:t>диспетчеризации </a:t>
            </a:r>
            <a:r>
              <a:rPr lang="ru-RU" dirty="0" err="1" smtClean="0"/>
              <a:t>санавиации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3636" y="2132856"/>
            <a:ext cx="82440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b="1" spc="300" dirty="0" smtClean="0">
                <a:solidFill>
                  <a:schemeClr val="bg1"/>
                </a:solidFill>
              </a:rPr>
              <a:t>Региональные требования</a:t>
            </a:r>
            <a:r>
              <a:rPr lang="ru-RU" spc="300" dirty="0" smtClean="0">
                <a:solidFill>
                  <a:schemeClr val="bg1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04" y="820690"/>
            <a:ext cx="8229600" cy="75476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Конфигурация региональной системы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(возможные варианты)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6612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Единая централизованная диспетчерская для края </a:t>
            </a:r>
          </a:p>
          <a:p>
            <a:pPr marL="342900" indent="-342900">
              <a:buAutoNum type="arabicPeriod"/>
            </a:pPr>
            <a:r>
              <a:rPr lang="ru-RU" dirty="0" smtClean="0"/>
              <a:t>Единые диспетчерские в межрайонных центрах для районов медицинских округов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Диспетчерские в каждом </a:t>
            </a:r>
            <a:r>
              <a:rPr lang="ru-RU" dirty="0" smtClean="0"/>
              <a:t>районном отделении СМП</a:t>
            </a:r>
            <a:endParaRPr lang="ru-RU" dirty="0" smtClean="0"/>
          </a:p>
        </p:txBody>
      </p:sp>
      <p:pic>
        <p:nvPicPr>
          <p:cNvPr id="5" name="Picture 1" descr="C:\_перенос\Перенос\Презентации\!!2019 Презентации\Никитина Конференция СМП 23-05-2019\Контур Красноярского края сер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1710964" cy="3744416"/>
          </a:xfrm>
          <a:prstGeom prst="rect">
            <a:avLst/>
          </a:prstGeom>
          <a:noFill/>
        </p:spPr>
      </p:pic>
      <p:pic>
        <p:nvPicPr>
          <p:cNvPr id="33" name="Picture 1" descr="C:\_перенос\Перенос\Презентации\!!2019 Презентации\Никитина Конференция СМП 23-05-2019\Контур Красноярского края сер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1710964" cy="3744416"/>
          </a:xfrm>
          <a:prstGeom prst="rect">
            <a:avLst/>
          </a:prstGeom>
          <a:noFill/>
        </p:spPr>
      </p:pic>
      <p:pic>
        <p:nvPicPr>
          <p:cNvPr id="34" name="Picture 1" descr="C:\_перенос\Перенос\Презентации\!!2019 Презентации\Никитина Конференция СМП 23-05-2019\Контур Красноярского края сер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80928"/>
            <a:ext cx="1710964" cy="3744416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1259632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644008" y="53732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67944" y="587727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995936" y="52292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72000" y="4941168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995936" y="393305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283968" y="544522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39952" y="472514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596336" y="55172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452320" y="530120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452320" y="573325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740352" y="58052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596336" y="594928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812360" y="558924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740352" y="537321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028384" y="544522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956376" y="52292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668344" y="515719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380312" y="508518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596336" y="623731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8244408" y="537321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244408" y="515719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0392" y="501317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812360" y="501317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668344" y="494116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524328" y="48691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308304" y="48691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80312" y="537321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028384" y="48691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596336" y="537321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812360" y="48691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740352" y="472514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596336" y="472514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308304" y="378904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452320" y="472514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24328" y="508518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236296" y="52292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956376" y="501317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8100392" y="515719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7812360" y="522920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7884368" y="537321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380312" y="587727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236296" y="501317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7596336" y="566124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452320" y="55172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7668344" y="530120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956376" y="55172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172400" y="530120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172400" y="551723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740352" y="602128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524328" y="602128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7668344" y="616530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96336" y="580526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7812360" y="573325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4860032" y="58052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dirty="0" smtClean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_перенос\Перенос\Презентации\Картинки\Люди\Человечек синий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712" y="3140968"/>
            <a:ext cx="968896" cy="968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77466" y="1322106"/>
            <a:ext cx="6172216" cy="8107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АЛГОРИТМ </a:t>
            </a:r>
            <a:b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работы оперативного отдела межрайонного центра </a:t>
            </a:r>
            <a:b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 приеме вызовов и направлении на вызов</a:t>
            </a:r>
            <a:endParaRPr kumimoji="0" lang="ru-RU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428728" y="3309494"/>
            <a:ext cx="107157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852936"/>
            <a:ext cx="100013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Звонок </a:t>
            </a:r>
            <a:r>
              <a:rPr lang="ru-RU" sz="1400" b="1" dirty="0" smtClean="0">
                <a:solidFill>
                  <a:schemeClr val="tx1"/>
                </a:solidFill>
              </a:rPr>
              <a:t>03,103,112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996952"/>
            <a:ext cx="11430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Диспетчер по приему вызовов межрайонного центра</a:t>
            </a:r>
            <a:endParaRPr lang="ru-RU" sz="1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786182" y="3370671"/>
            <a:ext cx="200026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2692" y="3501008"/>
            <a:ext cx="936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Вызов принимается внесение данных в МИС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749076"/>
            <a:ext cx="1000132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Консультация или перевод на ст.врача 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76425" y="3707701"/>
            <a:ext cx="71438" cy="6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513" y="2666552"/>
            <a:ext cx="1214446" cy="1428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100" b="1" dirty="0" smtClean="0">
                <a:solidFill>
                  <a:schemeClr val="tx1"/>
                </a:solidFill>
              </a:rPr>
              <a:t>ПАЦИЕНТ в медицинском округе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504006"/>
            <a:ext cx="1143008" cy="626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Определение экстренности, профиля бригады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8576" y="2915823"/>
            <a:ext cx="1584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Передача диспетчеру направления (МИС)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22" y="3084919"/>
            <a:ext cx="114300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Диспетчер направления межрайонного центра</a:t>
            </a:r>
            <a:endParaRPr lang="ru-RU" sz="1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4612" y="4452502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Старший врач</a:t>
            </a:r>
          </a:p>
          <a:p>
            <a:pPr algn="ctr"/>
            <a:r>
              <a:rPr lang="ru-RU" sz="1000" dirty="0" smtClean="0"/>
              <a:t>(КОНТРОЛЬ и УПРАВЛЕНИЕ)</a:t>
            </a:r>
            <a:endParaRPr lang="ru-RU" sz="10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7215206" y="3370671"/>
            <a:ext cx="72000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3870736"/>
            <a:ext cx="785818" cy="7103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Передача бригаде СМП (планшет)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2339759"/>
            <a:ext cx="928694" cy="673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Выбор свободной  бригады СМП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26964" y="2267751"/>
            <a:ext cx="864096" cy="1031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Передача диспетчеру станции, отд. СМП (МИС)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36364" y="3227795"/>
            <a:ext cx="1000132" cy="5000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Диспетчер станции, отд. СМП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 flipH="1">
            <a:off x="6228184" y="3870734"/>
            <a:ext cx="720080" cy="1430473"/>
          </a:xfrm>
          <a:prstGeom prst="bentArrow">
            <a:avLst>
              <a:gd name="adj1" fmla="val 6062"/>
              <a:gd name="adj2" fmla="val 7557"/>
              <a:gd name="adj3" fmla="val 1503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36364" y="3870737"/>
            <a:ext cx="785818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Передача бригаде СМП (селектор, рация)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>
            <a:off x="8750744" y="3799299"/>
            <a:ext cx="214314" cy="1285884"/>
          </a:xfrm>
          <a:prstGeom prst="bentArrow">
            <a:avLst>
              <a:gd name="adj1" fmla="val 2097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6200000" flipV="1">
            <a:off x="4786314" y="3589757"/>
            <a:ext cx="214314" cy="221457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9912" y="4869160"/>
            <a:ext cx="93496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Вызов принимается внесение данных в МИС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4869160"/>
            <a:ext cx="1225846" cy="56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Определение экстренности, профиля бригады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30620" y="4337111"/>
            <a:ext cx="1584176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Передача диспетчеру направления (МИС)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16200000">
            <a:off x="1347885" y="3501863"/>
            <a:ext cx="558964" cy="2031614"/>
          </a:xfrm>
          <a:prstGeom prst="bentArrow">
            <a:avLst>
              <a:gd name="adj1" fmla="val 11120"/>
              <a:gd name="adj2" fmla="val 9977"/>
              <a:gd name="adj3" fmla="val 2333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15616" y="4869160"/>
            <a:ext cx="1240096" cy="4898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Консультация, бригада СМП не требуется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9" name="Крест 28"/>
          <p:cNvSpPr/>
          <p:nvPr/>
        </p:nvSpPr>
        <p:spPr>
          <a:xfrm>
            <a:off x="7143768" y="5024006"/>
            <a:ext cx="1000132" cy="857256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Бригада СМП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Стрелка углом вверх 29"/>
          <p:cNvSpPr/>
          <p:nvPr/>
        </p:nvSpPr>
        <p:spPr>
          <a:xfrm flipH="1">
            <a:off x="500034" y="5525212"/>
            <a:ext cx="6500858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86116" y="6168154"/>
            <a:ext cx="221457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Выезд бригады СМП к пациенту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51520" y="764704"/>
            <a:ext cx="864096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санитарной авиации Красноярского края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780726"/>
            <a:ext cx="8640960" cy="488034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Региональная система управления СМП, включая </a:t>
            </a:r>
            <a:r>
              <a:rPr lang="ru-RU" sz="2400" b="1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санавиацию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 bwMode="auto">
          <a:xfrm>
            <a:off x="7210658" y="1555514"/>
            <a:ext cx="673710" cy="33566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fontAlgn="t" latinLnBrk="0">
              <a:lnSpc>
                <a:spcPct val="100000"/>
              </a:lnSpc>
              <a:spcBef>
                <a:spcPct val="20000"/>
              </a:spcBef>
              <a:buClrTx/>
              <a:buSzTx/>
              <a:tabLst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6" descr="C:\_перенос\Перенос\Презентации\Управление СМП 22.08.2018\rinRdk7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901920"/>
            <a:ext cx="901920" cy="901920"/>
          </a:xfrm>
          <a:prstGeom prst="rect">
            <a:avLst/>
          </a:prstGeom>
          <a:noFill/>
        </p:spPr>
      </p:pic>
      <p:grpSp>
        <p:nvGrpSpPr>
          <p:cNvPr id="9" name="Группа 47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45" name="Рисунок 10"/>
            <p:cNvPicPr>
              <a:picLocks noChangeAspect="1"/>
            </p:cNvPicPr>
            <p:nvPr/>
          </p:nvPicPr>
          <p:blipFill>
            <a:blip r:embed="rId4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51" name="Рисунок 11"/>
              <p:cNvPicPr>
                <a:picLocks noChangeAspect="1"/>
              </p:cNvPicPr>
              <p:nvPr/>
            </p:nvPicPr>
            <p:blipFill>
              <a:blip r:embed="rId5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Рисунок 16"/>
              <p:cNvPicPr>
                <a:picLocks noChangeAspect="1"/>
              </p:cNvPicPr>
              <p:nvPr/>
            </p:nvPicPr>
            <p:blipFill>
              <a:blip r:embed="rId6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" name="Рисунок 20"/>
            <p:cNvPicPr>
              <a:picLocks noChangeAspect="1"/>
            </p:cNvPicPr>
            <p:nvPr/>
          </p:nvPicPr>
          <p:blipFill>
            <a:blip r:embed="rId6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Скругленный прямоугольник 54"/>
          <p:cNvSpPr/>
          <p:nvPr/>
        </p:nvSpPr>
        <p:spPr bwMode="auto">
          <a:xfrm>
            <a:off x="7210658" y="1699530"/>
            <a:ext cx="673710" cy="33566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fontAlgn="t" latinLnBrk="0">
              <a:lnSpc>
                <a:spcPct val="100000"/>
              </a:lnSpc>
              <a:spcBef>
                <a:spcPct val="20000"/>
              </a:spcBef>
              <a:buClrTx/>
              <a:buSzTx/>
              <a:tabLst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251520" y="2204864"/>
            <a:ext cx="8640960" cy="3600000"/>
          </a:xfrm>
          <a:prstGeom prst="roundRect">
            <a:avLst/>
          </a:prstGeom>
          <a:noFill/>
          <a:ln w="38100" cap="flat" cmpd="sng" algn="ctr">
            <a:solidFill>
              <a:srgbClr val="00A7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marR="0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7" name="Группа 57"/>
          <p:cNvGrpSpPr/>
          <p:nvPr/>
        </p:nvGrpSpPr>
        <p:grpSpPr>
          <a:xfrm>
            <a:off x="1336546" y="1772816"/>
            <a:ext cx="6480720" cy="504056"/>
            <a:chOff x="1331640" y="2348880"/>
            <a:chExt cx="6480720" cy="504056"/>
          </a:xfrm>
          <a:solidFill>
            <a:schemeClr val="accent1">
              <a:lumMod val="50000"/>
            </a:schemeClr>
          </a:solidFill>
        </p:grpSpPr>
        <p:sp>
          <p:nvSpPr>
            <p:cNvPr id="58" name="Скругленный прямоугольник 57"/>
            <p:cNvSpPr/>
            <p:nvPr/>
          </p:nvSpPr>
          <p:spPr bwMode="auto">
            <a:xfrm>
              <a:off x="1331640" y="2348880"/>
              <a:ext cx="6480720" cy="504056"/>
            </a:xfrm>
            <a:prstGeom prst="roundRect">
              <a:avLst/>
            </a:prstGeom>
            <a:solidFill>
              <a:srgbClr val="00A7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defTabSz="914400" fontAlgn="t" latinLnBrk="0">
                <a:lnSpc>
                  <a:spcPct val="100000"/>
                </a:lnSpc>
                <a:spcBef>
                  <a:spcPts val="0"/>
                </a:spcBef>
                <a:buClrTx/>
                <a:buSzTx/>
                <a:tabLst/>
              </a:pPr>
              <a:r>
                <a:rPr lang="ru-RU" sz="2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Система «112»            ИС «АДИС»                 ГЛОНАСС </a:t>
              </a:r>
            </a:p>
          </p:txBody>
        </p:sp>
        <p:pic>
          <p:nvPicPr>
            <p:cNvPr id="60" name="Picture 2" descr="C:\_перенос\Перенос\Презентации\Управление СМП 22.08.2018\6cp6RrK9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4789457">
              <a:off x="3455670" y="2330949"/>
              <a:ext cx="261864" cy="594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2" descr="C:\_перенос\Перенос\Презентации\Управление СМП 22.08.2018\6cp6RrK9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4935195">
              <a:off x="5852222" y="2313936"/>
              <a:ext cx="261864" cy="594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 bwMode="auto">
          <a:xfrm>
            <a:off x="3085470" y="2314044"/>
            <a:ext cx="2952328" cy="864096"/>
          </a:xfrm>
          <a:prstGeom prst="roundRect">
            <a:avLst/>
          </a:prstGeom>
          <a:solidFill>
            <a:srgbClr val="0066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17550" marR="0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>
                <a:tab pos="717550" algn="l"/>
              </a:tabLst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Региональный центр медицины катастроф</a:t>
            </a: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419872" y="3568110"/>
            <a:ext cx="2304256" cy="504056"/>
          </a:xfrm>
          <a:prstGeom prst="roundRect">
            <a:avLst/>
          </a:prstGeom>
          <a:solidFill>
            <a:srgbClr val="FF4C75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КССМП г. Красноярска</a:t>
            </a: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395536" y="3573016"/>
            <a:ext cx="2160240" cy="504056"/>
          </a:xfrm>
          <a:prstGeom prst="roundRect">
            <a:avLst/>
          </a:prstGeom>
          <a:solidFill>
            <a:srgbClr val="FF4C75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Межрайонный центр, отделение СМП</a:t>
            </a: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479730" y="4484748"/>
            <a:ext cx="1139942" cy="878055"/>
          </a:xfrm>
          <a:prstGeom prst="roundRect">
            <a:avLst/>
          </a:prstGeom>
          <a:solidFill>
            <a:srgbClr val="FF4C75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Отделения СМП районных больниц</a:t>
            </a: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3020742" y="4488389"/>
            <a:ext cx="1440000" cy="648000"/>
          </a:xfrm>
          <a:prstGeom prst="roundRect">
            <a:avLst/>
          </a:prstGeom>
          <a:solidFill>
            <a:srgbClr val="FF4C75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Подстанции КССПМ</a:t>
            </a: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4680566" y="4493295"/>
            <a:ext cx="1440000" cy="648000"/>
          </a:xfrm>
          <a:prstGeom prst="roundRect">
            <a:avLst/>
          </a:prstGeom>
          <a:solidFill>
            <a:srgbClr val="FF4C75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Районные отделения СМП агломерации</a:t>
            </a: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6538214" y="3573016"/>
            <a:ext cx="1944216" cy="504056"/>
          </a:xfrm>
          <a:prstGeom prst="roundRect">
            <a:avLst/>
          </a:prstGeom>
          <a:solidFill>
            <a:srgbClr val="00BEBD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Отделение </a:t>
            </a:r>
            <a:r>
              <a:rPr lang="ru-RU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санавиациии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ККБ</a:t>
            </a:r>
          </a:p>
        </p:txBody>
      </p:sp>
      <p:pic>
        <p:nvPicPr>
          <p:cNvPr id="75" name="Picture 4" descr="C:\_перенос\Перенос\Презентации\Красноярская агломерация СМП без границ\Ícono_Computadora_-_Intern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410388"/>
            <a:ext cx="360040" cy="360040"/>
          </a:xfrm>
          <a:prstGeom prst="rect">
            <a:avLst/>
          </a:prstGeom>
          <a:noFill/>
        </p:spPr>
      </p:pic>
      <p:pic>
        <p:nvPicPr>
          <p:cNvPr id="76" name="Picture 7" descr="C:\_перенос\Перенос\Презентации\Управление СМП 22.08.2018\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6025" y="2375007"/>
            <a:ext cx="720080" cy="720080"/>
          </a:xfrm>
          <a:prstGeom prst="rect">
            <a:avLst/>
          </a:prstGeom>
          <a:noFill/>
        </p:spPr>
      </p:pic>
      <p:pic>
        <p:nvPicPr>
          <p:cNvPr id="78" name="Picture 10" descr="C:\_перенос\Перенос\Презентации\Управление СМП 22.08.2018\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453108"/>
            <a:ext cx="1093010" cy="823764"/>
          </a:xfrm>
          <a:prstGeom prst="rect">
            <a:avLst/>
          </a:prstGeom>
          <a:noFill/>
        </p:spPr>
      </p:pic>
      <p:sp>
        <p:nvSpPr>
          <p:cNvPr id="79" name="Скругленный прямоугольник 78"/>
          <p:cNvSpPr/>
          <p:nvPr/>
        </p:nvSpPr>
        <p:spPr bwMode="auto">
          <a:xfrm>
            <a:off x="1763688" y="4498708"/>
            <a:ext cx="1139942" cy="878055"/>
          </a:xfrm>
          <a:prstGeom prst="roundRect">
            <a:avLst/>
          </a:prstGeom>
          <a:solidFill>
            <a:srgbClr val="FF4C75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Отделения СМП районных больниц</a:t>
            </a:r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6228184" y="4484624"/>
            <a:ext cx="1296144" cy="878055"/>
          </a:xfrm>
          <a:prstGeom prst="roundRect">
            <a:avLst/>
          </a:prstGeom>
          <a:solidFill>
            <a:srgbClr val="00BEBD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Районные отделения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санавиации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7596336" y="4498708"/>
            <a:ext cx="1211950" cy="878055"/>
          </a:xfrm>
          <a:prstGeom prst="roundRect">
            <a:avLst/>
          </a:prstGeom>
          <a:solidFill>
            <a:srgbClr val="00BEBD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fontAlgn="t" latinLnBrk="0">
              <a:lnSpc>
                <a:spcPct val="100000"/>
              </a:lnSpc>
              <a:spcBef>
                <a:spcPts val="0"/>
              </a:spcBef>
              <a:buClrTx/>
              <a:buSzTx/>
              <a:tabLst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Районные отделения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санавиации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" name="Picture 4" descr="C:\_перенос\Перенос\Презентации\!!2019 Презентации\Евминенко Цифровой контур 18.04.2019\Машина скорой помощи-0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2204864"/>
            <a:ext cx="1190471" cy="919119"/>
          </a:xfrm>
          <a:prstGeom prst="rect">
            <a:avLst/>
          </a:prstGeom>
          <a:noFill/>
        </p:spPr>
      </p:pic>
      <p:pic>
        <p:nvPicPr>
          <p:cNvPr id="83" name="Picture 5" descr="C:\_перенос\Перенос\Презентации\!!2019 Презентации\Евминенко Цифровой контур 18.04.2019\Санитарный вертолет-0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2348880"/>
            <a:ext cx="1368152" cy="724936"/>
          </a:xfrm>
          <a:prstGeom prst="rect">
            <a:avLst/>
          </a:prstGeom>
          <a:noFill/>
        </p:spPr>
      </p:pic>
      <p:pic>
        <p:nvPicPr>
          <p:cNvPr id="84" name="Picture 6" descr="C:\_перенос\Перенос\Презентации\!!2019 Презентации\Евминенко Цифровой контур 18.04.2019\Спутник-0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1268760"/>
            <a:ext cx="864096" cy="886334"/>
          </a:xfrm>
          <a:prstGeom prst="rect">
            <a:avLst/>
          </a:prstGeom>
          <a:noFill/>
        </p:spPr>
      </p:pic>
      <p:sp>
        <p:nvSpPr>
          <p:cNvPr id="85" name="Стрелка вверх 84"/>
          <p:cNvSpPr/>
          <p:nvPr/>
        </p:nvSpPr>
        <p:spPr>
          <a:xfrm>
            <a:off x="1979712" y="4149080"/>
            <a:ext cx="288032" cy="288032"/>
          </a:xfrm>
          <a:prstGeom prst="upArrow">
            <a:avLst/>
          </a:prstGeom>
          <a:solidFill>
            <a:srgbClr val="FF4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верх 85"/>
          <p:cNvSpPr/>
          <p:nvPr/>
        </p:nvSpPr>
        <p:spPr>
          <a:xfrm>
            <a:off x="827584" y="4149080"/>
            <a:ext cx="288032" cy="288032"/>
          </a:xfrm>
          <a:prstGeom prst="upArrow">
            <a:avLst/>
          </a:prstGeom>
          <a:solidFill>
            <a:srgbClr val="FF4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верх 87"/>
          <p:cNvSpPr/>
          <p:nvPr/>
        </p:nvSpPr>
        <p:spPr>
          <a:xfrm>
            <a:off x="5076056" y="4149080"/>
            <a:ext cx="288032" cy="288032"/>
          </a:xfrm>
          <a:prstGeom prst="upArrow">
            <a:avLst/>
          </a:prstGeom>
          <a:solidFill>
            <a:srgbClr val="FF4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верх 88"/>
          <p:cNvSpPr/>
          <p:nvPr/>
        </p:nvSpPr>
        <p:spPr>
          <a:xfrm>
            <a:off x="4419275" y="3212976"/>
            <a:ext cx="288032" cy="288032"/>
          </a:xfrm>
          <a:prstGeom prst="upArrow">
            <a:avLst/>
          </a:prstGeom>
          <a:solidFill>
            <a:srgbClr val="FF4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верх 89"/>
          <p:cNvSpPr/>
          <p:nvPr/>
        </p:nvSpPr>
        <p:spPr>
          <a:xfrm>
            <a:off x="6876256" y="4149080"/>
            <a:ext cx="288032" cy="288032"/>
          </a:xfrm>
          <a:prstGeom prst="upArrow">
            <a:avLst/>
          </a:prstGeom>
          <a:solidFill>
            <a:srgbClr val="00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верх 90"/>
          <p:cNvSpPr/>
          <p:nvPr/>
        </p:nvSpPr>
        <p:spPr>
          <a:xfrm>
            <a:off x="7956376" y="4149080"/>
            <a:ext cx="288032" cy="288032"/>
          </a:xfrm>
          <a:prstGeom prst="upArrow">
            <a:avLst/>
          </a:prstGeom>
          <a:solidFill>
            <a:srgbClr val="00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верх 91"/>
          <p:cNvSpPr/>
          <p:nvPr/>
        </p:nvSpPr>
        <p:spPr>
          <a:xfrm>
            <a:off x="3707904" y="4149080"/>
            <a:ext cx="288032" cy="288032"/>
          </a:xfrm>
          <a:prstGeom prst="upArrow">
            <a:avLst/>
          </a:prstGeom>
          <a:solidFill>
            <a:srgbClr val="FF4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верх 92"/>
          <p:cNvSpPr/>
          <p:nvPr/>
        </p:nvSpPr>
        <p:spPr>
          <a:xfrm rot="2859651">
            <a:off x="2175228" y="2698310"/>
            <a:ext cx="288032" cy="817047"/>
          </a:xfrm>
          <a:prstGeom prst="upArrow">
            <a:avLst/>
          </a:prstGeom>
          <a:solidFill>
            <a:srgbClr val="FF4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верх 93"/>
          <p:cNvSpPr/>
          <p:nvPr/>
        </p:nvSpPr>
        <p:spPr>
          <a:xfrm rot="19059651">
            <a:off x="6465769" y="2693518"/>
            <a:ext cx="288032" cy="817047"/>
          </a:xfrm>
          <a:prstGeom prst="upArrow">
            <a:avLst/>
          </a:prstGeom>
          <a:solidFill>
            <a:srgbClr val="00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Picture 7" descr="C:\_перенос\Перенос\Презентации\!!2019 Презентации\Евминенко Цифровой контур 18.04.2019\unnam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748" y="5373216"/>
            <a:ext cx="504056" cy="504056"/>
          </a:xfrm>
          <a:prstGeom prst="rect">
            <a:avLst/>
          </a:prstGeom>
          <a:noFill/>
        </p:spPr>
      </p:pic>
      <p:pic>
        <p:nvPicPr>
          <p:cNvPr id="97" name="Picture 7" descr="C:\_перенос\Перенос\Презентации\!!2019 Презентации\Евминенко Цифровой контур 18.04.2019\unnam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3728" y="5373216"/>
            <a:ext cx="504056" cy="504056"/>
          </a:xfrm>
          <a:prstGeom prst="rect">
            <a:avLst/>
          </a:prstGeom>
          <a:noFill/>
        </p:spPr>
      </p:pic>
      <p:pic>
        <p:nvPicPr>
          <p:cNvPr id="98" name="Picture 7" descr="C:\_перенос\Перенос\Презентации\!!2019 Презентации\Евминенко Цифровой контур 18.04.2019\unnam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5157192"/>
            <a:ext cx="504056" cy="504056"/>
          </a:xfrm>
          <a:prstGeom prst="rect">
            <a:avLst/>
          </a:prstGeom>
          <a:noFill/>
        </p:spPr>
      </p:pic>
      <p:pic>
        <p:nvPicPr>
          <p:cNvPr id="99" name="Picture 7" descr="C:\_перенос\Перенос\Презентации\!!2019 Презентации\Евминенко Цифровой контур 18.04.2019\unnam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5157192"/>
            <a:ext cx="504056" cy="504056"/>
          </a:xfrm>
          <a:prstGeom prst="rect">
            <a:avLst/>
          </a:prstGeom>
          <a:noFill/>
        </p:spPr>
      </p:pic>
      <p:pic>
        <p:nvPicPr>
          <p:cNvPr id="100" name="Picture 7" descr="C:\_перенос\Перенос\Презентации\!!2019 Презентации\Евминенко Цифровой контур 18.04.2019\unnam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373216"/>
            <a:ext cx="504056" cy="504056"/>
          </a:xfrm>
          <a:prstGeom prst="rect">
            <a:avLst/>
          </a:prstGeom>
          <a:noFill/>
        </p:spPr>
      </p:pic>
      <p:pic>
        <p:nvPicPr>
          <p:cNvPr id="101" name="Picture 7" descr="C:\_перенос\Перенос\Презентации\!!2019 Презентации\Евминенко Цифровой контур 18.04.2019\unnam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376" y="5373216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15720" y="4005064"/>
            <a:ext cx="1836000" cy="720080"/>
          </a:xfrm>
          <a:prstGeom prst="rect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1" name="Picture 5" descr="C:\_перенос\Перенос\Презентации\!!2019 Презентации\Никитина Конференция СМП 23-05-2019\STEP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74" y="3092962"/>
            <a:ext cx="504056" cy="504056"/>
          </a:xfrm>
          <a:prstGeom prst="rect">
            <a:avLst/>
          </a:prstGeom>
          <a:noFill/>
        </p:spPr>
      </p:pic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45" name="Рисунок 10"/>
            <p:cNvPicPr>
              <a:picLocks noChangeAspect="1"/>
            </p:cNvPicPr>
            <p:nvPr/>
          </p:nvPicPr>
          <p:blipFill>
            <a:blip r:embed="rId4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51" name="Рисунок 11"/>
              <p:cNvPicPr>
                <a:picLocks noChangeAspect="1"/>
              </p:cNvPicPr>
              <p:nvPr/>
            </p:nvPicPr>
            <p:blipFill>
              <a:blip r:embed="rId5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Рисунок 16"/>
              <p:cNvPicPr>
                <a:picLocks noChangeAspect="1"/>
              </p:cNvPicPr>
              <p:nvPr/>
            </p:nvPicPr>
            <p:blipFill>
              <a:blip r:embed="rId6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" name="Рисунок 20"/>
            <p:cNvPicPr>
              <a:picLocks noChangeAspect="1"/>
            </p:cNvPicPr>
            <p:nvPr/>
          </p:nvPicPr>
          <p:blipFill>
            <a:blip r:embed="rId6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2844" y="808719"/>
            <a:ext cx="9001156" cy="44857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Работа в учреждениях. Требования к внедрению системы</a:t>
            </a:r>
            <a:endParaRPr lang="ru-RU" sz="2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148478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Назначение ответственных за внедрение системы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ru-RU" dirty="0" err="1" smtClean="0"/>
              <a:t>ИТ-специалист</a:t>
            </a:r>
            <a:r>
              <a:rPr lang="ru-RU" dirty="0" smtClean="0"/>
              <a:t>, диспетчер отделения СМП)</a:t>
            </a:r>
          </a:p>
        </p:txBody>
      </p:sp>
      <p:pic>
        <p:nvPicPr>
          <p:cNvPr id="65538" name="Picture 2" descr="C:\_перенос\Перенос\Презентации\!!2019 Презентации\Никитина Конференция СМП 23-05-2019\m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575509"/>
            <a:ext cx="801366" cy="8013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11760" y="27241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рабочего места для персонала отделения (интернет, </a:t>
            </a:r>
            <a:r>
              <a:rPr lang="en-US" dirty="0" err="1" smtClean="0"/>
              <a:t>vipnet</a:t>
            </a:r>
            <a:r>
              <a:rPr lang="ru-RU" dirty="0" smtClean="0"/>
              <a:t>)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396354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совместных торгах на закупку компьютерной техники (КТЦМК, Норильская ССМП, Назаровская ССМП)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9932" y="6165304"/>
            <a:ext cx="648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Работа в режиме </a:t>
            </a:r>
            <a:r>
              <a:rPr lang="ru-RU" dirty="0" err="1" smtClean="0"/>
              <a:t>он-лайн</a:t>
            </a:r>
            <a:r>
              <a:rPr lang="ru-RU" dirty="0" smtClean="0"/>
              <a:t> в системе «АДИС»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52029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обучении специалистов отделений СМП</a:t>
            </a:r>
          </a:p>
        </p:txBody>
      </p:sp>
      <p:pic>
        <p:nvPicPr>
          <p:cNvPr id="65539" name="Picture 3" descr="C:\_перенос\Перенос\Презентации\!!2019 Презентации\Никитина Конференция СМП 23-05-2019\vipn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0170" y="2564904"/>
            <a:ext cx="648072" cy="456050"/>
          </a:xfrm>
          <a:prstGeom prst="rect">
            <a:avLst/>
          </a:prstGeom>
          <a:noFill/>
        </p:spPr>
      </p:pic>
      <p:pic>
        <p:nvPicPr>
          <p:cNvPr id="65542" name="Picture 6" descr="C:\_перенос\Перенос\Презентации\!!2019 Презентации\Евминенко Цифровой контур 18.04.2019\websi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298" y="2564904"/>
            <a:ext cx="576064" cy="576064"/>
          </a:xfrm>
          <a:prstGeom prst="rect">
            <a:avLst/>
          </a:prstGeom>
          <a:noFill/>
        </p:spPr>
      </p:pic>
      <p:pic>
        <p:nvPicPr>
          <p:cNvPr id="19" name="Picture 5" descr="C:\_перенос\Перенос\Презентации\!!2019 Презентации\Никитина Конференция СМП 23-05-2019\STEP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763" y="3092962"/>
            <a:ext cx="504056" cy="504056"/>
          </a:xfrm>
          <a:prstGeom prst="rect">
            <a:avLst/>
          </a:prstGeom>
          <a:noFill/>
        </p:spPr>
      </p:pic>
      <p:pic>
        <p:nvPicPr>
          <p:cNvPr id="21" name="Picture 5" descr="C:\_перенос\Перенос\Презентации\!!2019 Презентации\Никитина Конференция СМП 23-05-2019\STEP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394" y="3092962"/>
            <a:ext cx="504056" cy="504056"/>
          </a:xfrm>
          <a:prstGeom prst="rect">
            <a:avLst/>
          </a:prstGeom>
          <a:noFill/>
        </p:spPr>
      </p:pic>
      <p:cxnSp>
        <p:nvCxnSpPr>
          <p:cNvPr id="25" name="Shape 24"/>
          <p:cNvCxnSpPr/>
          <p:nvPr/>
        </p:nvCxnSpPr>
        <p:spPr>
          <a:xfrm rot="5400000">
            <a:off x="106151" y="3002952"/>
            <a:ext cx="540060" cy="144016"/>
          </a:xfrm>
          <a:prstGeom prst="bentConnector4">
            <a:avLst>
              <a:gd name="adj1" fmla="val -670"/>
              <a:gd name="adj2" fmla="val 166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rot="16200000" flipH="1">
            <a:off x="1618315" y="3002952"/>
            <a:ext cx="540060" cy="144016"/>
          </a:xfrm>
          <a:prstGeom prst="bentConnector4">
            <a:avLst>
              <a:gd name="adj1" fmla="val -670"/>
              <a:gd name="adj2" fmla="val 166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274" y="3841303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spc="600" dirty="0" smtClean="0">
                <a:solidFill>
                  <a:schemeClr val="tx2"/>
                </a:solidFill>
              </a:rPr>
              <a:t>ЗАКУПКА</a:t>
            </a:r>
          </a:p>
        </p:txBody>
      </p:sp>
      <p:pic>
        <p:nvPicPr>
          <p:cNvPr id="36" name="Picture 5" descr="C:\_перенос\Перенос\Презентации\!!2019 Презентации\Никитина Конференция СМП 23-05-2019\STEP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274" y="4177655"/>
            <a:ext cx="504056" cy="504056"/>
          </a:xfrm>
          <a:prstGeom prst="rect">
            <a:avLst/>
          </a:prstGeom>
          <a:noFill/>
        </p:spPr>
      </p:pic>
      <p:pic>
        <p:nvPicPr>
          <p:cNvPr id="37" name="Picture 5" descr="C:\_перенос\Перенос\Презентации\!!2019 Презентации\Никитина Конференция СМП 23-05-2019\STEP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38" y="4177655"/>
            <a:ext cx="504056" cy="504056"/>
          </a:xfrm>
          <a:prstGeom prst="rect">
            <a:avLst/>
          </a:prstGeom>
          <a:noFill/>
        </p:spPr>
      </p:pic>
      <p:pic>
        <p:nvPicPr>
          <p:cNvPr id="38" name="Picture 5" descr="C:\_перенос\Перенос\Презентации\!!2019 Презентации\Никитина Конференция СМП 23-05-2019\STEP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019" y="4187180"/>
            <a:ext cx="504056" cy="504056"/>
          </a:xfrm>
          <a:prstGeom prst="rect">
            <a:avLst/>
          </a:prstGeom>
          <a:noFill/>
        </p:spPr>
      </p:pic>
      <p:pic>
        <p:nvPicPr>
          <p:cNvPr id="65543" name="Picture 7" descr="C:\_перенос\Перенос\Презентации\!!2019 Презентации\Никитина Конференция СМП 23-05-2019\1024px-Presentation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4913175"/>
            <a:ext cx="936104" cy="936104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67544" y="60932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АДИС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411760" y="2448881"/>
            <a:ext cx="64807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411760" y="3717032"/>
            <a:ext cx="648072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411760" y="4869160"/>
            <a:ext cx="6480720" cy="2799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411760" y="5867941"/>
            <a:ext cx="6480720" cy="933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32048"/>
          </a:xfrm>
        </p:spPr>
        <p:txBody>
          <a:bodyPr anchor="t"/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Эффективность внедрения системы</a:t>
            </a:r>
            <a:endParaRPr lang="ru-RU" sz="28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2"/>
            <a:ext cx="7488832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повышение оперативности и эффективности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работы СМП за счет обеспечения диспетчерского персонала полной и достоверной информацией о состоянии выездной бригады на любой момент времени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повышение производительности работы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выездных бригад 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сокращение времени прибытия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выездных бригад на место вызова за счет возможности оперативного выбора ближайшей к месту происшествия бригады необходимого профиля и оптимизации маршрута ее следования, в том числе на границах муниципальных образований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наличие единой краевой оперативной базы данных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 бригадах на линии, их статусе, поступивших  и обслуженных вызовах,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возможность массового перераспределения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выездных бригад в случае возникновения чрезвычайных ситуаций</a:t>
            </a:r>
          </a:p>
          <a:p>
            <a:endParaRPr lang="ru-RU" sz="2400" dirty="0"/>
          </a:p>
        </p:txBody>
      </p:sp>
      <p:pic>
        <p:nvPicPr>
          <p:cNvPr id="2055" name="Picture 7" descr="C:\_перенос\Перенос\Презентации\!!2019 Презентации\Никитина Конференция СМП 23-05-2019\Оперативная база данных голубой кру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45224"/>
            <a:ext cx="937146" cy="930419"/>
          </a:xfrm>
          <a:prstGeom prst="rect">
            <a:avLst/>
          </a:prstGeom>
          <a:noFill/>
        </p:spPr>
      </p:pic>
      <p:pic>
        <p:nvPicPr>
          <p:cNvPr id="2056" name="Picture 8" descr="C:\_перенос\Перенос\Презентации\!!2019 Презентации\Никитина Конференция СМП 23-05-2019\Повышение эффективности шестеренка со стрелками голубой кру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0161"/>
            <a:ext cx="936727" cy="938759"/>
          </a:xfrm>
          <a:prstGeom prst="rect">
            <a:avLst/>
          </a:prstGeom>
          <a:noFill/>
        </p:spPr>
      </p:pic>
      <p:pic>
        <p:nvPicPr>
          <p:cNvPr id="2057" name="Picture 9" descr="C:\_перенос\Перенос\Презентации\!!2019 Презентации\Никитина Конференция СМП 23-05-2019\Сокращение времени (голубой круг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936383" cy="93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8313" y="2565400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grpSp>
        <p:nvGrpSpPr>
          <p:cNvPr id="10243" name="Группа 8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10244" name="Рисунок 9"/>
            <p:cNvPicPr>
              <a:picLocks noChangeAspect="1"/>
            </p:cNvPicPr>
            <p:nvPr/>
          </p:nvPicPr>
          <p:blipFill>
            <a:blip r:embed="rId2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45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10247" name="Рисунок 12"/>
              <p:cNvPicPr>
                <a:picLocks noChangeAspect="1"/>
              </p:cNvPicPr>
              <p:nvPr/>
            </p:nvPicPr>
            <p:blipFill>
              <a:blip r:embed="rId3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8" name="Рисунок 13"/>
              <p:cNvPicPr>
                <a:picLocks noChangeAspect="1"/>
              </p:cNvPicPr>
              <p:nvPr/>
            </p:nvPicPr>
            <p:blipFill>
              <a:blip r:embed="rId4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6" name="Рисунок 11"/>
            <p:cNvPicPr>
              <a:picLocks noChangeAspect="1"/>
            </p:cNvPicPr>
            <p:nvPr/>
          </p:nvPicPr>
          <p:blipFill>
            <a:blip r:embed="rId4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799388"/>
            <a:ext cx="9001156" cy="44857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Планы на 2019 год. Участники проекта</a:t>
            </a: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0" name="Группа 47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422" y="0"/>
            <a:chExt cx="9143578" cy="836712"/>
          </a:xfrm>
        </p:grpSpPr>
        <p:pic>
          <p:nvPicPr>
            <p:cNvPr id="45" name="Рисунок 10"/>
            <p:cNvPicPr>
              <a:picLocks noChangeAspect="1"/>
            </p:cNvPicPr>
            <p:nvPr/>
          </p:nvPicPr>
          <p:blipFill>
            <a:blip r:embed="rId3" cstate="print"/>
            <a:srcRect l="46063" t="10899" b="74799"/>
            <a:stretch>
              <a:fillRect/>
            </a:stretch>
          </p:blipFill>
          <p:spPr bwMode="auto">
            <a:xfrm>
              <a:off x="5076056" y="1"/>
              <a:ext cx="4067944" cy="80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Группа 17"/>
            <p:cNvGrpSpPr>
              <a:grpSpLocks/>
            </p:cNvGrpSpPr>
            <p:nvPr/>
          </p:nvGrpSpPr>
          <p:grpSpPr bwMode="auto">
            <a:xfrm>
              <a:off x="422" y="0"/>
              <a:ext cx="3347442" cy="836712"/>
              <a:chOff x="422" y="0"/>
              <a:chExt cx="3347442" cy="836712"/>
            </a:xfrm>
          </p:grpSpPr>
          <p:pic>
            <p:nvPicPr>
              <p:cNvPr id="51" name="Рисунок 11"/>
              <p:cNvPicPr>
                <a:picLocks noChangeAspect="1"/>
              </p:cNvPicPr>
              <p:nvPr/>
            </p:nvPicPr>
            <p:blipFill>
              <a:blip r:embed="rId4" cstate="print"/>
              <a:srcRect l="7875" t="10899" r="77831" b="74799"/>
              <a:stretch>
                <a:fillRect/>
              </a:stretch>
            </p:blipFill>
            <p:spPr bwMode="auto">
              <a:xfrm>
                <a:off x="422" y="0"/>
                <a:ext cx="111519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Рисунок 16"/>
              <p:cNvPicPr>
                <a:picLocks noChangeAspect="1"/>
              </p:cNvPicPr>
              <p:nvPr/>
            </p:nvPicPr>
            <p:blipFill>
              <a:blip r:embed="rId5" cstate="print"/>
              <a:srcRect l="21651" t="15100" r="53149" b="78600"/>
              <a:stretch>
                <a:fillRect/>
              </a:stretch>
            </p:blipFill>
            <p:spPr bwMode="auto">
              <a:xfrm>
                <a:off x="1043608" y="241598"/>
                <a:ext cx="23042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" name="Рисунок 20"/>
            <p:cNvPicPr>
              <a:picLocks noChangeAspect="1"/>
            </p:cNvPicPr>
            <p:nvPr/>
          </p:nvPicPr>
          <p:blipFill>
            <a:blip r:embed="rId5" cstate="print"/>
            <a:srcRect l="68214" t="95676" r="20224" b="4173"/>
            <a:stretch>
              <a:fillRect/>
            </a:stretch>
          </p:blipFill>
          <p:spPr bwMode="auto">
            <a:xfrm>
              <a:off x="1115616" y="763708"/>
              <a:ext cx="5849900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304866" y="1268760"/>
          <a:ext cx="8550290" cy="53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097"/>
                <a:gridCol w="3001213"/>
                <a:gridCol w="2698980"/>
              </a:tblGrid>
              <a:tr h="324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73" marR="6773" marT="67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Закупки ((С) - совместные торги)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73" marR="6773" marT="67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ПО (ПК АДИС)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773" marR="6773" marT="67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Оборудование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773" marR="6773" marT="67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КГБУЗ КТЦМК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/>
                        <a:t>Закупка всего ПО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сервер, 5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</a:t>
                      </a:r>
                      <a:r>
                        <a:rPr lang="ru-RU" sz="1400" u="none" strike="noStrike" kern="1200" baseline="0" dirty="0" smtClean="0"/>
                        <a:t> 3 принтера </a:t>
                      </a:r>
                      <a:r>
                        <a:rPr lang="ru-RU" sz="1400" u="none" strike="noStrike" kern="1200" dirty="0" smtClean="0"/>
                        <a:t>(С) 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КГБУЗ ГССМП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/>
                        <a:t>Внедрено, ноябрь 2018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Закуплено в рамках Универсиады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КГБУЗ Норильская ССМП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/>
                        <a:t>1АРМ Д03 + 3АРМ  ДН  + 1АРМ </a:t>
                      </a:r>
                      <a:r>
                        <a:rPr lang="ru-RU" sz="1200" u="none" strike="noStrike" kern="1200" dirty="0" err="1" smtClean="0"/>
                        <a:t>опер.врач</a:t>
                      </a:r>
                      <a:r>
                        <a:rPr lang="ru-RU" sz="1200" u="none" strike="noStrike" kern="1200" dirty="0" smtClean="0"/>
                        <a:t> + 1АРМ ст.врач + 5</a:t>
                      </a:r>
                      <a:r>
                        <a:rPr lang="ru-RU" sz="1200" u="none" strike="noStrike" kern="1200" baseline="0" dirty="0" smtClean="0"/>
                        <a:t> </a:t>
                      </a:r>
                      <a:r>
                        <a:rPr lang="ru-RU" sz="1200" u="none" strike="noStrike" kern="1200" dirty="0" smtClean="0"/>
                        <a:t>АРМ арх.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4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 (С) 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КГБУЗ Назаровская ССМП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/>
                        <a:t>1АРМ Д03 + 1АРМ  ДН  + 1АРМ арх.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3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 (С) 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Дивногорская</a:t>
                      </a:r>
                      <a:r>
                        <a:rPr lang="ru-RU" sz="1400" u="none" strike="noStrike" dirty="0" smtClean="0"/>
                        <a:t> МБ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/>
                        <a:t>1 АРМ</a:t>
                      </a:r>
                      <a:r>
                        <a:rPr lang="ru-RU" sz="1200" u="none" strike="noStrike" kern="1200" baseline="0" dirty="0" smtClean="0"/>
                        <a:t> диспетчера подстанции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Сосновоборская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ГБ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 АРМ</a:t>
                      </a:r>
                      <a:r>
                        <a:rPr lang="ru-RU" sz="1200" u="none" strike="noStrike" kern="1200" baseline="0" dirty="0" smtClean="0"/>
                        <a:t> диспетчера подстанции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Емельяновская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РБ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 АРМ</a:t>
                      </a:r>
                      <a:r>
                        <a:rPr lang="ru-RU" sz="1200" u="none" strike="noStrike" kern="1200" baseline="0" dirty="0" smtClean="0"/>
                        <a:t> диспетчера подстанции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Березовская </a:t>
                      </a:r>
                      <a:r>
                        <a:rPr lang="ru-RU" sz="1400" u="none" strike="noStrike" dirty="0"/>
                        <a:t>РБ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 АРМ</a:t>
                      </a:r>
                      <a:r>
                        <a:rPr lang="ru-RU" sz="1200" u="none" strike="noStrike" kern="1200" baseline="0" dirty="0" smtClean="0"/>
                        <a:t> диспетчера подстанции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Манская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РБ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 АРМ</a:t>
                      </a:r>
                      <a:r>
                        <a:rPr lang="ru-RU" sz="1200" u="none" strike="noStrike" kern="1200" baseline="0" dirty="0" smtClean="0"/>
                        <a:t> диспетчера подстанции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Сухобузимская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РБ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 АРМ</a:t>
                      </a:r>
                      <a:r>
                        <a:rPr lang="ru-RU" sz="1200" u="none" strike="noStrike" kern="1200" baseline="0" dirty="0" smtClean="0"/>
                        <a:t> диспетчера подстанции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Лесосибирская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МБ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1АРМ  ДН  + 1АРМ арх. 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/>
                        <a:t>КГБУЗ </a:t>
                      </a:r>
                      <a:r>
                        <a:rPr lang="ru-RU" sz="1400" u="none" strike="noStrike" kern="1200" dirty="0" err="1" smtClean="0"/>
                        <a:t>Канская</a:t>
                      </a:r>
                      <a:r>
                        <a:rPr lang="ru-RU" sz="1400" u="none" strike="noStrike" kern="1200" dirty="0" smtClean="0"/>
                        <a:t> </a:t>
                      </a:r>
                      <a:r>
                        <a:rPr lang="ru-RU" sz="1400" u="none" strike="noStrike" kern="1200" dirty="0"/>
                        <a:t>МБ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 1АРМ Д03 + 1АРМ  ДН  + 1АРМ арх.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Ачинская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МБ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 1АРМ Д03 + 1АРМ  ДН  + 1АРМ арх.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Минусинская </a:t>
                      </a:r>
                      <a:r>
                        <a:rPr lang="ru-RU" sz="1400" u="none" strike="noStrike" dirty="0"/>
                        <a:t>МБ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1АРМ  ДН  + 1АРМ арх. 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КГБУЗ </a:t>
                      </a:r>
                      <a:r>
                        <a:rPr lang="ru-RU" sz="1400" u="none" strike="noStrike" dirty="0" err="1" smtClean="0"/>
                        <a:t>Балахтинская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РБ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 smtClean="0"/>
                        <a:t>1АРМ  ДН  + 1АРМ арх.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 smtClean="0"/>
                        <a:t>2 </a:t>
                      </a:r>
                      <a:r>
                        <a:rPr lang="ru-RU" sz="1400" u="none" strike="noStrike" kern="1200" dirty="0" err="1" smtClean="0"/>
                        <a:t>комп</a:t>
                      </a:r>
                      <a:r>
                        <a:rPr lang="ru-RU" sz="1400" u="none" strike="noStrike" kern="1200" dirty="0" smtClean="0"/>
                        <a:t>., 1 принтер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8719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Нормативные документы, определяющие модернизацию организационного  и информационного взаимодействия службы СМП и </a:t>
            </a:r>
            <a:r>
              <a:rPr lang="ru-RU" sz="2400" b="1" dirty="0" err="1" smtClean="0">
                <a:solidFill>
                  <a:srgbClr val="0070C0"/>
                </a:solidFill>
              </a:rPr>
              <a:t>санавиации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75856" y="2492896"/>
            <a:ext cx="56886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ФЕДЕРАЛЬНЫЙ ПРОЕКТ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«Создание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единого цифрового контура здравоохранения на основе ЕГИСЗ»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3" name="Picture 1" descr="C:\_перенос\Перенос\Презентации\!!2019 Презентации\Никитина Конференция СМП 23-05-2019\logo-8000a34c69edfce638ef5489856b5267e3c9f30da2a11110432af45d8b856d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2524125" cy="514350"/>
          </a:xfrm>
          <a:prstGeom prst="rect">
            <a:avLst/>
          </a:prstGeom>
          <a:noFill/>
        </p:spPr>
      </p:pic>
      <p:pic>
        <p:nvPicPr>
          <p:cNvPr id="8" name="Picture 1" descr="C:\_перенос\Перенос\Презентации\!!2019 Презентации\Никитина Конференция СМП 23-05-2019\logo-8000a34c69edfce638ef5489856b5267e3c9f30da2a11110432af45d8b856d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524125" cy="51435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75856" y="4293096"/>
            <a:ext cx="56886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Типовая стратегия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развития </a:t>
            </a:r>
            <a:b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санитарной авиации в субъекте Российской Федерации до 2024 года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75856" y="5373216"/>
            <a:ext cx="54726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(для разработки и утверждения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региональных стратегий развития санитарной авиации на период до 2024 года)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492896"/>
            <a:ext cx="7200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293096"/>
            <a:ext cx="72008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Требования к информационной системе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«Управление скорой медицинской помощью,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включая </a:t>
            </a:r>
            <a:r>
              <a:rPr lang="ru-RU" sz="2400" b="1" dirty="0" err="1" smtClean="0">
                <a:solidFill>
                  <a:srgbClr val="0070C0"/>
                </a:solidFill>
              </a:rPr>
              <a:t>санавиацию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76949"/>
            <a:ext cx="6336704" cy="44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8555" y="980728"/>
            <a:ext cx="85439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6120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15" y="820145"/>
            <a:ext cx="8221032" cy="601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504056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Типовая стратегия развития санитарной авиации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340769"/>
            <a:ext cx="8352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537321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динамической маршрутизации, учитывающей актуальное состояние и мощности системы здравоохранения субъекта Российской Федерации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3212976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</a:t>
            </a:r>
            <a:r>
              <a:rPr lang="ru-RU" b="1" dirty="0" smtClean="0">
                <a:solidFill>
                  <a:srgbClr val="FF0000"/>
                </a:solidFill>
              </a:rPr>
              <a:t>медицинских округов </a:t>
            </a:r>
            <a:r>
              <a:rPr lang="ru-RU" dirty="0" smtClean="0"/>
              <a:t>с учетом численности, плотности и иных особенностей распределения населения, ориентируясь на среднюю численность населения </a:t>
            </a:r>
            <a:r>
              <a:rPr lang="ru-RU" b="1" dirty="0" smtClean="0">
                <a:solidFill>
                  <a:srgbClr val="FF0000"/>
                </a:solidFill>
              </a:rPr>
              <a:t>не менее 150-200 тыс. чел. в каждом округе</a:t>
            </a:r>
            <a:r>
              <a:rPr lang="ru-RU" dirty="0" smtClean="0"/>
              <a:t>, объединяющие несколько районов субъекта Российской 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19888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единой региональной системы диспетчеризации скорой медицинской помощи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7728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ЕДДС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Красноярского края</a:t>
            </a:r>
          </a:p>
        </p:txBody>
      </p:sp>
      <p:pic>
        <p:nvPicPr>
          <p:cNvPr id="45057" name="Picture 1" descr="C:\_перенос\Перенос\Презентации\!!2019 Презентации\Никитина Конференция СМП 23-05-2019\Контур Красноярского края сер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63298"/>
            <a:ext cx="436354" cy="954953"/>
          </a:xfrm>
          <a:prstGeom prst="rect">
            <a:avLst/>
          </a:prstGeom>
          <a:noFill/>
        </p:spPr>
      </p:pic>
      <p:pic>
        <p:nvPicPr>
          <p:cNvPr id="45058" name="Picture 2" descr="C:\_перенос\Перенос\Презентации\!!2019 Презентации\Никитина Конференция СМП 23-05-2019\Медицинские округа раскрашен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31" y="2881113"/>
            <a:ext cx="947625" cy="2060055"/>
          </a:xfrm>
          <a:prstGeom prst="rect">
            <a:avLst/>
          </a:prstGeom>
          <a:noFill/>
        </p:spPr>
      </p:pic>
      <p:pic>
        <p:nvPicPr>
          <p:cNvPr id="45060" name="Picture 4" descr="C:\_перенос\Перенос\Презентации\!!2019 Презентации\Никитина Конференция СМП 23-05-2019\Маршрутизац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128525"/>
            <a:ext cx="1440160" cy="1540835"/>
          </a:xfrm>
          <a:prstGeom prst="rect">
            <a:avLst/>
          </a:prstGeom>
          <a:noFill/>
        </p:spPr>
      </p:pic>
      <p:sp>
        <p:nvSpPr>
          <p:cNvPr id="16" name="Крест 15"/>
          <p:cNvSpPr/>
          <p:nvPr/>
        </p:nvSpPr>
        <p:spPr>
          <a:xfrm>
            <a:off x="2318450" y="1970178"/>
            <a:ext cx="288032" cy="288032"/>
          </a:xfrm>
          <a:prstGeom prst="plus">
            <a:avLst>
              <a:gd name="adj" fmla="val 282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ест 16"/>
          <p:cNvSpPr/>
          <p:nvPr/>
        </p:nvSpPr>
        <p:spPr>
          <a:xfrm>
            <a:off x="467544" y="2924944"/>
            <a:ext cx="288032" cy="288032"/>
          </a:xfrm>
          <a:prstGeom prst="plus">
            <a:avLst>
              <a:gd name="adj" fmla="val 282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0690"/>
            <a:ext cx="8229600" cy="448070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Текущее состояние </a:t>
            </a:r>
            <a:r>
              <a:rPr lang="ru-RU" sz="2400" b="1" dirty="0" smtClean="0">
                <a:solidFill>
                  <a:srgbClr val="0070C0"/>
                </a:solidFill>
              </a:rPr>
              <a:t>автоматизации </a:t>
            </a:r>
            <a:r>
              <a:rPr lang="ru-RU" sz="2400" b="1" dirty="0" smtClean="0">
                <a:solidFill>
                  <a:srgbClr val="0070C0"/>
                </a:solidFill>
              </a:rPr>
              <a:t>службы СМП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72813"/>
            <a:ext cx="8229600" cy="43204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Программа модернизации 2011-2012 год (оборудование ГЛОНАСС)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321834"/>
            <a:ext cx="66967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spcAft>
                <a:spcPts val="1200"/>
              </a:spcAft>
              <a:buClr>
                <a:srgbClr val="FF0000"/>
              </a:buClr>
              <a:buFont typeface="Wingdings 2" pitchFamily="18" charset="2"/>
              <a:buChar char="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Информационная система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«Стационар»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модуль СМП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54013" indent="-354013">
              <a:buClr>
                <a:srgbClr val="FF0000"/>
              </a:buClr>
              <a:buFont typeface="Wingdings 2" pitchFamily="18" charset="2"/>
              <a:buChar char="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истема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диспетчеризации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санитарного автотранспорта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«АДИС»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КГБУЗ «КССМП»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979712" y="1988840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комплектов навигационного оборудования </a:t>
            </a:r>
            <a:b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GPS + ГЛОНАСС (БНСБ, спутниковый канал связи, </a:t>
            </a:r>
            <a:b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антенна ГЛОНАСС, антенна GPRS, тревожная кнопка, </a:t>
            </a:r>
            <a:b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комплект голосовой связи и устройство отображения) </a:t>
            </a:r>
            <a:b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для оснащения автомобилей скорой медицинской помощи</a:t>
            </a:r>
            <a:endParaRPr lang="ru-RU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979712" y="3861048"/>
            <a:ext cx="64807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комплекта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навигационного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ПО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для оснащения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АРМ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диспетчера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станций  и отделений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скорой медицинской помощью</a:t>
            </a:r>
            <a:endParaRPr lang="ru-RU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038358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420</a:t>
            </a:r>
            <a:endParaRPr lang="ru-RU" sz="4000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626362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62</a:t>
            </a:r>
            <a:endParaRPr lang="ru-RU" sz="4000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4033" name="Picture 1" descr="C:\_перенос\Перенос\Презентации\!!2019 Презентации\Евминенко Цифровой контур 18.04.2019\Машина скорой помощи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91" y="2706241"/>
            <a:ext cx="842873" cy="650751"/>
          </a:xfrm>
          <a:prstGeom prst="rect">
            <a:avLst/>
          </a:prstGeom>
          <a:noFill/>
        </p:spPr>
      </p:pic>
      <p:pic>
        <p:nvPicPr>
          <p:cNvPr id="44034" name="Picture 2" descr="C:\_перенос\Перенос\Презентации\!!2019 Презентации\Никитина Конференция СМП 23-05-2019\Диспетч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46" y="4309542"/>
            <a:ext cx="440531" cy="6316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2488" y="5194516"/>
            <a:ext cx="6839992" cy="158417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537" y="1268760"/>
            <a:ext cx="8136904" cy="1080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78694"/>
            <a:ext cx="8064896" cy="490066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Модуль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</a:rPr>
              <a:t>СМП в МИС «Стационар»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45" y="2402226"/>
            <a:ext cx="8108911" cy="43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4414" y="1278091"/>
            <a:ext cx="714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   Регистрация входящих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вызовов и результатов обслуживания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   Ведение списка бригад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3. 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 с журналом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вызовов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4.   Формирование реестров на оплату в ОМС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21" y="818050"/>
            <a:ext cx="8435280" cy="450710"/>
          </a:xfrm>
        </p:spPr>
        <p:txBody>
          <a:bodyPr anchor="t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Красноярская станция СМП, «АДИС»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352928" cy="54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11487</TotalTime>
  <Words>1053</Words>
  <Application>Microsoft Office PowerPoint</Application>
  <PresentationFormat>Экран (4:3)</PresentationFormat>
  <Paragraphs>166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Система управления  скорой медицинской помощью,  включая санавиацию</vt:lpstr>
      <vt:lpstr>Нормативные документы, определяющие модернизацию организационного  и информационного взаимодействия службы СМП и санавиации</vt:lpstr>
      <vt:lpstr>Требования к информационной системе  «Управление скорой медицинской помощью,  включая санавиацию»</vt:lpstr>
      <vt:lpstr>Слайд 4</vt:lpstr>
      <vt:lpstr>Слайд 5</vt:lpstr>
      <vt:lpstr>Типовая стратегия развития санитарной авиации </vt:lpstr>
      <vt:lpstr>Текущее состояние автоматизации службы СМП</vt:lpstr>
      <vt:lpstr>Модуль  СМП в МИС «Стационар»</vt:lpstr>
      <vt:lpstr>Красноярская станция СМП, «АДИС» </vt:lpstr>
      <vt:lpstr>Функциональные возможности системы </vt:lpstr>
      <vt:lpstr>Слайд 11</vt:lpstr>
      <vt:lpstr>Конфигурация региональной системы (возможные варианты)</vt:lpstr>
      <vt:lpstr>Слайд 13</vt:lpstr>
      <vt:lpstr>Региональная система управления СМП, включая санавиацию </vt:lpstr>
      <vt:lpstr>Работа в учреждениях. Требования к внедрению системы</vt:lpstr>
      <vt:lpstr>Эффективность внедрения системы</vt:lpstr>
      <vt:lpstr>Слайд 17</vt:lpstr>
      <vt:lpstr>Планы на 2019 год. Участники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Михайлова О.Б.</dc:creator>
  <cp:lastModifiedBy>User</cp:lastModifiedBy>
  <cp:revision>861</cp:revision>
  <dcterms:created xsi:type="dcterms:W3CDTF">2018-06-19T03:13:01Z</dcterms:created>
  <dcterms:modified xsi:type="dcterms:W3CDTF">2019-05-22T15:23:10Z</dcterms:modified>
</cp:coreProperties>
</file>