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01008"/>
            <a:ext cx="9144000" cy="3356992"/>
          </a:xfrm>
        </p:spPr>
        <p:txBody>
          <a:bodyPr>
            <a:normAutofit/>
          </a:bodyPr>
          <a:lstStyle/>
          <a:p>
            <a:r>
              <a:rPr lang="ru-RU" dirty="0" smtClean="0"/>
              <a:t>Лекция № </a:t>
            </a:r>
            <a:r>
              <a:rPr lang="ru-RU" dirty="0" smtClean="0"/>
              <a:t>1 </a:t>
            </a:r>
            <a:r>
              <a:rPr lang="ru-RU" dirty="0" smtClean="0"/>
              <a:t>для студентов 3 курса, обучающихся по специальности 39.03.02 -  направления подготовки Социальная работа</a:t>
            </a:r>
          </a:p>
          <a:p>
            <a:endParaRPr lang="ru-RU" dirty="0" smtClean="0"/>
          </a:p>
          <a:p>
            <a:r>
              <a:rPr lang="ru-RU" dirty="0" smtClean="0"/>
              <a:t>к.м.н., ассистент В.Г. Иванов</a:t>
            </a:r>
          </a:p>
          <a:p>
            <a:endParaRPr lang="ru-RU" dirty="0" smtClean="0"/>
          </a:p>
          <a:p>
            <a:r>
              <a:rPr lang="ru-RU" dirty="0" smtClean="0"/>
              <a:t>Красноярск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640960" cy="27809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Кафедра</a:t>
            </a:r>
            <a:r>
              <a:rPr lang="ru-RU" sz="3200" dirty="0" smtClean="0"/>
              <a:t> сестринского дела и клинического ухода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4800" dirty="0" smtClean="0"/>
              <a:t>Тема: </a:t>
            </a:r>
            <a:r>
              <a:rPr lang="ru-RU" sz="4800" dirty="0" smtClean="0"/>
              <a:t>Система оказания паллиативной помощи в России и за рубежом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1553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err="1" smtClean="0"/>
              <a:t>Сесилия</a:t>
            </a:r>
            <a:r>
              <a:rPr lang="ru-RU" dirty="0" smtClean="0"/>
              <a:t> </a:t>
            </a:r>
            <a:r>
              <a:rPr lang="ru-RU" dirty="0" err="1" smtClean="0"/>
              <a:t>Сандерс</a:t>
            </a:r>
            <a:r>
              <a:rPr lang="ru-RU" dirty="0" smtClean="0"/>
              <a:t> - Медицинская сестра, социальный работник, врач, писатель основатель специальности паллиативная медицина. Обладательница титула Кавалерственной Дамы и самого почетного ордена Великобритании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ОСНОВАТЕЛЬНИЦА ПЕРВОГО ХОСПИСА В ВИЛИКОБРИТАНИИ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643314"/>
            <a:ext cx="407193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214818"/>
            <a:ext cx="21463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В 1967 г. в Нью-Йорке организован фонд </a:t>
            </a:r>
            <a:r>
              <a:rPr lang="ru-RU" dirty="0" err="1" smtClean="0"/>
              <a:t>тонатологии</a:t>
            </a:r>
            <a:r>
              <a:rPr lang="ru-RU" dirty="0" smtClean="0"/>
              <a:t>, который ставит целью создание помощи терминальным больным через усилия различных специалистов, т.е. делая акцент на междисциплинарной природе проблем умирающего человека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928934"/>
            <a:ext cx="750099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1969г. - Элизабет </a:t>
            </a:r>
            <a:r>
              <a:rPr lang="ru-RU" dirty="0" err="1" smtClean="0"/>
              <a:t>Кюблер</a:t>
            </a:r>
            <a:r>
              <a:rPr lang="ru-RU" dirty="0" smtClean="0"/>
              <a:t> - Росс издаёт первую книгу по танатологии, основанную на более чем 500 интервью с умирающими пациентами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049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71678"/>
            <a:ext cx="4214842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r>
              <a:rPr lang="ru-RU" dirty="0" smtClean="0"/>
              <a:t>После целого ряда дебатов и данная тенденция была отражена и закреплена в т.н. </a:t>
            </a:r>
            <a:r>
              <a:rPr lang="ru-RU" b="1" dirty="0" smtClean="0"/>
              <a:t>Лиссабонской декларации, принятой ВОЗ в 1981 г.</a:t>
            </a:r>
            <a:r>
              <a:rPr lang="ru-RU" dirty="0" smtClean="0"/>
              <a:t> Она представляет международный свод прав пациента, среди которых отдельно выделено право человека на смерть с достоинством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1986 г. ВОЗ принимает «лестницу обезболивания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1990 г. ВОЗ публикует доклад экспертов под названием «Обезболивание при раке и паллиативное движение</a:t>
            </a:r>
            <a:r>
              <a:rPr lang="ru-RU" dirty="0" smtClean="0"/>
              <a:t>». С </a:t>
            </a:r>
            <a:r>
              <a:rPr lang="ru-RU" dirty="0" smtClean="0"/>
              <a:t>этого момента паллиативная помощь, как самостоятельное направление деятельности, получает официальное международное признание.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15106"/>
          </a:xfrm>
        </p:spPr>
        <p:txBody>
          <a:bodyPr>
            <a:normAutofit/>
          </a:bodyPr>
          <a:lstStyle/>
          <a:p>
            <a:r>
              <a:rPr lang="ru-RU" dirty="0" smtClean="0"/>
              <a:t>2002 г. уже в 8 странах мира были созданы национальные стандарты по оказанию паллиативной помощи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2003 г. - разработка Рекомендаций 2003 (24) Комитета Министров Совета Европы государствам – участникам по организации паллиативной помощи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территории бывшего СНГ одной из первых начала развивать данное направление Россия. С 1990 г. существует Российско-Британская Ассоциация Хосписов.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Виктор </a:t>
            </a:r>
            <a:r>
              <a:rPr lang="ru-RU" dirty="0" err="1" smtClean="0"/>
              <a:t>Зорза</a:t>
            </a:r>
            <a:r>
              <a:rPr lang="ru-RU" dirty="0" smtClean="0"/>
              <a:t> (1925-1996г.)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Основатели Паллиативной помощи в РОССИИ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357718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sz="3600" dirty="0" smtClean="0"/>
              <a:t>Вера В. </a:t>
            </a:r>
            <a:r>
              <a:rPr lang="ru-RU" sz="3600" dirty="0" err="1" smtClean="0"/>
              <a:t>Миллионщикова</a:t>
            </a:r>
            <a:r>
              <a:rPr lang="ru-RU" sz="3600" dirty="0" smtClean="0"/>
              <a:t> (1942-2010)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071546"/>
            <a:ext cx="4857784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43174" y="1357298"/>
            <a:ext cx="442915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Андрей В. Гнездилов (1940- по н. </a:t>
            </a:r>
            <a:r>
              <a:rPr lang="ru-RU" dirty="0" err="1" smtClean="0"/>
              <a:t>вр</a:t>
            </a:r>
            <a:r>
              <a:rPr lang="ru-RU" dirty="0" smtClean="0"/>
              <a:t>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572032"/>
          </a:xfrm>
        </p:spPr>
        <p:txBody>
          <a:bodyPr/>
          <a:lstStyle/>
          <a:p>
            <a:pPr lvl="0"/>
            <a:r>
              <a:rPr lang="ru-RU" dirty="0" smtClean="0"/>
              <a:t>соблюдение прав человека и прав пациента</a:t>
            </a:r>
          </a:p>
          <a:p>
            <a:pPr lvl="0"/>
            <a:r>
              <a:rPr lang="ru-RU" dirty="0" smtClean="0"/>
              <a:t>человеческое достоинство</a:t>
            </a:r>
          </a:p>
          <a:p>
            <a:pPr lvl="0"/>
            <a:r>
              <a:rPr lang="ru-RU" dirty="0" smtClean="0"/>
              <a:t>социальное единство</a:t>
            </a:r>
          </a:p>
          <a:p>
            <a:pPr lvl="0"/>
            <a:r>
              <a:rPr lang="ru-RU" dirty="0" smtClean="0"/>
              <a:t>демократия равноправие, солидарность </a:t>
            </a:r>
          </a:p>
          <a:p>
            <a:r>
              <a:rPr lang="ru-RU" dirty="0" smtClean="0"/>
              <a:t>свобода участия в принятии решений и выбора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71546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Основа стратегии оказания паллиативной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Паллиативная помощь в рамках стационара медицинского учреждения (хосписа, отделения паллиативной помощи),</a:t>
            </a:r>
          </a:p>
          <a:p>
            <a:pPr lvl="0"/>
            <a:r>
              <a:rPr lang="ru-RU" dirty="0" smtClean="0"/>
              <a:t>Паллиативная помощь в рамках дневного стационара,</a:t>
            </a:r>
          </a:p>
          <a:p>
            <a:pPr lvl="0"/>
            <a:r>
              <a:rPr lang="ru-RU" dirty="0" smtClean="0"/>
              <a:t> Паллиативная помощь на дому пациента,</a:t>
            </a:r>
          </a:p>
          <a:p>
            <a:pPr lvl="0"/>
            <a:r>
              <a:rPr lang="ru-RU" dirty="0" smtClean="0"/>
              <a:t> Оперативная (экстренная) выездная служба паллиативной помощи,</a:t>
            </a:r>
          </a:p>
          <a:p>
            <a:pPr lvl="0"/>
            <a:r>
              <a:rPr lang="ru-RU" dirty="0" smtClean="0"/>
              <a:t>Центр временного пребывания,</a:t>
            </a:r>
          </a:p>
          <a:p>
            <a:r>
              <a:rPr lang="ru-RU" dirty="0" smtClean="0"/>
              <a:t>Паллиативная служба выходного дня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модели оказания паллиативной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9302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Актуальность 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Паллиативная помощь – определение, </a:t>
            </a:r>
            <a:r>
              <a:rPr lang="ru-RU" dirty="0" smtClean="0"/>
              <a:t>понятия.</a:t>
            </a:r>
            <a:endParaRPr lang="ru-RU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История, вехи и аспекты паллиативной </a:t>
            </a:r>
            <a:r>
              <a:rPr lang="ru-RU" dirty="0" smtClean="0"/>
              <a:t>помощи.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Выводы.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983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право на медицинскую помощь</a:t>
            </a:r>
          </a:p>
          <a:p>
            <a:pPr lvl="0"/>
            <a:r>
              <a:rPr lang="ru-RU" dirty="0" smtClean="0"/>
              <a:t>право на сохранение человеческого достоинства</a:t>
            </a:r>
          </a:p>
          <a:p>
            <a:pPr lvl="0"/>
            <a:r>
              <a:rPr lang="ru-RU" dirty="0" smtClean="0"/>
              <a:t> право на поддержку </a:t>
            </a:r>
          </a:p>
          <a:p>
            <a:pPr lvl="0"/>
            <a:r>
              <a:rPr lang="ru-RU" dirty="0" smtClean="0"/>
              <a:t>право на купирование боли и облегчение страданий</a:t>
            </a:r>
          </a:p>
          <a:p>
            <a:pPr lvl="0"/>
            <a:r>
              <a:rPr lang="ru-RU" dirty="0" smtClean="0"/>
              <a:t>право на получение информации</a:t>
            </a:r>
          </a:p>
          <a:p>
            <a:pPr lvl="0"/>
            <a:r>
              <a:rPr lang="ru-RU" dirty="0" smtClean="0"/>
              <a:t>право на собственный выбор</a:t>
            </a:r>
          </a:p>
          <a:p>
            <a:r>
              <a:rPr lang="ru-RU" dirty="0" smtClean="0"/>
              <a:t>право на отказ от лечения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Кодекс прав онкологического больного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7158" y="1357298"/>
            <a:ext cx="8424935" cy="521497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None/>
            </a:pPr>
            <a:r>
              <a:rPr lang="ru-RU" dirty="0"/>
              <a:t>Основная: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Медико-социальные основы независимой жизни инвалидов: учеб. пособие Ткаченко В. С. М.: </a:t>
            </a:r>
            <a:r>
              <a:rPr lang="ru-RU" dirty="0" err="1" smtClean="0"/>
              <a:t>Изд.-торговая</a:t>
            </a:r>
            <a:r>
              <a:rPr lang="ru-RU" dirty="0" smtClean="0"/>
              <a:t> корпорация  Дашков и К, 2012.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Основы </a:t>
            </a:r>
            <a:r>
              <a:rPr lang="ru-RU" dirty="0"/>
              <a:t>ухода за хирургическими больными учебное </a:t>
            </a:r>
            <a:r>
              <a:rPr lang="ru-RU" dirty="0" smtClean="0"/>
              <a:t>пособие </a:t>
            </a:r>
            <a:r>
              <a:rPr lang="ru-RU" dirty="0" err="1" smtClean="0"/>
              <a:t>Глухов</a:t>
            </a:r>
            <a:r>
              <a:rPr lang="ru-RU" dirty="0" smtClean="0"/>
              <a:t> </a:t>
            </a:r>
            <a:r>
              <a:rPr lang="ru-RU" dirty="0"/>
              <a:t>А.А., Андреев А.А., </a:t>
            </a:r>
            <a:r>
              <a:rPr lang="ru-RU" dirty="0" err="1"/>
              <a:t>Болотских</a:t>
            </a:r>
            <a:r>
              <a:rPr lang="ru-RU" dirty="0"/>
              <a:t> В.И.  ГОЭТАР-Медиа. </a:t>
            </a:r>
            <a:r>
              <a:rPr lang="ru-RU" dirty="0" smtClean="0"/>
              <a:t>2013.</a:t>
            </a:r>
            <a:endParaRPr lang="ru-RU" dirty="0"/>
          </a:p>
          <a:p>
            <a:pPr marL="457200" indent="-457200">
              <a:buNone/>
            </a:pPr>
            <a:r>
              <a:rPr lang="ru-RU" dirty="0"/>
              <a:t>Дополнительная: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Медико-социальные основы независимой жизни инвалидов: учеб. пособие Ткаченко В. С. М.: </a:t>
            </a:r>
            <a:r>
              <a:rPr lang="ru-RU" dirty="0" err="1" smtClean="0"/>
              <a:t>Изд.-торговая</a:t>
            </a:r>
            <a:r>
              <a:rPr lang="ru-RU" dirty="0" smtClean="0"/>
              <a:t> корпорация  Дашков и К, 2012.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Основы социальной медицины: учеб. Пособие для студентов, по специальности Социальная работа Ткаченко </a:t>
            </a:r>
            <a:r>
              <a:rPr lang="ru-RU" dirty="0"/>
              <a:t>В.С. </a:t>
            </a:r>
            <a:r>
              <a:rPr lang="ru-RU" dirty="0" smtClean="0"/>
              <a:t>М.: </a:t>
            </a:r>
            <a:r>
              <a:rPr lang="ru-RU" dirty="0"/>
              <a:t>Дашков и К, 2012</a:t>
            </a:r>
            <a:r>
              <a:rPr lang="ru-RU" dirty="0" smtClean="0"/>
              <a:t>.\</a:t>
            </a:r>
          </a:p>
          <a:p>
            <a:pPr marL="457200" indent="-457200">
              <a:buNone/>
            </a:pPr>
            <a:r>
              <a:rPr lang="ru-RU" dirty="0" smtClean="0"/>
              <a:t>Электронные ресурсы: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</a:t>
            </a:r>
            <a:r>
              <a:rPr lang="ru-RU" dirty="0" err="1" smtClean="0"/>
              <a:t>КрасГМУ</a:t>
            </a:r>
            <a:r>
              <a:rPr lang="ru-RU" dirty="0" smtClean="0"/>
              <a:t>  </a:t>
            </a:r>
            <a:r>
              <a:rPr lang="en-US" dirty="0" smtClean="0"/>
              <a:t>“</a:t>
            </a:r>
            <a:r>
              <a:rPr lang="en-US" dirty="0" err="1" smtClean="0"/>
              <a:t>Colibris</a:t>
            </a:r>
            <a:r>
              <a:rPr lang="en-US" dirty="0" smtClean="0"/>
              <a:t>”</a:t>
            </a:r>
            <a:r>
              <a:rPr lang="ru-RU" dirty="0" smtClean="0"/>
              <a:t>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Консультант студента;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dirty="0" smtClean="0"/>
              <a:t>ЭБС </a:t>
            </a:r>
            <a:r>
              <a:rPr lang="en-US" dirty="0" err="1" smtClean="0"/>
              <a:t>iBooks</a:t>
            </a:r>
            <a:r>
              <a:rPr lang="ru-RU" dirty="0" smtClean="0"/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ЭНБ </a:t>
            </a:r>
            <a:r>
              <a:rPr lang="en-US" dirty="0" err="1" smtClean="0"/>
              <a:t>eLibrary</a:t>
            </a:r>
            <a:r>
              <a:rPr lang="ru-RU" dirty="0" smtClean="0"/>
              <a:t>+Материалы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37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30044" y="1524000"/>
            <a:ext cx="708391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8666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 smtClean="0"/>
              <a:t>palliative</a:t>
            </a:r>
            <a:r>
              <a:rPr lang="ru-RU" dirty="0" smtClean="0"/>
              <a:t> </a:t>
            </a:r>
            <a:r>
              <a:rPr lang="ru-RU" dirty="0" err="1" smtClean="0"/>
              <a:t>care</a:t>
            </a:r>
            <a:r>
              <a:rPr lang="ru-RU" dirty="0" smtClean="0"/>
              <a:t> - WHO 2002) - активная и всесторонняя помощь пациентам, страдающим далеко зашедшим прогрессирующим заболеванием, основными задачами которой являются купирование боли и других симптомов, решение психологических, социальных и духовных проблем.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Паллиативная помощь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Направление медицинской и социальной деятельности, целью которого является улучшение качества жизни </a:t>
            </a:r>
            <a:r>
              <a:rPr lang="ru-RU" dirty="0" err="1" smtClean="0"/>
              <a:t>инкурабельных</a:t>
            </a:r>
            <a:r>
              <a:rPr lang="ru-RU" dirty="0" smtClean="0"/>
              <a:t> больных и их семей посредством предупреждения и облегчения их страданий, благодаря раннему выявлению, тщательной оценки и купированию боли и других симптомов – физических, психических и духовных.</a:t>
            </a:r>
          </a:p>
          <a:p>
            <a:pPr>
              <a:buNone/>
            </a:pPr>
            <a:r>
              <a:rPr lang="en-US" dirty="0" smtClean="0"/>
              <a:t>WHO Definition of  Palliative Care. 2007. WHO. </a:t>
            </a:r>
            <a:r>
              <a:rPr lang="ru-RU" dirty="0" smtClean="0"/>
              <a:t>На портале ВОЗ.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Современное определение ВОЗ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(</a:t>
            </a:r>
            <a:r>
              <a:rPr lang="ru-RU" dirty="0" err="1" smtClean="0"/>
              <a:t>palliative</a:t>
            </a:r>
            <a:r>
              <a:rPr lang="ru-RU" dirty="0" smtClean="0"/>
              <a:t> </a:t>
            </a:r>
            <a:r>
              <a:rPr lang="ru-RU" dirty="0" err="1" smtClean="0"/>
              <a:t>medicine</a:t>
            </a:r>
            <a:r>
              <a:rPr lang="ru-RU" dirty="0" smtClean="0"/>
              <a:t>) особый вид медицинской помощи пациентам с активными проявлениями прогрессирующих заболеваний в терминальных стадиях развития с неблагоприятным прогнозом для жизни, целью которой является обеспечение качества жизни. Это составляющая часть паллиативной помощи в которую не входят аспекты социально-психологической и духовной помощи.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Паллиативная медицина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</a:t>
            </a:r>
            <a:r>
              <a:rPr lang="ru-RU" dirty="0" err="1" smtClean="0"/>
              <a:t>terminal</a:t>
            </a:r>
            <a:r>
              <a:rPr lang="ru-RU" dirty="0" smtClean="0"/>
              <a:t> </a:t>
            </a:r>
            <a:r>
              <a:rPr lang="ru-RU" dirty="0" err="1" smtClean="0"/>
              <a:t>care</a:t>
            </a:r>
            <a:r>
              <a:rPr lang="ru-RU" dirty="0" smtClean="0"/>
              <a:t>) раздел паллиативной помощи, которая обычно оказывается больным в течение последних часов или дней их жизни.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Терминальный уход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Истоки современной паллиативной помощи и медицины следует искать в первых домах </a:t>
            </a:r>
            <a:r>
              <a:rPr lang="ru-RU" dirty="0" err="1" smtClean="0"/>
              <a:t>сестрического</a:t>
            </a:r>
            <a:r>
              <a:rPr lang="ru-RU" dirty="0" smtClean="0"/>
              <a:t> ухода, а также хосписах (домах для странников), богадельнях и домах приюта (Богоугодных заведениях для асоциальных лиц), которые возникали в средневековье при костёлах и монастырях, поскольку во врачебной практике было не принято иметь дело с проблемами умирающих. Только христианская церковь брала на себя в те времена заботу об умирающих и безнадёжно больных людях, обеспечивая им социальную и духовную помощь силами сестёр милосердия.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РАЗВИТИЯ ПАЛЛИАТИВНОЙ ПОМОЩИ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572272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В России первые упоминания о богадельнях относятся ко времени издания указа 1682 г. царя Фёдора Алексеевича об устройстве в Москве двух </a:t>
            </a:r>
            <a:r>
              <a:rPr lang="ru-RU" sz="3600" dirty="0" err="1" smtClean="0"/>
              <a:t>шпиталень</a:t>
            </a:r>
            <a:r>
              <a:rPr lang="ru-RU" sz="3600" dirty="0" smtClean="0"/>
              <a:t> по новым </a:t>
            </a:r>
            <a:r>
              <a:rPr lang="ru-RU" sz="3600" dirty="0" err="1" smtClean="0"/>
              <a:t>еуропским</a:t>
            </a:r>
            <a:r>
              <a:rPr lang="ru-RU" sz="3600" dirty="0" smtClean="0"/>
              <a:t> обычаям, одной в Знаменском монастыре, в Китай-городе, а другой за </a:t>
            </a:r>
            <a:r>
              <a:rPr lang="ru-RU" sz="3600" dirty="0" err="1" smtClean="0"/>
              <a:t>Никитскими</a:t>
            </a:r>
            <a:r>
              <a:rPr lang="ru-RU" sz="3600" dirty="0" smtClean="0"/>
              <a:t> воротами на Гранатном дворе.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</a:bodyPr>
          <a:lstStyle/>
          <a:p>
            <a:r>
              <a:rPr lang="ru-RU" dirty="0" smtClean="0"/>
              <a:t>Таким образом, современная история хосписов тесно связана с христианской духовной культурой и </a:t>
            </a:r>
            <a:r>
              <a:rPr lang="ru-RU" dirty="0" err="1" smtClean="0"/>
              <a:t>сестричеством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1879 г. Мэри </a:t>
            </a:r>
            <a:r>
              <a:rPr lang="ru-RU" dirty="0" err="1" smtClean="0"/>
              <a:t>Эйкенхед</a:t>
            </a:r>
            <a:r>
              <a:rPr lang="ru-RU" dirty="0" smtClean="0"/>
              <a:t>, основательница ордена сестер милосердия, открыла в Дублине (Ирландия) приют девы Марии, главной заботой которого была забота об умирающих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1905 г. ирландские сестры милосердия открыли аналогичный приют Св.Иосифа в Лондоне, куда принимались в основном умирающие. После второй мировой войны в приюте Св.Иосифа </a:t>
            </a:r>
            <a:r>
              <a:rPr lang="ru-RU" dirty="0" err="1" smtClean="0"/>
              <a:t>Сесилия</a:t>
            </a:r>
            <a:r>
              <a:rPr lang="ru-RU" dirty="0" smtClean="0"/>
              <a:t> </a:t>
            </a:r>
            <a:r>
              <a:rPr lang="ru-RU" dirty="0" err="1" smtClean="0"/>
              <a:t>Сандерс</a:t>
            </a:r>
            <a:r>
              <a:rPr lang="ru-RU" dirty="0" smtClean="0"/>
              <a:t> стала первым штатным доктором, в 1967 г. она организует в пригороде Лондона в приюте </a:t>
            </a:r>
            <a:r>
              <a:rPr lang="ru-RU" dirty="0" err="1" smtClean="0"/>
              <a:t>Св.Христофера</a:t>
            </a:r>
            <a:r>
              <a:rPr lang="ru-RU" dirty="0" smtClean="0"/>
              <a:t> первый в мире хоспис современного типа.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59</TotalTime>
  <Words>949</Words>
  <PresentationFormat>Экран (4:3)</PresentationFormat>
  <Paragraphs>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Кафедра сестринского дела и клинического ухода   Тема: Система оказания паллиативной помощи в России и за рубежом</vt:lpstr>
      <vt:lpstr>План лекции</vt:lpstr>
      <vt:lpstr>Паллиативная помощь</vt:lpstr>
      <vt:lpstr>Современное определение ВОЗ</vt:lpstr>
      <vt:lpstr>Паллиативная медицина</vt:lpstr>
      <vt:lpstr>Терминальный уход</vt:lpstr>
      <vt:lpstr>ИСТОРИЯ РАЗВИТИЯ ПАЛЛИАТИВНОЙ ПОМОЩИ</vt:lpstr>
      <vt:lpstr>Слайд 8</vt:lpstr>
      <vt:lpstr>Слайд 9</vt:lpstr>
      <vt:lpstr>ОСНОВАТЕЛЬНИЦА ПЕРВОГО ХОСПИСА В ВИЛИКОБРИТАНИИ</vt:lpstr>
      <vt:lpstr>Слайд 11</vt:lpstr>
      <vt:lpstr>Слайд 12</vt:lpstr>
      <vt:lpstr>Слайд 13</vt:lpstr>
      <vt:lpstr>Слайд 14</vt:lpstr>
      <vt:lpstr>Основатели Паллиативной помощи в РОССИИ</vt:lpstr>
      <vt:lpstr>Слайд 16</vt:lpstr>
      <vt:lpstr>Андрей В. Гнездилов (1940- по н. вр.)</vt:lpstr>
      <vt:lpstr>Основа стратегии оказания паллиативной помощи </vt:lpstr>
      <vt:lpstr>Основные модели оказания паллиативной помощи</vt:lpstr>
      <vt:lpstr>Кодекс прав онкологического больного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сестринского дела и клинического ухода   Тема: Система оказания паллиативной помощи в России и за рубежом</dc:title>
  <dc:creator>Виталя</dc:creator>
  <cp:lastModifiedBy>Виталя</cp:lastModifiedBy>
  <cp:revision>7</cp:revision>
  <dcterms:created xsi:type="dcterms:W3CDTF">2017-12-10T16:54:17Z</dcterms:created>
  <dcterms:modified xsi:type="dcterms:W3CDTF">2017-12-10T18:05:44Z</dcterms:modified>
</cp:coreProperties>
</file>