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85"/>
  </p:notesMasterIdLst>
  <p:sldIdLst>
    <p:sldId id="301" r:id="rId2"/>
    <p:sldId id="302" r:id="rId3"/>
    <p:sldId id="403" r:id="rId4"/>
    <p:sldId id="445" r:id="rId5"/>
    <p:sldId id="491" r:id="rId6"/>
    <p:sldId id="492" r:id="rId7"/>
    <p:sldId id="447" r:id="rId8"/>
    <p:sldId id="493" r:id="rId9"/>
    <p:sldId id="449" r:id="rId10"/>
    <p:sldId id="450" r:id="rId11"/>
    <p:sldId id="451" r:id="rId12"/>
    <p:sldId id="494" r:id="rId13"/>
    <p:sldId id="452" r:id="rId14"/>
    <p:sldId id="453" r:id="rId15"/>
    <p:sldId id="495" r:id="rId16"/>
    <p:sldId id="454" r:id="rId17"/>
    <p:sldId id="455" r:id="rId18"/>
    <p:sldId id="456" r:id="rId19"/>
    <p:sldId id="457" r:id="rId20"/>
    <p:sldId id="458" r:id="rId21"/>
    <p:sldId id="459" r:id="rId22"/>
    <p:sldId id="460" r:id="rId23"/>
    <p:sldId id="404" r:id="rId24"/>
    <p:sldId id="405" r:id="rId25"/>
    <p:sldId id="462" r:id="rId26"/>
    <p:sldId id="463" r:id="rId27"/>
    <p:sldId id="464" r:id="rId28"/>
    <p:sldId id="466" r:id="rId29"/>
    <p:sldId id="467" r:id="rId30"/>
    <p:sldId id="465" r:id="rId31"/>
    <p:sldId id="434" r:id="rId32"/>
    <p:sldId id="468" r:id="rId33"/>
    <p:sldId id="496" r:id="rId34"/>
    <p:sldId id="469" r:id="rId35"/>
    <p:sldId id="470" r:id="rId36"/>
    <p:sldId id="505" r:id="rId37"/>
    <p:sldId id="424" r:id="rId38"/>
    <p:sldId id="471" r:id="rId39"/>
    <p:sldId id="499" r:id="rId40"/>
    <p:sldId id="498" r:id="rId41"/>
    <p:sldId id="473" r:id="rId42"/>
    <p:sldId id="477" r:id="rId43"/>
    <p:sldId id="413" r:id="rId44"/>
    <p:sldId id="474" r:id="rId45"/>
    <p:sldId id="518" r:id="rId46"/>
    <p:sldId id="519" r:id="rId47"/>
    <p:sldId id="429" r:id="rId48"/>
    <p:sldId id="430" r:id="rId49"/>
    <p:sldId id="502" r:id="rId50"/>
    <p:sldId id="521" r:id="rId51"/>
    <p:sldId id="412" r:id="rId52"/>
    <p:sldId id="444" r:id="rId53"/>
    <p:sldId id="427" r:id="rId54"/>
    <p:sldId id="503" r:id="rId55"/>
    <p:sldId id="478" r:id="rId56"/>
    <p:sldId id="475" r:id="rId57"/>
    <p:sldId id="476" r:id="rId58"/>
    <p:sldId id="414" r:id="rId59"/>
    <p:sldId id="504" r:id="rId60"/>
    <p:sldId id="481" r:id="rId61"/>
    <p:sldId id="426" r:id="rId62"/>
    <p:sldId id="482" r:id="rId63"/>
    <p:sldId id="500" r:id="rId64"/>
    <p:sldId id="479" r:id="rId65"/>
    <p:sldId id="425" r:id="rId66"/>
    <p:sldId id="520" r:id="rId67"/>
    <p:sldId id="506" r:id="rId68"/>
    <p:sldId id="507" r:id="rId69"/>
    <p:sldId id="484" r:id="rId70"/>
    <p:sldId id="509" r:id="rId71"/>
    <p:sldId id="417" r:id="rId72"/>
    <p:sldId id="418" r:id="rId73"/>
    <p:sldId id="515" r:id="rId74"/>
    <p:sldId id="516" r:id="rId75"/>
    <p:sldId id="490" r:id="rId76"/>
    <p:sldId id="485" r:id="rId77"/>
    <p:sldId id="486" r:id="rId78"/>
    <p:sldId id="487" r:id="rId79"/>
    <p:sldId id="488" r:id="rId80"/>
    <p:sldId id="522" r:id="rId81"/>
    <p:sldId id="446" r:id="rId82"/>
    <p:sldId id="517" r:id="rId83"/>
    <p:sldId id="420" r:id="rId8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46F85-A21F-4A09-BE0D-A5D9E64A603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93AC8-DFBB-4F90-ABEB-B5E055C59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9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3AC8-DFBB-4F90-ABEB-B5E055C599CD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0A290-836B-423E-9255-38504CDF5435}" type="datetime1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8BE0-6AB7-4EB1-885E-7A8FC632A270}" type="datetime1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61C3-CB59-4F88-A3A5-12338F5DA111}" type="datetime1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9DD4069-6C4D-4B9A-B099-5EE99BA5FABE}" type="datetime1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C944E1-0A70-43A1-9646-7C22E71F1B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3B48-3627-499E-9270-9F89503EC706}" type="datetime1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0C35-09FE-4A29-80F1-6871EBB897D3}" type="datetime1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DA61-6198-4B48-9746-ABC9CF205DF6}" type="datetime1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927E-23C4-45A9-9D13-18765279F5FF}" type="datetime1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0CB4-8FCC-4EF7-9BD1-75E297C59D4D}" type="datetime1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684C-AE07-4F2A-B9C2-F2DA6B67A3EB}" type="datetime1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1261-00DE-4E82-A534-1969719A7CE4}" type="datetime1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8F1B-A38B-4E3F-B4E0-20C0929D8B42}" type="datetime1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4D339-4F8D-4E7D-BFF2-5FC904F4C8A5}" type="datetime1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571612"/>
            <a:ext cx="6357982" cy="1500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Эволюционное учение</a:t>
            </a:r>
            <a:r>
              <a:rPr lang="ru-RU" sz="4900" dirty="0" smtClean="0">
                <a:latin typeface="+mn-lt"/>
                <a:cs typeface="Tahoma" pitchFamily="34" charset="0"/>
              </a:rPr>
              <a:t/>
            </a:r>
            <a:br>
              <a:rPr lang="ru-RU" sz="4900" dirty="0" smtClean="0">
                <a:latin typeface="+mn-lt"/>
                <a:cs typeface="Tahoma" pitchFamily="34" charset="0"/>
              </a:rPr>
            </a:br>
            <a:r>
              <a:rPr lang="ru-RU" sz="4900" dirty="0" smtClean="0">
                <a:latin typeface="+mn-lt"/>
                <a:cs typeface="Tahoma" pitchFamily="34" charset="0"/>
              </a:rPr>
              <a:t>МАКРОЭВОЛЮЦИЯ</a:t>
            </a:r>
            <a:br>
              <a:rPr lang="ru-RU" sz="4900" dirty="0" smtClean="0">
                <a:latin typeface="+mn-lt"/>
                <a:cs typeface="Tahoma" pitchFamily="34" charset="0"/>
              </a:rPr>
            </a:br>
            <a:endParaRPr lang="ru-RU" sz="4900" dirty="0">
              <a:latin typeface="+mn-lt"/>
              <a:cs typeface="Tahoma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1472" y="285729"/>
            <a:ext cx="57150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dirty="0"/>
              <a:t>Красноярский государственный медицинский университет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600" dirty="0"/>
              <a:t> им. В.Ф. </a:t>
            </a:r>
            <a:r>
              <a:rPr lang="ru-RU" sz="1600" dirty="0" err="1"/>
              <a:t>Войно-Ясенецкого</a:t>
            </a:r>
            <a:endParaRPr lang="ru-RU" sz="1600" dirty="0"/>
          </a:p>
          <a:p>
            <a:pPr algn="ctr" eaLnBrk="1" hangingPunct="1">
              <a:spcBef>
                <a:spcPct val="50000"/>
              </a:spcBef>
            </a:pPr>
            <a:r>
              <a:rPr lang="ru-RU" sz="1600" dirty="0"/>
              <a:t>Кафедра Биологии с экологией и курсом </a:t>
            </a:r>
            <a:r>
              <a:rPr lang="ru-RU" sz="1600" dirty="0" smtClean="0"/>
              <a:t>фармакогнозии</a:t>
            </a:r>
            <a:endParaRPr lang="ru-RU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4282" y="3500438"/>
            <a:ext cx="642942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Лекция №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24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для </a:t>
            </a:r>
            <a:r>
              <a:rPr lang="ru-RU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специальности 060609 – «Медицинская кибернетика»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(очная форма обучения</a:t>
            </a:r>
            <a:r>
              <a:rPr lang="ru-RU" b="1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)</a:t>
            </a:r>
            <a:endParaRPr lang="ru-RU" b="1" dirty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+mj-lt"/>
              <a:cs typeface="Tahoma" pitchFamily="34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  <a:cs typeface="Tahoma" pitchFamily="34" charset="0"/>
              </a:rPr>
              <a:t>к.б.н.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ahoma" pitchFamily="34" charset="0"/>
              </a:rPr>
              <a:t>Ермакова И.Г.</a:t>
            </a:r>
            <a:r>
              <a:rPr lang="ru-RU" sz="2000" dirty="0" smtClean="0">
                <a:latin typeface="+mj-lt"/>
                <a:cs typeface="Tahoma" pitchFamily="34" charset="0"/>
              </a:rPr>
              <a:t>  </a:t>
            </a:r>
            <a:endParaRPr lang="ru-RU" sz="2000" dirty="0">
              <a:latin typeface="+mj-lt"/>
              <a:cs typeface="Tahoma" pitchFamily="34" charset="0"/>
            </a:endParaRPr>
          </a:p>
          <a:p>
            <a:pPr algn="ctr"/>
            <a:endParaRPr lang="ru-RU" dirty="0">
              <a:latin typeface="+mj-lt"/>
            </a:endParaRPr>
          </a:p>
          <a:p>
            <a:pPr algn="ctr"/>
            <a:r>
              <a:rPr lang="ru-RU" sz="2000" dirty="0">
                <a:latin typeface="+mj-lt"/>
              </a:rPr>
              <a:t>Красноярск </a:t>
            </a:r>
            <a:r>
              <a:rPr lang="ru-RU" sz="2000" dirty="0" smtClean="0">
                <a:latin typeface="+mj-lt"/>
              </a:rPr>
              <a:t>2016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4525963"/>
          </a:xfrm>
        </p:spPr>
        <p:txBody>
          <a:bodyPr/>
          <a:lstStyle/>
          <a:p>
            <a:r>
              <a:rPr lang="ru-RU" dirty="0" smtClean="0"/>
              <a:t>Возникает вопрос: </a:t>
            </a:r>
          </a:p>
          <a:p>
            <a:r>
              <a:rPr lang="ru-RU" b="1" dirty="0" smtClean="0"/>
              <a:t>почему же в современной фауне и флоре одновременно с высокоорганизованными существуют низкоорганизованные формы?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435280" cy="5357850"/>
          </a:xfrm>
        </p:spPr>
        <p:txBody>
          <a:bodyPr>
            <a:normAutofit/>
          </a:bodyPr>
          <a:lstStyle/>
          <a:p>
            <a:r>
              <a:rPr lang="ru-RU" dirty="0" smtClean="0"/>
              <a:t>Ч. Дарвин считал, что существование высших и низших форм не представляет затруднений для объяснения, так как естественный отбор, или выживание наиболее приспособленных, не предполагает обязательного прогрессивного развития — он только дает </a:t>
            </a:r>
            <a:r>
              <a:rPr lang="ru-RU" b="1" dirty="0" smtClean="0"/>
              <a:t>преимущество тем изменениям, которые благоприятны для обладающего ими существа в сложных условиях жизни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321008" cy="4500594"/>
          </a:xfrm>
        </p:spPr>
        <p:txBody>
          <a:bodyPr>
            <a:normAutofit/>
          </a:bodyPr>
          <a:lstStyle/>
          <a:p>
            <a:r>
              <a:rPr lang="ru-RU" dirty="0" smtClean="0"/>
              <a:t>А если в этом нет необходимости, то естественный отбор или не будет вовсе совершенствовать эти формы, или усовершенствует их в очень слабой степени, так что они сохранятся на бесконечные времена на их современной низкой ступени организации.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463884" cy="531973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Процесс эволюции идет непрерывно в направлении максимального приспособления живых организмов к условиям окружающей среды. </a:t>
            </a:r>
          </a:p>
          <a:p>
            <a:r>
              <a:rPr lang="ru-RU" b="1" dirty="0" smtClean="0"/>
              <a:t>Возрастание приспособленности </a:t>
            </a:r>
            <a:r>
              <a:rPr lang="ru-RU" dirty="0" smtClean="0"/>
              <a:t>организмов к окружающей среде </a:t>
            </a:r>
            <a:r>
              <a:rPr lang="ru-RU" dirty="0" err="1" smtClean="0"/>
              <a:t>А.Н.Северцов</a:t>
            </a:r>
            <a:r>
              <a:rPr lang="ru-RU" dirty="0" smtClean="0"/>
              <a:t> назвал </a:t>
            </a:r>
            <a:r>
              <a:rPr lang="ru-RU" b="1" dirty="0" smtClean="0"/>
              <a:t>биологическим прогрессом</a:t>
            </a:r>
            <a:r>
              <a:rPr lang="ru-RU" b="1" i="1" dirty="0" smtClean="0"/>
              <a:t>. </a:t>
            </a:r>
          </a:p>
          <a:p>
            <a:r>
              <a:rPr lang="ru-RU" dirty="0" smtClean="0"/>
              <a:t>Постоянное возрастание приспособленности организмов обеспечивает увеличение численности, более широкое распространение данного вида (или группы видов) в пространстве и разделение на подчиненные группы.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88611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Критериями биологического прогресса являются: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535322" cy="4319598"/>
          </a:xfrm>
        </p:spPr>
        <p:txBody>
          <a:bodyPr/>
          <a:lstStyle/>
          <a:p>
            <a:pPr lvl="0"/>
            <a:r>
              <a:rPr lang="ru-RU" b="1" dirty="0" smtClean="0"/>
              <a:t>увеличение численности особей;</a:t>
            </a:r>
          </a:p>
          <a:p>
            <a:pPr lvl="0"/>
            <a:r>
              <a:rPr lang="ru-RU" b="1" dirty="0" smtClean="0"/>
              <a:t>расширение ареала;</a:t>
            </a:r>
          </a:p>
          <a:p>
            <a:r>
              <a:rPr lang="ru-RU" b="1" dirty="0" smtClean="0"/>
              <a:t>прогрессивная дифференциация — увеличение числа систематических групп, составляющих данный таксон.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679338" cy="64293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Эволюционный смысл выделенных критериев заключается в следующем. </a:t>
            </a:r>
          </a:p>
          <a:p>
            <a:r>
              <a:rPr lang="ru-RU" b="1" dirty="0" smtClean="0"/>
              <a:t>Возникновение новых приспособлений снижает элиминацию особей, в результате средний уровень численности вида возрастает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Стойкое повышение численности потомков по сравнению с предками приводит к увеличению плотности населения, что, в свою очередь, через обострение внутривидовой конкуренции вызывает расширение ареала; этому же способствует и возрастание приспособленности.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607330" cy="5786478"/>
          </a:xfrm>
        </p:spPr>
        <p:txBody>
          <a:bodyPr>
            <a:normAutofit/>
          </a:bodyPr>
          <a:lstStyle/>
          <a:p>
            <a:r>
              <a:rPr lang="ru-RU" b="1" dirty="0" smtClean="0"/>
              <a:t>Расширение ареала приводит к тому, что вид при расселении сталкивается с новыми факторами среды, к которым необходимо приспосабливаться. </a:t>
            </a:r>
          </a:p>
          <a:p>
            <a:r>
              <a:rPr lang="ru-RU" b="1" dirty="0" smtClean="0"/>
              <a:t>Так происходит дифференциация вида, усиливается дивергенция, что ведет к увеличению числа дочерних таксонов</a:t>
            </a:r>
            <a:r>
              <a:rPr lang="ru-RU" dirty="0" smtClean="0"/>
              <a:t>. </a:t>
            </a:r>
          </a:p>
          <a:p>
            <a:r>
              <a:rPr lang="ru-RU" sz="4000" b="1" dirty="0" smtClean="0"/>
              <a:t>Таким образом, биологический прогресс — это наиболее общий путь биологической эволюции.</a:t>
            </a:r>
            <a:endParaRPr lang="ru-RU" sz="4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535322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Под </a:t>
            </a:r>
            <a:r>
              <a:rPr lang="ru-RU" b="1" dirty="0" smtClean="0"/>
              <a:t>морфофизиологическим прогрессом</a:t>
            </a:r>
            <a:r>
              <a:rPr lang="ru-RU" b="1" i="1" dirty="0" smtClean="0"/>
              <a:t> </a:t>
            </a:r>
            <a:r>
              <a:rPr lang="ru-RU" dirty="0" smtClean="0"/>
              <a:t>понимают усложнение и совершенствование организации живых организмов.</a:t>
            </a:r>
          </a:p>
          <a:p>
            <a:r>
              <a:rPr lang="ru-RU" dirty="0" smtClean="0"/>
              <a:t>На лекциях по филогенезу систем органов позвоночных мы </a:t>
            </a:r>
            <a:r>
              <a:rPr lang="ru-RU" dirty="0" err="1" smtClean="0"/>
              <a:t>рассматрим</a:t>
            </a:r>
            <a:r>
              <a:rPr lang="ru-RU" dirty="0" smtClean="0"/>
              <a:t> </a:t>
            </a:r>
            <a:r>
              <a:rPr lang="ru-RU" dirty="0" smtClean="0"/>
              <a:t>примеры морфофизиологического прогресса у позвоночных.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786842" cy="592935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Биологический регресс</a:t>
            </a:r>
            <a:r>
              <a:rPr lang="ru-RU" i="1" dirty="0" smtClean="0"/>
              <a:t> </a:t>
            </a:r>
            <a:r>
              <a:rPr lang="ru-RU" dirty="0" smtClean="0"/>
              <a:t>— явление, противоположное биологическому прогрессу. </a:t>
            </a:r>
          </a:p>
          <a:p>
            <a:r>
              <a:rPr lang="ru-RU" b="1" dirty="0" smtClean="0"/>
              <a:t>Характеризуется снижением численности особей вследствие превышения смертности над рождаемостью, сужением или разрушением целостности ареала, постепенным или быстрым уменьшением видового многообразия группы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Биологический регресс может привести вид к вымиранию.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535892" cy="574835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Общая причина биологического регресса — отставание темпов эволюции группы от скорости изменения внешней среды. </a:t>
            </a:r>
          </a:p>
          <a:p>
            <a:r>
              <a:rPr lang="ru-RU" dirty="0" smtClean="0"/>
              <a:t>Эволюционные факторы действуют непрерывно, в результате чего происходит совершенствование приспособлений к изменяющимся условиям среды. </a:t>
            </a:r>
          </a:p>
          <a:p>
            <a:r>
              <a:rPr lang="ru-RU" dirty="0" smtClean="0"/>
              <a:t>Однако когда условия изменяются очень резко, виды не успевают сформировать соответствующие приспособления.</a:t>
            </a:r>
          </a:p>
          <a:p>
            <a:r>
              <a:rPr lang="ru-RU" dirty="0" smtClean="0"/>
              <a:t> Это приводит к сокращению численности видов, сужению их ареалов, угрозе вымирания.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3357586" cy="6086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План лекции</a:t>
            </a:r>
            <a:endParaRPr lang="ru-RU" b="1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idx="1"/>
          </p:nvPr>
        </p:nvSpPr>
        <p:spPr>
          <a:xfrm>
            <a:off x="428596" y="1142984"/>
            <a:ext cx="8391876" cy="5169876"/>
          </a:xfrm>
          <a:noFill/>
          <a:ln/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endParaRPr lang="ru-RU" sz="3600" b="1" dirty="0">
              <a:latin typeface="Times New Roman" pitchFamily="18" charset="0"/>
            </a:endParaRPr>
          </a:p>
          <a:p>
            <a:pPr marL="72000" indent="-742950">
              <a:buFont typeface="+mj-lt"/>
              <a:buAutoNum type="arabicPeriod"/>
            </a:pPr>
            <a:r>
              <a:rPr lang="ru-RU" b="1" dirty="0" smtClean="0"/>
              <a:t>Понятие макроэволюции</a:t>
            </a:r>
          </a:p>
          <a:p>
            <a:pPr marL="72000" indent="-742950">
              <a:buFont typeface="+mj-lt"/>
              <a:buAutoNum type="arabicPeriod"/>
            </a:pPr>
            <a:r>
              <a:rPr lang="ru-RU" b="1" dirty="0" smtClean="0"/>
              <a:t>Главные направления эволюции</a:t>
            </a:r>
          </a:p>
          <a:p>
            <a:pPr marL="72000" indent="-609600">
              <a:buFont typeface="+mj-lt"/>
              <a:buAutoNum type="arabicPeriod"/>
            </a:pPr>
            <a:r>
              <a:rPr lang="ru-RU" b="1" dirty="0" smtClean="0"/>
              <a:t>Способы достижения биологического прогресса</a:t>
            </a:r>
          </a:p>
          <a:p>
            <a:pPr marL="72000" indent="-609600">
              <a:buFont typeface="+mj-lt"/>
              <a:buAutoNum type="arabicPeriod"/>
            </a:pPr>
            <a:r>
              <a:rPr lang="ru-RU" b="1" dirty="0" smtClean="0"/>
              <a:t>Правила эволюции</a:t>
            </a:r>
            <a:r>
              <a:rPr lang="en-US" b="1" dirty="0" smtClean="0"/>
              <a:t>     </a:t>
            </a:r>
            <a:r>
              <a:rPr lang="en-US" dirty="0" smtClean="0"/>
              <a:t>         </a:t>
            </a:r>
            <a:r>
              <a:rPr lang="en-US" dirty="0" smtClean="0">
                <a:latin typeface="Times New Roman" pitchFamily="18" charset="0"/>
              </a:rPr>
              <a:t>                       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5805488"/>
            <a:ext cx="8030696" cy="10525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состоянии биологического регресса находятся многие </a:t>
            </a:r>
            <a:r>
              <a:rPr lang="ru-RU" sz="2800" b="1" dirty="0" smtClean="0"/>
              <a:t>современные виды</a:t>
            </a:r>
            <a:r>
              <a:rPr lang="ru-RU" sz="2800" b="1" dirty="0" smtClean="0"/>
              <a:t>. </a:t>
            </a:r>
          </a:p>
          <a:p>
            <a:endParaRPr lang="ru-RU" dirty="0"/>
          </a:p>
        </p:txBody>
      </p:sp>
      <p:pic>
        <p:nvPicPr>
          <p:cNvPr id="167942" name="Picture 6" descr="http://latimesblogs.latimes.com/.a/6a00d8341c630a53ef0133f597d595970b-800w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2158687"/>
            <a:ext cx="3064539" cy="3646801"/>
          </a:xfrm>
          <a:prstGeom prst="rect">
            <a:avLst/>
          </a:prstGeom>
          <a:noFill/>
        </p:spPr>
      </p:pic>
      <p:pic>
        <p:nvPicPr>
          <p:cNvPr id="167944" name="Picture 8" descr="http://cor.edu.27.ru/dlrstore/7a283da0-2bd8-3f39-56ba-5b7770ea32a7/0807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43" y="2060848"/>
            <a:ext cx="4013437" cy="3748814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7" name="Picture 4" descr="уссурийский тиг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75" y="44624"/>
            <a:ext cx="3115493" cy="2332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500042"/>
            <a:ext cx="8462744" cy="5676920"/>
          </a:xfrm>
        </p:spPr>
        <p:txBody>
          <a:bodyPr>
            <a:normAutofit/>
          </a:bodyPr>
          <a:lstStyle/>
          <a:p>
            <a:r>
              <a:rPr lang="ru-RU" b="1" dirty="0" smtClean="0"/>
              <a:t>Морфофизиологический регресс</a:t>
            </a:r>
            <a:r>
              <a:rPr lang="ru-RU" i="1" dirty="0" smtClean="0"/>
              <a:t> </a:t>
            </a:r>
            <a:r>
              <a:rPr lang="ru-RU" dirty="0" smtClean="0"/>
              <a:t>— это упрощение в строении организмов того или иного вида в результате мутаций. </a:t>
            </a:r>
          </a:p>
          <a:p>
            <a:r>
              <a:rPr lang="ru-RU" dirty="0" smtClean="0"/>
              <a:t>Приспособления, формирующиеся на базе таких мутаций, могут при соответствующих условиях вывести группу на путь биологического прогресса, если она попадает в более узкую среду обитания.</a:t>
            </a:r>
          </a:p>
          <a:p>
            <a:r>
              <a:rPr lang="ru-RU" b="1" dirty="0" smtClean="0"/>
              <a:t>Таким путем достигли биологического прогресса многие паразитические формы.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Главные направления эволюции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0"/>
            <a:ext cx="7992888" cy="4525963"/>
          </a:xfrm>
        </p:spPr>
        <p:txBody>
          <a:bodyPr/>
          <a:lstStyle/>
          <a:p>
            <a:r>
              <a:rPr lang="ru-RU" b="1" dirty="0" smtClean="0"/>
              <a:t> </a:t>
            </a:r>
            <a:r>
              <a:rPr lang="ru-RU" dirty="0" smtClean="0"/>
              <a:t>Биологический прогресс достигается различными путями. </a:t>
            </a:r>
          </a:p>
          <a:p>
            <a:r>
              <a:rPr lang="ru-RU" dirty="0" smtClean="0"/>
              <a:t>А.Н. </a:t>
            </a:r>
            <a:r>
              <a:rPr lang="ru-RU" dirty="0" err="1" smtClean="0"/>
              <a:t>Северцов</a:t>
            </a:r>
            <a:r>
              <a:rPr lang="ru-RU" dirty="0" smtClean="0"/>
              <a:t> назвал их </a:t>
            </a:r>
            <a:r>
              <a:rPr lang="ru-RU" b="1" dirty="0" smtClean="0"/>
              <a:t>главными направлениями эволюционного процесса.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7743234" cy="185738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 настоящее время выделяют следующие пути биологического прогресса: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2357430"/>
            <a:ext cx="5143536" cy="3000396"/>
          </a:xfrm>
        </p:spPr>
        <p:txBody>
          <a:bodyPr>
            <a:normAutofit/>
          </a:bodyPr>
          <a:lstStyle/>
          <a:p>
            <a:r>
              <a:rPr lang="ru-RU" sz="4000" b="1" dirty="0" err="1"/>
              <a:t>Аллогенез</a:t>
            </a:r>
            <a:endParaRPr lang="ru-RU" sz="4000" b="1" dirty="0"/>
          </a:p>
          <a:p>
            <a:r>
              <a:rPr lang="ru-RU" sz="4000" b="1" dirty="0" smtClean="0"/>
              <a:t>Арогенез </a:t>
            </a:r>
          </a:p>
          <a:p>
            <a:r>
              <a:rPr lang="ru-RU" sz="4000" b="1" dirty="0" err="1" smtClean="0"/>
              <a:t>Катагенез</a:t>
            </a:r>
            <a:endParaRPr lang="ru-RU" sz="4000" b="1" dirty="0" smtClean="0"/>
          </a:p>
          <a:p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44E1-0A70-43A1-9646-7C22E71F1BF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5186370" cy="965820"/>
          </a:xfrm>
        </p:spPr>
        <p:txBody>
          <a:bodyPr/>
          <a:lstStyle/>
          <a:p>
            <a:pPr algn="ctr"/>
            <a:r>
              <a:rPr lang="ru-RU" b="1" dirty="0"/>
              <a:t>Арогенез</a:t>
            </a:r>
            <a:r>
              <a:rPr lang="ru-RU" dirty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85860"/>
            <a:ext cx="8463314" cy="500066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Эволюционный путь развития группы организмов с выходом в новую адаптивную зону под влиянием приобретения каких-то принципиально новых приспособлений. </a:t>
            </a:r>
          </a:p>
          <a:p>
            <a:r>
              <a:rPr lang="ru-RU" sz="2800" dirty="0" smtClean="0"/>
              <a:t>Арогенез характеризуется повышением организации, развитием приспособлений широкого значения, расширением среды обитания.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391876" cy="6000792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Примером арогенеза сравнительно небольшого масштаба является возникновение и расцвет класса птиц. </a:t>
            </a:r>
          </a:p>
          <a:p>
            <a:r>
              <a:rPr lang="ru-RU" dirty="0" smtClean="0"/>
              <a:t>Проникнуть в новую адаптивную зону предки современных птиц могли благодаря: </a:t>
            </a:r>
          </a:p>
          <a:p>
            <a:pPr lvl="1"/>
            <a:r>
              <a:rPr lang="ru-RU" dirty="0" smtClean="0"/>
              <a:t>возникновению крыла как органа полета; </a:t>
            </a:r>
          </a:p>
          <a:p>
            <a:pPr lvl="1"/>
            <a:r>
              <a:rPr lang="ru-RU" dirty="0" smtClean="0"/>
              <a:t>совершенного четырехкамерного сердца, что значительно повысило интенсивность обменных процессов и обеспечило </a:t>
            </a:r>
            <a:r>
              <a:rPr lang="ru-RU" dirty="0" err="1" smtClean="0"/>
              <a:t>теплокровность</a:t>
            </a:r>
            <a:r>
              <a:rPr lang="ru-RU" dirty="0" smtClean="0"/>
              <a:t>; </a:t>
            </a:r>
          </a:p>
          <a:p>
            <a:pPr lvl="1"/>
            <a:r>
              <a:rPr lang="ru-RU" dirty="0" smtClean="0"/>
              <a:t>развитию отделов мозга, координирующих движение в воздухе.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4800600"/>
          </a:xfrm>
        </p:spPr>
        <p:txBody>
          <a:bodyPr/>
          <a:lstStyle/>
          <a:p>
            <a:r>
              <a:rPr lang="ru-RU" b="1" dirty="0" smtClean="0"/>
              <a:t>В мире растений типичными арогенезами являются выход растений на сушу, возникновение голосеменных, покрытосеменных растений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06760" cy="5248292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cs typeface="Arial" pitchFamily="34" charset="0"/>
              </a:rPr>
              <a:t>Морфофизиологические изменения, определяющие арогенез той или иной группы, называются </a:t>
            </a:r>
            <a:r>
              <a:rPr lang="ru-RU" sz="3600" b="1" dirty="0" smtClean="0">
                <a:cs typeface="Arial" pitchFamily="34" charset="0"/>
              </a:rPr>
              <a:t>ароморфозами.</a:t>
            </a:r>
          </a:p>
          <a:p>
            <a:r>
              <a:rPr lang="ru-RU" dirty="0" smtClean="0"/>
              <a:t>Ароморфозы формируются на основе наследственной изменчивости в ходе естественного отбора и являются приспособлениями широкого значения.</a:t>
            </a:r>
          </a:p>
          <a:p>
            <a:pPr lvl="1"/>
            <a:r>
              <a:rPr lang="ru-RU" dirty="0" smtClean="0"/>
              <a:t>Они дают преимущества в борьбе за существование и открывают возможности освоения новой, прежде недоступной среды обитания.</a:t>
            </a:r>
            <a:r>
              <a:rPr lang="ru-RU" sz="3600" b="1" i="1" dirty="0" smtClean="0">
                <a:cs typeface="Arial" pitchFamily="34" charset="0"/>
              </a:rPr>
              <a:t> </a:t>
            </a:r>
            <a:endParaRPr lang="ru-RU" sz="3600" b="1" dirty="0" smtClean="0">
              <a:cs typeface="Arial" pitchFamily="34" charset="0"/>
            </a:endParaRP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463884" cy="5819796"/>
          </a:xfrm>
        </p:spPr>
        <p:txBody>
          <a:bodyPr>
            <a:normAutofit/>
          </a:bodyPr>
          <a:lstStyle/>
          <a:p>
            <a:r>
              <a:rPr lang="ru-RU" b="1" dirty="0" smtClean="0"/>
              <a:t>Общая черта ароморфозов в том, что они сохраняются в ходе дальнейшей эволюции и приводят к возникновению крупных систематических групп — типов, отделов, классов, некоторых отрядов, например,  у млекопитающих.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1143000"/>
          </a:xfrm>
        </p:spPr>
        <p:txBody>
          <a:bodyPr/>
          <a:lstStyle/>
          <a:p>
            <a:r>
              <a:rPr lang="ru-RU" b="1" dirty="0" err="1" smtClean="0"/>
              <a:t>Аллогенез</a:t>
            </a:r>
            <a:r>
              <a:rPr lang="ru-RU" b="1" dirty="0" smtClean="0"/>
              <a:t> 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43044"/>
            <a:ext cx="8329642" cy="4800600"/>
          </a:xfrm>
        </p:spPr>
        <p:txBody>
          <a:bodyPr>
            <a:normAutofit fontScale="92500"/>
          </a:bodyPr>
          <a:lstStyle/>
          <a:p>
            <a:r>
              <a:rPr lang="ru-RU" sz="3100" b="1" dirty="0" smtClean="0"/>
              <a:t>Развитие группы живых организмов внутри одной адаптивной зоны с возникновением большого числа близких форм, различающихся приспособлениями одного масштаба.</a:t>
            </a:r>
          </a:p>
          <a:p>
            <a:r>
              <a:rPr lang="ru-RU" sz="3100" dirty="0" smtClean="0"/>
              <a:t>Направление эволюции, при котором при сохранении основных черт организации и функционирования возникают приспособления, позволяющие широко расселяться организмам в широкой адаптивной зоне</a:t>
            </a:r>
          </a:p>
          <a:p>
            <a:pPr>
              <a:buNone/>
            </a:pPr>
            <a:endParaRPr lang="ru-RU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571480"/>
            <a:ext cx="4170367" cy="7413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Макроэволюция</a:t>
            </a:r>
            <a:r>
              <a:rPr lang="ru-RU" dirty="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1714488"/>
            <a:ext cx="7961537" cy="31432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 smtClean="0"/>
              <a:t>	</a:t>
            </a:r>
            <a:r>
              <a:rPr lang="ru-RU" sz="3600" b="1" dirty="0" smtClean="0"/>
              <a:t>Процессы формирования таксонов </a:t>
            </a:r>
            <a:r>
              <a:rPr lang="ru-RU" sz="3600" b="1" dirty="0" err="1" smtClean="0"/>
              <a:t>надвидового</a:t>
            </a:r>
            <a:r>
              <a:rPr lang="ru-RU" sz="3600" b="1" dirty="0" smtClean="0"/>
              <a:t> ранга: родов, отрядов, классов, типов, отделов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44E1-0A70-43A1-9646-7C22E71F1BF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463884" cy="5391168"/>
          </a:xfrm>
        </p:spPr>
        <p:txBody>
          <a:bodyPr>
            <a:normAutofit/>
          </a:bodyPr>
          <a:lstStyle/>
          <a:p>
            <a:r>
              <a:rPr lang="ru-RU" dirty="0" smtClean="0"/>
              <a:t>Этот путь достижения биологического прогресса связан с проникновением организмов в какие-либо узкие (дифференцированные) условия среды в результате развития частных приспособлений. </a:t>
            </a:r>
          </a:p>
          <a:p>
            <a:r>
              <a:rPr lang="ru-RU" dirty="0" smtClean="0"/>
              <a:t>Локальные морфофизиологические приспособления,  способствующие расселению,  называются </a:t>
            </a:r>
            <a:r>
              <a:rPr lang="ru-RU" b="1" dirty="0" smtClean="0"/>
              <a:t>идиоадаптациями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Sewertzoff 1939 evolutionary process.png"/>
          <p:cNvPicPr>
            <a:picLocks noChangeAspect="1" noChangeArrowheads="1"/>
          </p:cNvPicPr>
          <p:nvPr/>
        </p:nvPicPr>
        <p:blipFill>
          <a:blip r:embed="rId2"/>
          <a:srcRect b="14062"/>
          <a:stretch>
            <a:fillRect/>
          </a:stretch>
        </p:blipFill>
        <p:spPr bwMode="auto">
          <a:xfrm>
            <a:off x="357158" y="785793"/>
            <a:ext cx="7304978" cy="36524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4797152"/>
            <a:ext cx="8463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Классическая схема, изображающая основные формы эволюционного процесса по </a:t>
            </a:r>
            <a:r>
              <a:rPr lang="ru-RU" sz="2400" b="1" dirty="0" err="1" smtClean="0"/>
              <a:t>А.Н.Северцову</a:t>
            </a:r>
            <a:r>
              <a:rPr lang="ru-RU" sz="2400" b="1" dirty="0" smtClean="0"/>
              <a:t>:  ароморфоз (</a:t>
            </a:r>
            <a:r>
              <a:rPr lang="ru-RU" sz="2400" b="1" dirty="0" err="1" smtClean="0"/>
              <a:t>a</a:t>
            </a:r>
            <a:r>
              <a:rPr lang="ru-RU" sz="2400" b="1" dirty="0" smtClean="0"/>
              <a:t>), идиоадаптацию (</a:t>
            </a:r>
            <a:r>
              <a:rPr lang="ru-RU" sz="2400" b="1" dirty="0" err="1" smtClean="0"/>
              <a:t>b</a:t>
            </a:r>
            <a:r>
              <a:rPr lang="ru-RU" sz="2400" b="1" dirty="0" smtClean="0"/>
              <a:t>) и общую дегенерацию (</a:t>
            </a:r>
            <a:r>
              <a:rPr lang="ru-RU" sz="2400" b="1" dirty="0" err="1" smtClean="0"/>
              <a:t>r</a:t>
            </a:r>
            <a:r>
              <a:rPr lang="ru-RU" sz="2400" b="1" dirty="0" smtClean="0"/>
              <a:t>).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43560" cy="939784"/>
          </a:xfrm>
        </p:spPr>
        <p:txBody>
          <a:bodyPr/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Катагенез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535892" cy="4800600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Особый путь эволюции, связанный с проникновением организмов в более простую среду обитания и резким упрощением строения и образа жизни</a:t>
            </a:r>
            <a:r>
              <a:rPr lang="ru-RU" dirty="0" smtClean="0"/>
              <a:t>. </a:t>
            </a:r>
          </a:p>
          <a:p>
            <a:r>
              <a:rPr lang="ru-RU" dirty="0" smtClean="0"/>
              <a:t>Морфофизиологическая дегенерация - упрощение организации, вплоть до утраты некоторых систем органов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320438" cy="5819796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Примером </a:t>
            </a:r>
            <a:r>
              <a:rPr lang="ru-RU" dirty="0" err="1" smtClean="0"/>
              <a:t>катагенеза</a:t>
            </a:r>
            <a:r>
              <a:rPr lang="ru-RU" dirty="0" smtClean="0"/>
              <a:t> является возникновение паразитических форм. </a:t>
            </a:r>
          </a:p>
          <a:p>
            <a:pPr lvl="1"/>
            <a:r>
              <a:rPr lang="ru-RU" dirty="0" smtClean="0"/>
              <a:t>У растений-паразитов снижается активность фотосинтеза, наблюдается редукция листьев.</a:t>
            </a:r>
          </a:p>
          <a:p>
            <a:pPr lvl="1"/>
            <a:r>
              <a:rPr lang="ru-RU" dirty="0" smtClean="0"/>
              <a:t> У паразитических ленточных червей нет кишечника, слабо развита нервная система</a:t>
            </a:r>
          </a:p>
          <a:p>
            <a:r>
              <a:rPr lang="ru-RU" dirty="0" smtClean="0"/>
              <a:t>У видов, обитающих в пещерах, почве, происходит редукция органов зрения, депигментация, снижается активность передвижения.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392446" cy="5819796"/>
          </a:xfrm>
        </p:spPr>
        <p:txBody>
          <a:bodyPr>
            <a:normAutofit/>
          </a:bodyPr>
          <a:lstStyle/>
          <a:p>
            <a:r>
              <a:rPr lang="ru-RU" b="1" dirty="0" smtClean="0"/>
              <a:t>Упрощение организации вовсе не означает вымирание данной группы.</a:t>
            </a:r>
          </a:p>
          <a:p>
            <a:r>
              <a:rPr lang="ru-RU" dirty="0" smtClean="0"/>
              <a:t>Напротив, большинство видов паразитических организмов процветает, т.е. находится в состоянии биологического прогресса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Сочетание и изменение направлений эволюции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535322" cy="48006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 </a:t>
            </a:r>
            <a:r>
              <a:rPr lang="ru-RU" b="1" dirty="0" smtClean="0"/>
              <a:t>эволюции происходит закономерная смена одних направлений эволюции другими. </a:t>
            </a:r>
          </a:p>
          <a:p>
            <a:r>
              <a:rPr lang="ru-RU" dirty="0" smtClean="0"/>
              <a:t>В пределах конкретной естественной группы организмов за периодом арогенеза всегда следует период возникновения частных приспособлений — период </a:t>
            </a:r>
            <a:r>
              <a:rPr lang="ru-RU" dirty="0" err="1" smtClean="0"/>
              <a:t>аллогенеза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Эта смена путей достижения биологического прогресса характерна для всех групп и называется </a:t>
            </a:r>
            <a:r>
              <a:rPr lang="ru-RU" b="1" dirty="0" smtClean="0"/>
              <a:t>законом </a:t>
            </a:r>
            <a:r>
              <a:rPr lang="ru-RU" b="1" dirty="0" err="1" smtClean="0"/>
              <a:t>Северцова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507288" cy="548324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Например, расцвет рептилий в ходе исторического развития вызвал различные преобразования у оставшихся амфибий, испытавших дальнейшую дивергентную дифференцировку. </a:t>
            </a:r>
            <a:endParaRPr lang="ru-RU" dirty="0" smtClean="0"/>
          </a:p>
          <a:p>
            <a:r>
              <a:rPr lang="ru-RU" dirty="0" smtClean="0"/>
              <a:t>Одна </a:t>
            </a:r>
            <a:r>
              <a:rPr lang="ru-RU" dirty="0"/>
              <a:t>группа (хвостатые амфибии) живет теперь в воде, другая (бесхвостые) сохранила хвост только в личиночном состоянии, ведя водно-наземный образ жизни, третья (безногие амфибии) обитает в почве. </a:t>
            </a:r>
            <a:endParaRPr lang="ru-RU" dirty="0" smtClean="0"/>
          </a:p>
          <a:p>
            <a:r>
              <a:rPr lang="ru-RU" dirty="0" smtClean="0"/>
              <a:t>Таким </a:t>
            </a:r>
            <a:r>
              <a:rPr lang="ru-RU" dirty="0"/>
              <a:t>образом, стегоцефалы путем </a:t>
            </a:r>
            <a:r>
              <a:rPr lang="ru-RU" b="1" dirty="0"/>
              <a:t>арогенеза</a:t>
            </a:r>
            <a:r>
              <a:rPr lang="ru-RU" dirty="0"/>
              <a:t> дали рептилий, а путем </a:t>
            </a:r>
            <a:r>
              <a:rPr lang="ru-RU" b="1" dirty="0" err="1"/>
              <a:t>аллогенезов</a:t>
            </a:r>
            <a:r>
              <a:rPr lang="ru-RU" dirty="0"/>
              <a:t> — современных амфибий. </a:t>
            </a:r>
            <a:endParaRPr lang="ru-RU" dirty="0" smtClean="0"/>
          </a:p>
          <a:p>
            <a:r>
              <a:rPr lang="ru-RU" dirty="0" smtClean="0"/>
              <a:t>Группа </a:t>
            </a:r>
            <a:r>
              <a:rPr lang="ru-RU" dirty="0"/>
              <a:t>безногих амфибий </a:t>
            </a:r>
            <a:r>
              <a:rPr lang="ru-RU" dirty="0" smtClean="0"/>
              <a:t>путём </a:t>
            </a:r>
            <a:r>
              <a:rPr lang="ru-RU" b="1" dirty="0" err="1" smtClean="0"/>
              <a:t>катогенеза</a:t>
            </a:r>
            <a:r>
              <a:rPr lang="ru-RU" dirty="0" smtClean="0"/>
              <a:t> приобрела </a:t>
            </a:r>
            <a:r>
              <a:rPr lang="ru-RU" dirty="0"/>
              <a:t>облик червеобразных форм, лишенных конечностей и хвоста (</a:t>
            </a:r>
            <a:r>
              <a:rPr lang="ru-RU" dirty="0" err="1"/>
              <a:t>червяга</a:t>
            </a:r>
            <a:r>
              <a:rPr lang="ru-RU" dirty="0" smtClean="0"/>
              <a:t>).</a:t>
            </a:r>
          </a:p>
          <a:p>
            <a:r>
              <a:rPr lang="ru-RU" b="1" dirty="0" smtClean="0"/>
              <a:t>Все </a:t>
            </a:r>
            <a:r>
              <a:rPr lang="ru-RU" b="1" dirty="0"/>
              <a:t>эти формы экологически разошлись, конкуренция стала слабее, а биологический потенциал повысился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lum bright="6000" contrast="10000"/>
          </a:blip>
          <a:srcRect t="6075"/>
          <a:stretch>
            <a:fillRect/>
          </a:stretch>
        </p:blipFill>
        <p:spPr>
          <a:xfrm>
            <a:off x="214282" y="507098"/>
            <a:ext cx="7670086" cy="4234749"/>
          </a:xfrm>
          <a:prstGeom prst="rect">
            <a:avLst/>
          </a:prstGeom>
          <a:noFill/>
          <a:ln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00636"/>
            <a:ext cx="8032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Схема, изображающая основные формы эволюционного процесса позвоночных от рыб к рептилиям. </a:t>
            </a:r>
            <a:endParaRPr lang="ru-RU" sz="24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174712" cy="1285884"/>
          </a:xfrm>
        </p:spPr>
        <p:txBody>
          <a:bodyPr>
            <a:noAutofit/>
          </a:bodyPr>
          <a:lstStyle/>
          <a:p>
            <a:r>
              <a:rPr lang="ru-RU" b="1" dirty="0" smtClean="0"/>
              <a:t>Способы достижения биологического прогресса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76872"/>
            <a:ext cx="8679338" cy="3938210"/>
          </a:xfrm>
        </p:spPr>
        <p:txBody>
          <a:bodyPr>
            <a:normAutofit/>
          </a:bodyPr>
          <a:lstStyle/>
          <a:p>
            <a:r>
              <a:rPr lang="ru-RU" dirty="0" smtClean="0"/>
              <a:t>Среди форм филогенеза выделяют первичные  и вторичные.</a:t>
            </a:r>
          </a:p>
          <a:p>
            <a:r>
              <a:rPr lang="ru-RU" dirty="0" smtClean="0"/>
              <a:t>Первичные — </a:t>
            </a:r>
            <a:r>
              <a:rPr lang="ru-RU" b="1" dirty="0" err="1" smtClean="0"/>
              <a:t>филетическую</a:t>
            </a:r>
            <a:r>
              <a:rPr lang="ru-RU" b="1" dirty="0" smtClean="0"/>
              <a:t> эволюция </a:t>
            </a:r>
            <a:r>
              <a:rPr lang="ru-RU" dirty="0" smtClean="0"/>
              <a:t>и </a:t>
            </a:r>
            <a:r>
              <a:rPr lang="ru-RU" b="1" dirty="0" smtClean="0"/>
              <a:t>дивергенция</a:t>
            </a:r>
            <a:r>
              <a:rPr lang="ru-RU" dirty="0" smtClean="0"/>
              <a:t>, лежащие в основе любых изменений таксонов. </a:t>
            </a:r>
          </a:p>
          <a:p>
            <a:r>
              <a:rPr lang="ru-RU" dirty="0" smtClean="0"/>
              <a:t>Вторичные — </a:t>
            </a:r>
            <a:r>
              <a:rPr lang="ru-RU" b="1" dirty="0" smtClean="0"/>
              <a:t>конвергенция и параллелизм</a:t>
            </a:r>
            <a:r>
              <a:rPr lang="ru-RU" dirty="0" smtClean="0"/>
              <a:t>.</a:t>
            </a:r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606760" cy="5268931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Любая </a:t>
            </a:r>
            <a:r>
              <a:rPr lang="ru-RU" b="1" dirty="0"/>
              <a:t>группа, возникшая путем ароморфозов, в дальнейшем развивается дивергентно, путем идиоадаптаций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Конвергенция</a:t>
            </a:r>
            <a:r>
              <a:rPr lang="ru-RU" dirty="0" smtClean="0"/>
              <a:t> - процесс</a:t>
            </a:r>
            <a:r>
              <a:rPr lang="ru-RU" dirty="0"/>
              <a:t>, противоположный дивергенции. При попадании различных групп неродственных организмов в одинаковые условия возникает конвергентное сходство между </a:t>
            </a:r>
            <a:r>
              <a:rPr lang="ru-RU" dirty="0" smtClean="0"/>
              <a:t>ними.</a:t>
            </a:r>
          </a:p>
          <a:p>
            <a:r>
              <a:rPr lang="ru-RU" b="1" dirty="0" smtClean="0"/>
              <a:t>Параллелизм</a:t>
            </a:r>
            <a:r>
              <a:rPr lang="ru-RU" dirty="0" smtClean="0"/>
              <a:t> возникает, если </a:t>
            </a:r>
            <a:r>
              <a:rPr lang="ru-RU" dirty="0"/>
              <a:t>две родственные группы видов развивались в разных условиях, но в дальнейшем, уже после дивергенции, попали в одну и туже </a:t>
            </a:r>
            <a:r>
              <a:rPr lang="ru-RU" dirty="0" smtClean="0"/>
              <a:t>среду.  Тогда </a:t>
            </a:r>
            <a:r>
              <a:rPr lang="ru-RU" dirty="0"/>
              <a:t>их развитие будет происходить параллельно, будут возникать сходные идиоадаптации.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5214950"/>
            <a:ext cx="8031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Схема процессов </a:t>
            </a:r>
            <a:r>
              <a:rPr lang="ru-RU" sz="2400" b="1" dirty="0" err="1" smtClean="0"/>
              <a:t>микроэволюции</a:t>
            </a:r>
            <a:r>
              <a:rPr lang="ru-RU" sz="2400" b="1" dirty="0" smtClean="0"/>
              <a:t>, включающая предпосылки эволюции, движущие силы и результаты.</a:t>
            </a:r>
            <a:endParaRPr lang="ru-RU" sz="2400" b="1" dirty="0"/>
          </a:p>
        </p:txBody>
      </p:sp>
      <p:pic>
        <p:nvPicPr>
          <p:cNvPr id="254980" name="Picture 4" descr="http://rudocs.exdat.com/pars_docs/tw_refs/317/316532/316532_html_405a3dcb.gif"/>
          <p:cNvPicPr>
            <a:picLocks noChangeAspect="1" noChangeArrowheads="1"/>
          </p:cNvPicPr>
          <p:nvPr/>
        </p:nvPicPr>
        <p:blipFill>
          <a:blip r:embed="rId2"/>
          <a:srcRect t="4918" r="8601" b="4918"/>
          <a:stretch>
            <a:fillRect/>
          </a:stretch>
        </p:blipFill>
        <p:spPr bwMode="auto">
          <a:xfrm>
            <a:off x="428596" y="571480"/>
            <a:ext cx="5715039" cy="457203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239618" name="Picture 2" descr="http://proznania.ru/books/str/0535/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5224664" cy="445784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5156021"/>
            <a:ext cx="8462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Схема конвергентного (В — синхронного, Г — асинхронного), параллельного (Д), дивергентного (Б) развития групп и </a:t>
            </a:r>
            <a:r>
              <a:rPr lang="ru-RU" b="1" dirty="0" err="1" smtClean="0"/>
              <a:t>филетической</a:t>
            </a:r>
            <a:r>
              <a:rPr lang="ru-RU" b="1" dirty="0" smtClean="0"/>
              <a:t> эволюции (А). Видно, что параллелизм может быть определен как конвергентное сходство, возникшее на основе дивергенции (</a:t>
            </a:r>
            <a:r>
              <a:rPr lang="ru-RU" b="1" dirty="0" err="1" smtClean="0"/>
              <a:t>ориг</a:t>
            </a:r>
            <a:r>
              <a:rPr lang="ru-RU" b="1" dirty="0" smtClean="0"/>
              <a:t>.)/ </a:t>
            </a:r>
            <a:r>
              <a:rPr lang="ru-RU" b="1" dirty="0" err="1" smtClean="0"/>
              <a:t>a</a:t>
            </a:r>
            <a:r>
              <a:rPr lang="ru-RU" b="1" dirty="0" smtClean="0"/>
              <a:t>, </a:t>
            </a:r>
            <a:r>
              <a:rPr lang="ru-RU" b="1" dirty="0" err="1" smtClean="0"/>
              <a:t>b</a:t>
            </a:r>
            <a:r>
              <a:rPr lang="ru-RU" b="1" dirty="0" smtClean="0"/>
              <a:t>, </a:t>
            </a:r>
            <a:r>
              <a:rPr lang="ru-RU" b="1" dirty="0" err="1" smtClean="0"/>
              <a:t>c</a:t>
            </a:r>
            <a:r>
              <a:rPr lang="ru-RU" b="1" dirty="0" smtClean="0"/>
              <a:t>… </a:t>
            </a:r>
            <a:r>
              <a:rPr lang="ru-RU" b="1" dirty="0" err="1" smtClean="0"/>
              <a:t>mn</a:t>
            </a:r>
            <a:r>
              <a:rPr lang="ru-RU" b="1" dirty="0" smtClean="0"/>
              <a:t> — разные признаки.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391306" cy="57150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Основной способ осуществления макроэволюции — </a:t>
            </a:r>
            <a:r>
              <a:rPr lang="ru-RU" b="1" dirty="0" smtClean="0"/>
              <a:t>дивергенция </a:t>
            </a:r>
            <a:r>
              <a:rPr lang="ru-RU" dirty="0" smtClean="0"/>
              <a:t>— независимое образование различных признаков у родственных организмов. </a:t>
            </a:r>
          </a:p>
          <a:p>
            <a:r>
              <a:rPr lang="ru-RU" dirty="0" smtClean="0"/>
              <a:t>В основе дивергенции лежит экологическая дифференциация вида (или группы видов) на самостоятельные ветви .</a:t>
            </a:r>
          </a:p>
          <a:p>
            <a:r>
              <a:rPr lang="ru-RU" dirty="0" smtClean="0"/>
              <a:t>Различия между видами одной группы в процессе эволюции в силу изменения направления отбора все более и более углубляются. </a:t>
            </a:r>
          </a:p>
          <a:p>
            <a:pPr lvl="1"/>
            <a:r>
              <a:rPr lang="ru-RU" dirty="0" smtClean="0"/>
              <a:t>Вместе с тем сохраняется и определенная общность признаков морфофизиологической организации.</a:t>
            </a:r>
          </a:p>
          <a:p>
            <a:pPr lvl="1"/>
            <a:r>
              <a:rPr lang="ru-RU" dirty="0" smtClean="0"/>
              <a:t> Это свидетельствует о происхождении данной группы от общего предка. </a:t>
            </a:r>
          </a:p>
          <a:p>
            <a:r>
              <a:rPr lang="ru-RU" b="1" dirty="0" smtClean="0"/>
              <a:t>При дивергенции сходство между организмами объясняется общностью их происхождения, а различия — приспособлением к разным условиям среды.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4429155" cy="71437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Дивергенция</a:t>
            </a:r>
            <a:endParaRPr lang="ru-RU" dirty="0"/>
          </a:p>
        </p:txBody>
      </p:sp>
      <p:pic>
        <p:nvPicPr>
          <p:cNvPr id="655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2000" contrast="14000"/>
            <a:grayscl/>
          </a:blip>
          <a:srcRect l="5660" t="55497" r="11321"/>
          <a:stretch>
            <a:fillRect/>
          </a:stretch>
        </p:blipFill>
        <p:spPr>
          <a:xfrm>
            <a:off x="428596" y="1285860"/>
            <a:ext cx="5500726" cy="5016261"/>
          </a:xfrm>
          <a:noFill/>
          <a:ln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44E1-0A70-43A1-9646-7C22E71F1BF3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4857760"/>
            <a:ext cx="6786610" cy="1428760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/>
              <a:t>Возникновение </a:t>
            </a:r>
            <a:r>
              <a:rPr lang="ru-RU" sz="2800" b="1" dirty="0" smtClean="0"/>
              <a:t>разных подвидов вьюрков от одного или немногих предковых видов на </a:t>
            </a:r>
            <a:r>
              <a:rPr lang="ru-RU" sz="2800" b="1" dirty="0" err="1" smtClean="0"/>
              <a:t>Галапагосских</a:t>
            </a:r>
            <a:r>
              <a:rPr lang="ru-RU" sz="2800" b="1" dirty="0" smtClean="0"/>
              <a:t> островах.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55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2000" contrast="14000"/>
            <a:grayscl/>
          </a:blip>
          <a:srcRect l="7676" t="3800" r="14705" b="50168"/>
          <a:stretch>
            <a:fillRect/>
          </a:stretch>
        </p:blipFill>
        <p:spPr>
          <a:xfrm>
            <a:off x="476634" y="285728"/>
            <a:ext cx="5785246" cy="4357717"/>
          </a:xfrm>
          <a:noFill/>
          <a:ln>
            <a:solidFill>
              <a:schemeClr val="tx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44E1-0A70-43A1-9646-7C22E71F1BF3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391876" cy="5891234"/>
          </a:xfrm>
        </p:spPr>
        <p:txBody>
          <a:bodyPr>
            <a:normAutofit/>
          </a:bodyPr>
          <a:lstStyle/>
          <a:p>
            <a:r>
              <a:rPr lang="ru-RU" b="1" dirty="0" smtClean="0"/>
              <a:t>Параллелизм (Параллельное развитие) </a:t>
            </a:r>
            <a:r>
              <a:rPr lang="ru-RU" dirty="0" smtClean="0"/>
              <a:t>— процесс эволюционного развития в сходном направлении двух или нескольких первоначально </a:t>
            </a:r>
            <a:r>
              <a:rPr lang="ru-RU" dirty="0" err="1" smtClean="0"/>
              <a:t>дивергировавших</a:t>
            </a:r>
            <a:r>
              <a:rPr lang="ru-RU" dirty="0" smtClean="0"/>
              <a:t> групп. </a:t>
            </a:r>
          </a:p>
          <a:p>
            <a:r>
              <a:rPr lang="ru-RU" dirty="0" smtClean="0"/>
              <a:t>Примером может служить развитие </a:t>
            </a:r>
            <a:r>
              <a:rPr lang="ru-RU" dirty="0" err="1" smtClean="0"/>
              <a:t>саблезубости</a:t>
            </a:r>
            <a:r>
              <a:rPr lang="ru-RU" dirty="0" smtClean="0"/>
              <a:t> у представителей разных подсемейств кошачьих.</a:t>
            </a:r>
          </a:p>
          <a:p>
            <a:r>
              <a:rPr lang="ru-RU" b="1" dirty="0" smtClean="0"/>
              <a:t>С генетической точки зрения, параллельная эволюция объясняется общностью генной структуры родственных групп и сходной ее изменчивостью.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b="1" dirty="0"/>
              <a:t>Гомологические ряды в наследственной изменчивости</a:t>
            </a:r>
            <a:r>
              <a:rPr lang="ru-RU" dirty="0"/>
              <a:t> — понятие, введенное Н. И. </a:t>
            </a:r>
            <a:r>
              <a:rPr lang="ru-RU" dirty="0" smtClean="0"/>
              <a:t>Вавиловым</a:t>
            </a:r>
          </a:p>
          <a:p>
            <a:r>
              <a:rPr lang="ru-RU" dirty="0"/>
              <a:t>Генетически близкие виды и роды характеризуются сходными рядами наследственной изменчивости с такой правильностью, что, зная ряд форм в пределах одного вида, можно предвидеть нахождение параллельных форм у других видов и родов.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467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Н. И. Вавилов рассматривал сформулированный им закон как вклад в </a:t>
            </a:r>
            <a:r>
              <a:rPr lang="ru-RU" dirty="0" smtClean="0"/>
              <a:t>представления </a:t>
            </a:r>
            <a:r>
              <a:rPr lang="ru-RU" dirty="0"/>
              <a:t>о закономерном характере изменчивости, лежащей в основе эволюционного </a:t>
            </a:r>
            <a:r>
              <a:rPr lang="ru-RU" dirty="0" smtClean="0"/>
              <a:t>процесса.</a:t>
            </a:r>
          </a:p>
          <a:p>
            <a:r>
              <a:rPr lang="ru-RU" dirty="0" smtClean="0"/>
              <a:t>Он </a:t>
            </a:r>
            <a:r>
              <a:rPr lang="ru-RU" dirty="0"/>
              <a:t>полагал, что закономерно повторяющиеся в разных группах наследственные вариации лежат в основе эволюционных параллелизмов и явления мимикрии.</a:t>
            </a:r>
          </a:p>
          <a:p>
            <a:r>
              <a:rPr lang="ru-RU" dirty="0" smtClean="0"/>
              <a:t>Родственные </a:t>
            </a:r>
            <a:r>
              <a:rPr lang="ru-RU" dirty="0"/>
              <a:t>таксоны часто имеют родственные генетические последовательности, слабо различающиеся в принципе, а некоторые мутации возникают с большей вероятностью и проявляются в целом сходно у представителей разных, но родственных, таксонов. </a:t>
            </a:r>
            <a:endParaRPr lang="ru-RU" dirty="0" smtClean="0"/>
          </a:p>
          <a:p>
            <a:r>
              <a:rPr lang="ru-RU" b="1" dirty="0" smtClean="0"/>
              <a:t>Например, </a:t>
            </a:r>
            <a:r>
              <a:rPr lang="ru-RU" b="1" dirty="0" err="1" smtClean="0"/>
              <a:t>двувариантная</a:t>
            </a:r>
            <a:r>
              <a:rPr lang="ru-RU" b="1" dirty="0" smtClean="0"/>
              <a:t> </a:t>
            </a:r>
            <a:r>
              <a:rPr lang="ru-RU" b="1" dirty="0" err="1"/>
              <a:t>фенотипически</a:t>
            </a:r>
            <a:r>
              <a:rPr lang="ru-RU" b="1" dirty="0"/>
              <a:t> ярко выраженная мутация строения черепа и организма в целом: акромегалия и акромикрия, за которые отвечает в конечном счете мутация, изменяющая баланс, своевременное «включение» или «выключение» в ходе онтогенеза гормонов соматотропина и гонадотропина.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358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4643446"/>
            <a:ext cx="8606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cs typeface="Tahoma" pitchFamily="34" charset="0"/>
              </a:rPr>
              <a:t>Развитие </a:t>
            </a:r>
            <a:r>
              <a:rPr lang="ru-RU" sz="2000" b="1" dirty="0" err="1" smtClean="0">
                <a:cs typeface="Tahoma" pitchFamily="34" charset="0"/>
              </a:rPr>
              <a:t>саблезубости</a:t>
            </a:r>
            <a:r>
              <a:rPr lang="ru-RU" sz="2000" b="1" dirty="0" smtClean="0">
                <a:cs typeface="Tahoma" pitchFamily="34" charset="0"/>
              </a:rPr>
              <a:t> у крупных кошек:</a:t>
            </a:r>
          </a:p>
          <a:p>
            <a:r>
              <a:rPr lang="ru-RU" sz="2000" b="1" dirty="0" smtClean="0">
                <a:cs typeface="Tahoma" pitchFamily="34" charset="0"/>
              </a:rPr>
              <a:t>А – махайрод (олигоцен)</a:t>
            </a:r>
          </a:p>
          <a:p>
            <a:r>
              <a:rPr lang="ru-RU" sz="2000" b="1" dirty="0" smtClean="0">
                <a:cs typeface="Tahoma" pitchFamily="34" charset="0"/>
              </a:rPr>
              <a:t>Б – </a:t>
            </a:r>
            <a:r>
              <a:rPr lang="ru-RU" sz="2000" b="1" dirty="0" err="1" smtClean="0">
                <a:cs typeface="Tahoma" pitchFamily="34" charset="0"/>
              </a:rPr>
              <a:t>лжесаблезубая</a:t>
            </a:r>
            <a:r>
              <a:rPr lang="ru-RU" sz="2000" b="1" dirty="0" smtClean="0">
                <a:cs typeface="Tahoma" pitchFamily="34" charset="0"/>
              </a:rPr>
              <a:t> настоящая кошка (олигоцен)</a:t>
            </a:r>
          </a:p>
          <a:p>
            <a:r>
              <a:rPr lang="ru-RU" sz="2000" b="1" dirty="0" smtClean="0">
                <a:cs typeface="Tahoma" pitchFamily="34" charset="0"/>
              </a:rPr>
              <a:t>В – </a:t>
            </a:r>
            <a:r>
              <a:rPr lang="ru-RU" sz="2000" b="1" dirty="0" err="1" smtClean="0">
                <a:cs typeface="Tahoma" pitchFamily="34" charset="0"/>
              </a:rPr>
              <a:t>симилодон</a:t>
            </a:r>
            <a:r>
              <a:rPr lang="ru-RU" sz="2000" b="1" dirty="0" smtClean="0">
                <a:cs typeface="Tahoma" pitchFamily="34" charset="0"/>
              </a:rPr>
              <a:t> из подсемейства </a:t>
            </a:r>
            <a:r>
              <a:rPr lang="ru-RU" sz="2000" b="1" dirty="0" err="1" smtClean="0">
                <a:cs typeface="Tahoma" pitchFamily="34" charset="0"/>
              </a:rPr>
              <a:t>махайродовых</a:t>
            </a:r>
            <a:r>
              <a:rPr lang="ru-RU" sz="2000" b="1" dirty="0" smtClean="0">
                <a:cs typeface="Tahoma" pitchFamily="34" charset="0"/>
              </a:rPr>
              <a:t>, появившийся через 30 </a:t>
            </a:r>
            <a:r>
              <a:rPr lang="ru-RU" sz="2000" b="1" dirty="0" err="1" smtClean="0">
                <a:cs typeface="Tahoma" pitchFamily="34" charset="0"/>
              </a:rPr>
              <a:t>млн</a:t>
            </a:r>
            <a:r>
              <a:rPr lang="ru-RU" sz="2000" b="1" dirty="0" smtClean="0">
                <a:cs typeface="Tahoma" pitchFamily="34" charset="0"/>
              </a:rPr>
              <a:t> лет</a:t>
            </a:r>
          </a:p>
          <a:p>
            <a:r>
              <a:rPr lang="ru-RU" sz="2000" b="1" dirty="0" smtClean="0">
                <a:cs typeface="Tahoma" pitchFamily="34" charset="0"/>
              </a:rPr>
              <a:t>Г – саблезубый тигр (плейстоцен)</a:t>
            </a:r>
            <a:endParaRPr lang="ru-RU" sz="20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3543" r="6102" b="789"/>
          <a:stretch>
            <a:fillRect/>
          </a:stretch>
        </p:blipFill>
        <p:spPr>
          <a:xfrm>
            <a:off x="675862" y="214290"/>
            <a:ext cx="3538948" cy="4313092"/>
          </a:xfrm>
          <a:prstGeom prst="rect">
            <a:avLst/>
          </a:prstGeom>
          <a:noFill/>
          <a:ln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Картинка 4 из 2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3619526" cy="271464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071802" y="285728"/>
            <a:ext cx="142876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Махайрод</a:t>
            </a:r>
            <a:endParaRPr lang="ru-RU" dirty="0"/>
          </a:p>
        </p:txBody>
      </p:sp>
      <p:pic>
        <p:nvPicPr>
          <p:cNvPr id="195588" name="Picture 4" descr="Файл:Smilodon fatalis Sergiodlarosa.jpg"/>
          <p:cNvPicPr>
            <a:picLocks noChangeAspect="1" noChangeArrowheads="1"/>
          </p:cNvPicPr>
          <p:nvPr/>
        </p:nvPicPr>
        <p:blipFill>
          <a:blip r:embed="rId3"/>
          <a:srcRect t="29126"/>
          <a:stretch>
            <a:fillRect/>
          </a:stretch>
        </p:blipFill>
        <p:spPr bwMode="auto">
          <a:xfrm>
            <a:off x="0" y="3357562"/>
            <a:ext cx="4572032" cy="29860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5286388"/>
            <a:ext cx="1380506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dirty="0" err="1" smtClean="0"/>
              <a:t>Симилодон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1026" name="Picture 2" descr="https://upload.wikimedia.org/wikipedia/commons/thumb/d/d1/Smilodon_head.jpg/220px-Smilodon_he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34606"/>
            <a:ext cx="2962672" cy="347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5157192"/>
            <a:ext cx="3888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Череп </a:t>
            </a:r>
            <a:r>
              <a:rPr lang="ru-RU" b="1" dirty="0" err="1" smtClean="0"/>
              <a:t>симилодона</a:t>
            </a:r>
            <a:r>
              <a:rPr lang="ru-RU" b="1" dirty="0" smtClean="0"/>
              <a:t>. Клыки 28 см, мог открывать пасть на 120°</a:t>
            </a:r>
            <a:endParaRPr lang="ru-RU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90" name="Picture 6" descr="Картинка 5 из 53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270286"/>
            <a:ext cx="3429023" cy="37161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3986470"/>
            <a:ext cx="8340072" cy="2369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Саблезубый тигр</a:t>
            </a:r>
          </a:p>
          <a:p>
            <a:r>
              <a:rPr lang="ru-RU" sz="1600" b="1" dirty="0" smtClean="0"/>
              <a:t>Саблезубые кошки обязаны своим названием очень длинным изогнутым клыкам, достигавшим у некоторых видов 20 см. Эти животные могли открывать пасть на </a:t>
            </a:r>
            <a:r>
              <a:rPr lang="ru-RU" sz="1600" b="1" dirty="0" smtClean="0"/>
              <a:t>95°, </a:t>
            </a:r>
            <a:r>
              <a:rPr lang="ru-RU" sz="1600" b="1" dirty="0" smtClean="0"/>
              <a:t>что было необходимым для использования подобных зубов. Современные кошачьи могут открывать пасть лишь на 65°. По строению тела саблезубые кошки были более сильными и менее изящными, чем современные кошки. Многие имели относительно короткий хвост, похожий на хвост рыси. Существует распространённое представление о том, что саблезубые кошки были очень крупными. На самом деле многие виды были сравнительно небольшими, меньше чем леопарды. </a:t>
            </a:r>
            <a:endParaRPr lang="ru-RU" sz="16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052736"/>
            <a:ext cx="8401080" cy="5073427"/>
          </a:xfrm>
        </p:spPr>
        <p:txBody>
          <a:bodyPr>
            <a:normAutofit/>
          </a:bodyPr>
          <a:lstStyle/>
          <a:p>
            <a:r>
              <a:rPr lang="ru-RU" sz="2800" b="1" dirty="0"/>
              <a:t>В основе макроэволюции лежат те же движущие силы, что и в основе </a:t>
            </a:r>
            <a:r>
              <a:rPr lang="ru-RU" sz="2800" b="1" dirty="0" err="1" smtClean="0"/>
              <a:t>микроэволюции</a:t>
            </a:r>
            <a:r>
              <a:rPr lang="ru-RU" sz="2800" b="1" dirty="0" smtClean="0"/>
              <a:t>: наследственность</a:t>
            </a:r>
            <a:r>
              <a:rPr lang="ru-RU" sz="2800" b="1" dirty="0"/>
              <a:t>, изменчивость</a:t>
            </a:r>
            <a:r>
              <a:rPr lang="ru-RU" sz="2800" b="1" dirty="0" smtClean="0"/>
              <a:t>, естественный отбор и репродуктивная </a:t>
            </a:r>
            <a:r>
              <a:rPr lang="ru-RU" sz="2800" b="1" dirty="0"/>
              <a:t>изоляция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Так </a:t>
            </a:r>
            <a:r>
              <a:rPr lang="ru-RU" sz="2800" b="1" dirty="0"/>
              <a:t>же, как и </a:t>
            </a:r>
            <a:r>
              <a:rPr lang="ru-RU" sz="2800" b="1" dirty="0" err="1"/>
              <a:t>микроэволюция</a:t>
            </a:r>
            <a:r>
              <a:rPr lang="ru-RU" sz="2800" b="1" dirty="0"/>
              <a:t>, макроэволюция имеет дивергентный характер.</a:t>
            </a:r>
            <a:r>
              <a:rPr lang="ru-RU" sz="2800" dirty="0"/>
              <a:t> 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Саблезубые (3 вида) были самыми грозными хищниками, но крупные звери начали вымирать, саблезубые не смогли приспособиться к более мелкой добыче. </a:t>
            </a:r>
            <a:endParaRPr lang="ru-RU" b="1" dirty="0" smtClean="0"/>
          </a:p>
          <a:p>
            <a:r>
              <a:rPr lang="ru-RU" b="1" dirty="0" smtClean="0"/>
              <a:t>Таковы </a:t>
            </a:r>
            <a:r>
              <a:rPr lang="ru-RU" b="1" dirty="0"/>
              <a:t>последствия узкой специализации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085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7" y="214290"/>
            <a:ext cx="4643470" cy="928694"/>
          </a:xfrm>
        </p:spPr>
        <p:txBody>
          <a:bodyPr anchor="ctr">
            <a:normAutofit/>
          </a:bodyPr>
          <a:lstStyle/>
          <a:p>
            <a:r>
              <a:rPr lang="ru-RU" sz="3200" b="1" dirty="0" err="1" smtClean="0"/>
              <a:t>Филетическая</a:t>
            </a:r>
            <a:r>
              <a:rPr lang="ru-RU" sz="3200" b="1" dirty="0" smtClean="0"/>
              <a:t> </a:t>
            </a:r>
            <a:r>
              <a:rPr lang="ru-RU" sz="3200" b="1" dirty="0"/>
              <a:t>эволюция</a:t>
            </a:r>
            <a:r>
              <a:rPr lang="ru-RU" sz="3200" dirty="0"/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000108"/>
            <a:ext cx="7455202" cy="1060740"/>
          </a:xfrm>
        </p:spPr>
        <p:txBody>
          <a:bodyPr/>
          <a:lstStyle/>
          <a:p>
            <a:pPr marL="72000">
              <a:buFont typeface="Wingdings" pitchFamily="2" charset="2"/>
              <a:buNone/>
            </a:pPr>
            <a:r>
              <a:rPr lang="ru-RU" sz="2800" dirty="0" smtClean="0"/>
              <a:t>	</a:t>
            </a:r>
            <a:r>
              <a:rPr lang="ru-RU" sz="2800" b="1" dirty="0" smtClean="0"/>
              <a:t>Эволюционный </a:t>
            </a:r>
            <a:r>
              <a:rPr lang="ru-RU" sz="2800" b="1" dirty="0"/>
              <a:t>процесс, приводящий к изменению исходного </a:t>
            </a:r>
            <a:r>
              <a:rPr lang="ru-RU" sz="2800" b="1" dirty="0" smtClean="0"/>
              <a:t>таксона.</a:t>
            </a:r>
            <a:endParaRPr lang="ru-RU" sz="2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44E1-0A70-43A1-9646-7C22E71F1BF3}" type="slidenum">
              <a:rPr lang="ru-RU" smtClean="0"/>
              <a:pPr/>
              <a:t>51</a:t>
            </a:fld>
            <a:endParaRPr lang="ru-RU"/>
          </a:p>
        </p:txBody>
      </p:sp>
      <p:pic>
        <p:nvPicPr>
          <p:cNvPr id="7" name="Picture 2" descr="http://cat.convdocs.org/pars_docs/refs/53/52230/52230_html_3bb2e8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5476914" cy="4107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5" name="Picture 3" descr="http://cat.convdocs.org/pars_docs/refs/53/52230/52230_html_4f574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86124"/>
            <a:ext cx="5315720" cy="23574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285728"/>
            <a:ext cx="55007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Эволюционное дерево семейства лошадиных:</a:t>
            </a:r>
          </a:p>
          <a:p>
            <a:pPr marL="342900" indent="-342900">
              <a:buAutoNum type="arabicPeriod"/>
            </a:pPr>
            <a:r>
              <a:rPr lang="ru-RU" sz="2400" b="1" dirty="0" err="1" smtClean="0"/>
              <a:t>Эогиппус</a:t>
            </a:r>
            <a:r>
              <a:rPr lang="ru-RU" sz="2400" b="1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2400" b="1" dirty="0" err="1" smtClean="0"/>
              <a:t>Миогиппус</a:t>
            </a:r>
            <a:r>
              <a:rPr lang="ru-RU" sz="2400" b="1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2400" b="1" dirty="0" err="1" smtClean="0"/>
              <a:t>Меригиппус</a:t>
            </a:r>
            <a:r>
              <a:rPr lang="ru-RU" sz="2400" b="1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2400" b="1" dirty="0" err="1" smtClean="0"/>
              <a:t>Плиогиппус</a:t>
            </a:r>
            <a:r>
              <a:rPr lang="ru-RU" sz="2400" b="1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2400" b="1" dirty="0" err="1" smtClean="0"/>
              <a:t>Эквус</a:t>
            </a:r>
            <a:r>
              <a:rPr lang="ru-RU" sz="2400" b="1" dirty="0" smtClean="0"/>
              <a:t> (современная лошадь)</a:t>
            </a:r>
          </a:p>
          <a:p>
            <a:pPr marL="342900" indent="-342900">
              <a:buAutoNum type="arabicPeriod"/>
            </a:pP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42976" y="5786454"/>
            <a:ext cx="3274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Филогенетический ряд</a:t>
            </a:r>
            <a:endParaRPr lang="ru-RU" sz="2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Ф 38 Пример параллелизма  конечности копытных из уч Парамонова"/>
          <p:cNvPicPr>
            <a:picLocks noChangeAspect="1" noChangeArrowheads="1"/>
          </p:cNvPicPr>
          <p:nvPr/>
        </p:nvPicPr>
        <p:blipFill>
          <a:blip r:embed="rId2" cstate="print"/>
          <a:srcRect l="15384" r="4143" b="20279"/>
          <a:stretch>
            <a:fillRect/>
          </a:stretch>
        </p:blipFill>
        <p:spPr bwMode="auto">
          <a:xfrm>
            <a:off x="357158" y="714355"/>
            <a:ext cx="2630666" cy="5785295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7224" y="214290"/>
            <a:ext cx="3213093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Arial" charset="0"/>
              </a:rPr>
              <a:t>Параллелизм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1340768"/>
            <a:ext cx="38385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Переход от трёхпалой конечности к однопалой также как у лошадиных происходил у </a:t>
            </a:r>
            <a:r>
              <a:rPr lang="ru-RU" sz="2400" b="1" dirty="0" err="1" smtClean="0"/>
              <a:t>литоптерн</a:t>
            </a: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В рядах: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1 – </a:t>
            </a:r>
            <a:r>
              <a:rPr lang="ru-RU" sz="2400" b="1" dirty="0" err="1" smtClean="0"/>
              <a:t>литоптерны</a:t>
            </a: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2 – лошадиные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Файл:В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391150" cy="44481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5000636"/>
            <a:ext cx="8678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Литоптерны</a:t>
            </a:r>
            <a:r>
              <a:rPr lang="ru-RU" sz="2400" dirty="0" smtClean="0"/>
              <a:t> - (лат. </a:t>
            </a:r>
            <a:r>
              <a:rPr lang="ru-RU" sz="2400" b="1" dirty="0" err="1" smtClean="0"/>
              <a:t>Litopterna</a:t>
            </a:r>
            <a:r>
              <a:rPr lang="ru-RU" sz="2400" dirty="0" smtClean="0"/>
              <a:t>) — вымерший отряд млекопитающих, который жил в эпоху кайнозоя в Южной Америке и исчез в позднем плейстоцене.</a:t>
            </a:r>
            <a:endParaRPr lang="ru-RU" sz="24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http://images.wikia.com/fossil/images/f/f1/Phenacodus_primaevus_and_Macrauchenia_patacho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28" y="357166"/>
            <a:ext cx="5572194" cy="3643338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143380"/>
            <a:ext cx="86073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Ни одно из живущих сегодня животных не выглядит столь странно, как доисторические </a:t>
            </a:r>
            <a:r>
              <a:rPr lang="ru-RU" sz="2400" dirty="0" err="1" smtClean="0"/>
              <a:t>литоптерны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Все они были травоядными, и некоторые походили на кроликов, другие - на лошадей, а третьи - на верблюдов.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463884" cy="600079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Конвергенция (конвергентное развитие) </a:t>
            </a:r>
            <a:r>
              <a:rPr lang="ru-RU" dirty="0" smtClean="0"/>
              <a:t>— процесс эволюционного развития двух или более неродственных групп в сходном направлении. </a:t>
            </a:r>
          </a:p>
          <a:p>
            <a:r>
              <a:rPr lang="ru-RU" dirty="0" smtClean="0"/>
              <a:t>Конвергенция обусловлена одинаковой средой обитания, в которую попадают неродственные организмы. </a:t>
            </a:r>
          </a:p>
          <a:p>
            <a:r>
              <a:rPr lang="ru-RU" dirty="0" smtClean="0"/>
              <a:t>Классическим примером конвергентного развития считается возникновение сходных форм тела у акуловых (первичноводные формы), ихтиозавров и китообразных (</a:t>
            </a:r>
            <a:r>
              <a:rPr lang="ru-RU" dirty="0" err="1" smtClean="0"/>
              <a:t>вторичноводные</a:t>
            </a:r>
            <a:r>
              <a:rPr lang="ru-RU" dirty="0" smtClean="0"/>
              <a:t> формы)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535892" cy="58579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 конвергентном способе эволюции возникают </a:t>
            </a:r>
            <a:r>
              <a:rPr lang="ru-RU" b="1" dirty="0" smtClean="0"/>
              <a:t>аналогичные органы</a:t>
            </a:r>
            <a:r>
              <a:rPr lang="ru-RU" dirty="0" smtClean="0"/>
              <a:t>, разные по происхождению, но близкие по внешнему строению в силу выполнения в одинаковой среде сходных функций.</a:t>
            </a:r>
          </a:p>
          <a:p>
            <a:r>
              <a:rPr lang="ru-RU" dirty="0" smtClean="0"/>
              <a:t>Например, аналогичными органами являются:</a:t>
            </a:r>
          </a:p>
          <a:p>
            <a:pPr lvl="1"/>
            <a:r>
              <a:rPr lang="ru-RU" dirty="0" smtClean="0"/>
              <a:t> крылья у птиц, насекомых и летучих мышей;</a:t>
            </a:r>
          </a:p>
          <a:p>
            <a:pPr lvl="1"/>
            <a:r>
              <a:rPr lang="ru-RU" dirty="0" smtClean="0"/>
              <a:t> роющие конечности у медведки (насекомое) и крота (млекопитающее);</a:t>
            </a:r>
          </a:p>
          <a:p>
            <a:pPr lvl="1"/>
            <a:r>
              <a:rPr lang="ru-RU" dirty="0" smtClean="0"/>
              <a:t> плавники у рыб и дельфинов. </a:t>
            </a:r>
          </a:p>
          <a:p>
            <a:pPr lvl="1"/>
            <a:r>
              <a:rPr lang="ru-RU" dirty="0" smtClean="0"/>
              <a:t>колючки у барбариса (видоизмененные листья), белой акации (прилистники), боярышника (побеги), осота (кончики проводящих жилок).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42910" y="285728"/>
            <a:ext cx="3429024" cy="6429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charset="0"/>
              </a:rPr>
              <a:t>Конвергенция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5157192"/>
            <a:ext cx="8606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Сходство в строении тела и структуре передвижения у ихтиозавра, акулы, дельфина и пингвина.</a:t>
            </a:r>
            <a:endParaRPr lang="ru-RU" sz="2400" b="1" dirty="0"/>
          </a:p>
        </p:txBody>
      </p:sp>
      <p:pic>
        <p:nvPicPr>
          <p:cNvPr id="189442" name="Picture 2" descr="http://subject.com.ua/dovidnik/biology/images4657images_101_fmt.jpeg"/>
          <p:cNvPicPr>
            <a:picLocks noChangeAspect="1" noChangeArrowheads="1"/>
          </p:cNvPicPr>
          <p:nvPr/>
        </p:nvPicPr>
        <p:blipFill>
          <a:blip r:embed="rId2"/>
          <a:srcRect t="3503"/>
          <a:stretch>
            <a:fillRect/>
          </a:stretch>
        </p:blipFill>
        <p:spPr bwMode="auto">
          <a:xfrm>
            <a:off x="928662" y="1000108"/>
            <a:ext cx="2794334" cy="3786214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1" name="Picture 3" descr="Ф 40 Конвергенция по форме тела у пингвинв и тюленей из Рувинского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 l="11680" r="9366" b="23510"/>
          <a:stretch>
            <a:fillRect/>
          </a:stretch>
        </p:blipFill>
        <p:spPr bwMode="auto">
          <a:xfrm>
            <a:off x="642910" y="1071546"/>
            <a:ext cx="3000396" cy="4154394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596" y="285728"/>
            <a:ext cx="3429024" cy="6429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charset="0"/>
              </a:rPr>
              <a:t>Конвергенция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5572140"/>
            <a:ext cx="8320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Сходство в строении тела и структуре передвижения пингвина и тюленя</a:t>
            </a:r>
            <a:endParaRPr lang="ru-RU" sz="2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Презентация по биологии: Макроэволюция Биология"/>
          <p:cNvPicPr>
            <a:picLocks noChangeAspect="1" noChangeArrowheads="1"/>
          </p:cNvPicPr>
          <p:nvPr/>
        </p:nvPicPr>
        <p:blipFill>
          <a:blip r:embed="rId2"/>
          <a:srcRect l="13125" t="7500" r="8125" b="27499"/>
          <a:stretch>
            <a:fillRect/>
          </a:stretch>
        </p:blipFill>
        <p:spPr bwMode="auto">
          <a:xfrm>
            <a:off x="307701" y="428604"/>
            <a:ext cx="8008715" cy="49577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75944" y="5894685"/>
            <a:ext cx="4777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Эволюция таксономических групп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891234"/>
          </a:xfrm>
        </p:spPr>
        <p:txBody>
          <a:bodyPr>
            <a:normAutofit/>
          </a:bodyPr>
          <a:lstStyle/>
          <a:p>
            <a:r>
              <a:rPr lang="ru-RU" b="1" dirty="0" smtClean="0"/>
              <a:t>Генофонды конвергентно эволюционирующих неродственных групп различны, поэтому конвергентное сходство обычно распространяется лишь на некоторые признаки. </a:t>
            </a:r>
          </a:p>
          <a:p>
            <a:pPr lvl="1"/>
            <a:r>
              <a:rPr lang="ru-RU" dirty="0" smtClean="0"/>
              <a:t>Так, акуловые и китообразные, сходные по форме тела, имеют резкие различия в строении кровеносной системы, мускулатуры, покровов.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Ф 42 Конвергенция глаз млекопит иголовоногих изРувинского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 l="5385" t="1880" r="710" b="14928"/>
          <a:stretch>
            <a:fillRect/>
          </a:stretch>
        </p:blipFill>
        <p:spPr bwMode="auto">
          <a:xfrm>
            <a:off x="785786" y="1000107"/>
            <a:ext cx="3018406" cy="3787595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3" name="Заголовок 10"/>
          <p:cNvSpPr txBox="1">
            <a:spLocks/>
          </p:cNvSpPr>
          <p:nvPr/>
        </p:nvSpPr>
        <p:spPr>
          <a:xfrm>
            <a:off x="714348" y="214290"/>
            <a:ext cx="335758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600" dirty="0" smtClean="0">
                <a:latin typeface="Arial" charset="0"/>
              </a:rPr>
              <a:t>Конвергенция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143512"/>
            <a:ext cx="8178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Сходство в строении глаза у головоногих моллюсков и млекопитающих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535892" cy="5534044"/>
          </a:xfrm>
        </p:spPr>
        <p:txBody>
          <a:bodyPr/>
          <a:lstStyle/>
          <a:p>
            <a:r>
              <a:rPr lang="ru-RU" dirty="0" smtClean="0"/>
              <a:t>Конвергентное развитие можно наблюдать на всех уровнях: сходство форм тела у акул, ихтиозавров и дельфинов, общие черты строения тела у прыгающих млекопитающих, конвергентное внешнее подобие у многих форм сумчатых и плацентарных млекопитающих и т. 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63</a:t>
            </a:fld>
            <a:endParaRPr lang="ru-RU"/>
          </a:p>
        </p:txBody>
      </p:sp>
      <p:pic>
        <p:nvPicPr>
          <p:cNvPr id="240642" name="Picture 2" descr="Дивергенция, конвергенция, параллелиз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7826"/>
            <a:ext cx="4143404" cy="6112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http://www.stoletnik.narod.ru/enc/t2/2.files/image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428605"/>
            <a:ext cx="3855372" cy="36910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919" y="4372631"/>
            <a:ext cx="85353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+mj-lt"/>
                <a:cs typeface="Arial" pitchFamily="34" charset="0"/>
              </a:rPr>
              <a:t>Сходство в строении между неродственными млекопитающими Африки и Южной Америки: гиппопотам (</a:t>
            </a:r>
            <a:r>
              <a:rPr lang="ru-RU" sz="2000" b="1" dirty="0"/>
              <a:t>млекопитающее из отряда парнокопытных</a:t>
            </a:r>
            <a:r>
              <a:rPr lang="ru-RU" sz="2000" b="1" dirty="0" smtClean="0">
                <a:latin typeface="+mj-lt"/>
                <a:cs typeface="Arial" pitchFamily="34" charset="0"/>
              </a:rPr>
              <a:t>) и </a:t>
            </a:r>
            <a:r>
              <a:rPr lang="ru-RU" sz="2000" b="1" dirty="0" err="1" smtClean="0">
                <a:latin typeface="+mj-lt"/>
                <a:cs typeface="Arial" pitchFamily="34" charset="0"/>
              </a:rPr>
              <a:t>капибара</a:t>
            </a:r>
            <a:r>
              <a:rPr lang="ru-RU" sz="2000" b="1" dirty="0" smtClean="0">
                <a:latin typeface="+mj-lt"/>
                <a:cs typeface="Arial" pitchFamily="34" charset="0"/>
              </a:rPr>
              <a:t> (</a:t>
            </a:r>
            <a:r>
              <a:rPr lang="ru-RU" sz="2000" b="1" dirty="0" err="1" smtClean="0">
                <a:latin typeface="+mj-lt"/>
                <a:cs typeface="Arial" pitchFamily="34" charset="0"/>
              </a:rPr>
              <a:t>водосвинка</a:t>
            </a:r>
            <a:r>
              <a:rPr lang="ru-RU" sz="2000" b="1" dirty="0" smtClean="0">
                <a:latin typeface="+mj-lt"/>
                <a:cs typeface="Arial" pitchFamily="34" charset="0"/>
              </a:rPr>
              <a:t> - </a:t>
            </a:r>
            <a:r>
              <a:rPr lang="ru-RU" sz="2000" b="1" dirty="0"/>
              <a:t>самый крупный в мире </a:t>
            </a:r>
            <a:r>
              <a:rPr lang="ru-RU" sz="2000" b="1" dirty="0" smtClean="0"/>
              <a:t>грызун</a:t>
            </a:r>
            <a:r>
              <a:rPr lang="ru-RU" sz="2000" b="1" dirty="0" smtClean="0">
                <a:latin typeface="+mj-lt"/>
                <a:cs typeface="Arial" pitchFamily="34" charset="0"/>
              </a:rPr>
              <a:t>); </a:t>
            </a:r>
            <a:r>
              <a:rPr lang="ru-RU" sz="2000" b="1" dirty="0" err="1" smtClean="0">
                <a:latin typeface="+mj-lt"/>
                <a:cs typeface="Arial" pitchFamily="34" charset="0"/>
              </a:rPr>
              <a:t>оленёк</a:t>
            </a:r>
            <a:r>
              <a:rPr lang="ru-RU" sz="2000" b="1" dirty="0" smtClean="0">
                <a:latin typeface="+mj-lt"/>
                <a:cs typeface="Arial" pitchFamily="34" charset="0"/>
              </a:rPr>
              <a:t> (отряд парнокопытных) и пака (</a:t>
            </a:r>
            <a:r>
              <a:rPr lang="ru-RU" sz="2000" b="1" dirty="0"/>
              <a:t>вид грызунов из семейства </a:t>
            </a:r>
            <a:r>
              <a:rPr lang="ru-RU" sz="2000" b="1" dirty="0" err="1"/>
              <a:t>агутиевые</a:t>
            </a:r>
            <a:r>
              <a:rPr lang="ru-RU" sz="2000" b="1" dirty="0" smtClean="0">
                <a:latin typeface="+mj-lt"/>
                <a:cs typeface="Arial" pitchFamily="34" charset="0"/>
              </a:rPr>
              <a:t>); карликовая антилопа (</a:t>
            </a:r>
            <a:r>
              <a:rPr lang="ru-RU" sz="2000" b="1" dirty="0"/>
              <a:t>млекопитающее семейства полорогих</a:t>
            </a:r>
            <a:r>
              <a:rPr lang="ru-RU" sz="2000" b="1" dirty="0" smtClean="0">
                <a:latin typeface="+mj-lt"/>
                <a:cs typeface="Arial" pitchFamily="34" charset="0"/>
              </a:rPr>
              <a:t>) и агути (</a:t>
            </a:r>
            <a:r>
              <a:rPr lang="ru-RU" sz="2000" b="1" dirty="0"/>
              <a:t>род млекопитающих отряда грызунов</a:t>
            </a:r>
            <a:r>
              <a:rPr lang="ru-RU" sz="2000" b="1" dirty="0" smtClean="0">
                <a:latin typeface="+mj-lt"/>
                <a:cs typeface="Arial" pitchFamily="34" charset="0"/>
              </a:rPr>
              <a:t>).</a:t>
            </a:r>
            <a:endParaRPr lang="ru-RU" sz="2000" b="1" dirty="0">
              <a:latin typeface="+mj-lt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 39  Конвергенция по форме тела ПРЫГУН в разных группах из Яблокова Юсуфова"/>
          <p:cNvPicPr>
            <a:picLocks noChangeAspect="1" noChangeArrowheads="1"/>
          </p:cNvPicPr>
          <p:nvPr/>
        </p:nvPicPr>
        <p:blipFill>
          <a:blip r:embed="rId2">
            <a:lum contrast="54000"/>
          </a:blip>
          <a:srcRect l="17832" r="13207" b="35954"/>
          <a:stretch>
            <a:fillRect/>
          </a:stretch>
        </p:blipFill>
        <p:spPr bwMode="auto">
          <a:xfrm>
            <a:off x="428597" y="285728"/>
            <a:ext cx="3143272" cy="3571900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4000504"/>
            <a:ext cx="84638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Пример конвергенции по форме тела  у млекопитающих: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 – кенгуру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 – насекомоядный прыгунчик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– полуобезьяна долгопят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 – грызун тушканчик</a:t>
            </a:r>
          </a:p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 – долгоног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66</a:t>
            </a:fld>
            <a:endParaRPr lang="ru-RU"/>
          </a:p>
        </p:txBody>
      </p:sp>
      <p:pic>
        <p:nvPicPr>
          <p:cNvPr id="1026" name="Picture 2" descr="&amp;Kcy;&amp;ocy;&amp;ncy;&amp;vcy;&amp;iecy;&amp;rcy;&amp;gcy;&amp;iecy;&amp;ncy;&amp;ts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5644674" cy="384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5518" y="4581128"/>
            <a:ext cx="7704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Развитие приспособлений для парения в воздухе у позвоночных: А – летучая рыба, Б – летающая лягушка, В – летающая агама, Г – белка-летяга.</a:t>
            </a:r>
          </a:p>
        </p:txBody>
      </p:sp>
    </p:spTree>
    <p:extLst>
      <p:ext uri="{BB962C8B-B14F-4D97-AF65-F5344CB8AC3E}">
        <p14:creationId xmlns:p14="http://schemas.microsoft.com/office/powerpoint/2010/main" val="17104486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5429288" cy="911225"/>
          </a:xfrm>
        </p:spPr>
        <p:txBody>
          <a:bodyPr anchor="ctr">
            <a:noAutofit/>
          </a:bodyPr>
          <a:lstStyle/>
          <a:p>
            <a:r>
              <a:rPr lang="ru-RU" sz="3600" b="1" dirty="0"/>
              <a:t>Правила эволюции групп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571612"/>
            <a:ext cx="8463314" cy="4000528"/>
          </a:xfrm>
        </p:spPr>
        <p:txBody>
          <a:bodyPr>
            <a:noAutofit/>
          </a:bodyPr>
          <a:lstStyle/>
          <a:p>
            <a:r>
              <a:rPr lang="ru-RU" sz="2800" dirty="0"/>
              <a:t>У разных групп растений и животных эволюционный процесс характеризуется своими особенностями. </a:t>
            </a:r>
            <a:endParaRPr lang="ru-RU" sz="2800" dirty="0" smtClean="0"/>
          </a:p>
          <a:p>
            <a:r>
              <a:rPr lang="ru-RU" sz="2800" dirty="0" smtClean="0"/>
              <a:t>Все </a:t>
            </a:r>
            <a:r>
              <a:rPr lang="ru-RU" sz="2800" dirty="0"/>
              <a:t>же можно выделить несколько общих закономерностей или правил эволюции </a:t>
            </a:r>
            <a:r>
              <a:rPr lang="ru-RU" sz="2800" dirty="0" smtClean="0"/>
              <a:t>групп, или </a:t>
            </a:r>
            <a:r>
              <a:rPr lang="ru-RU" sz="2800" b="1" dirty="0" smtClean="0"/>
              <a:t>правил макроэволюции</a:t>
            </a:r>
            <a:r>
              <a:rPr lang="ru-RU" sz="2800" dirty="0" smtClean="0"/>
              <a:t>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714356"/>
            <a:ext cx="8606190" cy="550072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>
                <a:cs typeface="Tahoma" pitchFamily="34" charset="0"/>
              </a:rPr>
              <a:t>Правило необратимости </a:t>
            </a:r>
            <a:r>
              <a:rPr lang="ru-RU" sz="2800" b="1" dirty="0" smtClean="0">
                <a:cs typeface="Tahoma" pitchFamily="34" charset="0"/>
              </a:rPr>
              <a:t>эволюции </a:t>
            </a:r>
          </a:p>
          <a:p>
            <a:pPr>
              <a:buNone/>
            </a:pPr>
            <a:r>
              <a:rPr lang="ru-RU" sz="2800" b="1" dirty="0" smtClean="0">
                <a:cs typeface="Tahoma" pitchFamily="34" charset="0"/>
              </a:rPr>
              <a:t>     </a:t>
            </a:r>
            <a:r>
              <a:rPr lang="ru-RU" sz="2800" dirty="0" smtClean="0">
                <a:cs typeface="Tahoma" pitchFamily="34" charset="0"/>
              </a:rPr>
              <a:t>(</a:t>
            </a:r>
            <a:r>
              <a:rPr lang="ru-RU" sz="2800" dirty="0">
                <a:cs typeface="Tahoma" pitchFamily="34" charset="0"/>
              </a:rPr>
              <a:t>Л. </a:t>
            </a:r>
            <a:r>
              <a:rPr lang="ru-RU" sz="2800" dirty="0" err="1" smtClean="0">
                <a:cs typeface="Tahoma" pitchFamily="34" charset="0"/>
              </a:rPr>
              <a:t>Долло</a:t>
            </a:r>
            <a:r>
              <a:rPr lang="ru-RU" sz="2800" dirty="0">
                <a:cs typeface="Tahoma" pitchFamily="34" charset="0"/>
              </a:rPr>
              <a:t>, 1893 </a:t>
            </a:r>
            <a:r>
              <a:rPr lang="ru-RU" sz="2800" dirty="0" smtClean="0">
                <a:cs typeface="Tahoma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cs typeface="Tahoma" pitchFamily="34" charset="0"/>
              </a:rPr>
              <a:t>Эволюция </a:t>
            </a:r>
            <a:r>
              <a:rPr lang="ru-RU" sz="2400" b="1" dirty="0">
                <a:cs typeface="Tahoma" pitchFamily="34" charset="0"/>
              </a:rPr>
              <a:t>– процесс необратимый и организм не может вернуться к прежнему состоянию, уже осуществленному в ряду его предков</a:t>
            </a:r>
            <a:r>
              <a:rPr lang="ru-RU" sz="2400" b="1" dirty="0" smtClean="0">
                <a:cs typeface="Tahoma" pitchFamily="34" charset="0"/>
              </a:rPr>
              <a:t>.</a:t>
            </a:r>
          </a:p>
          <a:p>
            <a:r>
              <a:rPr lang="ru-RU" sz="2400" dirty="0" smtClean="0"/>
              <a:t>Положение о невозможности повторного возникновения вымершей формы или эволюционного возврата к исходному предковому состоянию вытекает из теории естественного отбора. </a:t>
            </a:r>
          </a:p>
          <a:p>
            <a:r>
              <a:rPr lang="ru-RU" sz="2400" dirty="0" smtClean="0"/>
              <a:t>Отбор в среде поколений постоянно совершенствует адаптации, перестраивает фенотип и генотип в соответствии </a:t>
            </a:r>
            <a:r>
              <a:rPr lang="ru-RU" sz="2400" b="1" dirty="0" smtClean="0"/>
              <a:t>с </a:t>
            </a:r>
            <a:r>
              <a:rPr lang="ru-RU" sz="2400" dirty="0" smtClean="0"/>
              <a:t>изменяющимися условиями среды. 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2800" b="1" dirty="0">
              <a:latin typeface="Tahoma" pitchFamily="34" charset="0"/>
              <a:cs typeface="Tahoma" pitchFamily="34" charset="0"/>
            </a:endParaRPr>
          </a:p>
          <a:p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785794"/>
            <a:ext cx="8535322" cy="435771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>
                <a:latin typeface="+mj-lt"/>
                <a:cs typeface="Tahoma" pitchFamily="34" charset="0"/>
              </a:rPr>
              <a:t>Правило </a:t>
            </a:r>
            <a:r>
              <a:rPr lang="ru-RU" sz="2800" b="1" dirty="0" smtClean="0">
                <a:latin typeface="+mj-lt"/>
                <a:cs typeface="Tahoma" pitchFamily="34" charset="0"/>
              </a:rPr>
              <a:t>неограниченности эволюции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ea typeface="Tahoma" pitchFamily="34" charset="0"/>
                <a:cs typeface="Tahoma" pitchFamily="34" charset="0"/>
              </a:rPr>
              <a:t>Эволюционный процесс будет продолжаться без остановки столько, сколько будет существовать жизнь на Земле. 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ea typeface="Tahoma" pitchFamily="34" charset="0"/>
                <a:cs typeface="Tahoma" pitchFamily="34" charset="0"/>
              </a:rPr>
              <a:t>Эволюция - биологическая необходимость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714356"/>
            <a:ext cx="8391306" cy="5605482"/>
          </a:xfrm>
        </p:spPr>
        <p:txBody>
          <a:bodyPr>
            <a:normAutofit/>
          </a:bodyPr>
          <a:lstStyle/>
          <a:p>
            <a:r>
              <a:rPr lang="ru-RU" dirty="0" smtClean="0"/>
              <a:t>В общем смысле </a:t>
            </a:r>
            <a:r>
              <a:rPr lang="ru-RU" b="1" dirty="0" smtClean="0"/>
              <a:t>макроэволюцией </a:t>
            </a:r>
            <a:r>
              <a:rPr lang="ru-RU" dirty="0" smtClean="0"/>
              <a:t>можно назвать </a:t>
            </a:r>
            <a:r>
              <a:rPr lang="ru-RU" b="1" dirty="0" smtClean="0"/>
              <a:t>развитие жизни на Земле в целом, включая ее происхождение.</a:t>
            </a:r>
          </a:p>
          <a:p>
            <a:r>
              <a:rPr lang="ru-RU" b="1" dirty="0" smtClean="0"/>
              <a:t>Макроэволюционным событием считается также возникновение человека</a:t>
            </a:r>
            <a:r>
              <a:rPr lang="ru-RU" dirty="0" smtClean="0"/>
              <a:t>, по многим признакам отличающегося от других биологических видов.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571480"/>
            <a:ext cx="8463884" cy="57562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j-lt"/>
                <a:cs typeface="Tahoma" pitchFamily="34" charset="0"/>
              </a:rPr>
              <a:t>Правило направленности эволюции</a:t>
            </a:r>
          </a:p>
          <a:p>
            <a:pPr lvl="1"/>
            <a:r>
              <a:rPr lang="ru-RU" sz="2400" b="1" dirty="0" smtClean="0">
                <a:ea typeface="Tahoma" pitchFamily="34" charset="0"/>
                <a:cs typeface="Tahoma" pitchFamily="34" charset="0"/>
              </a:rPr>
              <a:t>Естественный отбор преобразовывает популяции и виды, направляет развитие вида в сторону лучшей приспособленности к конкретным условиям среды.</a:t>
            </a:r>
          </a:p>
          <a:p>
            <a:pPr lvl="1"/>
            <a:r>
              <a:rPr lang="ru-RU" sz="2000" dirty="0" smtClean="0"/>
              <a:t>Дарвин </a:t>
            </a:r>
            <a:r>
              <a:rPr lang="ru-RU" sz="2000" dirty="0"/>
              <a:t>впервые показал, что органическая эволюция направляется естественным отбором, а не какими-то мифическими силами. Он раскрыл процесс закономерного превращения случайных изменений особей в необходимые свойства вида.</a:t>
            </a:r>
            <a:endParaRPr lang="ru-RU" sz="2400" b="1" dirty="0" smtClean="0">
              <a:ea typeface="Tahoma" pitchFamily="34" charset="0"/>
              <a:cs typeface="Tahoma" pitchFamily="34" charset="0"/>
            </a:endParaRPr>
          </a:p>
          <a:p>
            <a:pPr lvl="1"/>
            <a:endParaRPr lang="ru-RU" sz="2400" b="1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00108"/>
            <a:ext cx="8606190" cy="475614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j-lt"/>
                <a:cs typeface="Tahoma" pitchFamily="34" charset="0"/>
              </a:rPr>
              <a:t>Правило </a:t>
            </a:r>
            <a:r>
              <a:rPr lang="ru-RU" sz="2800" b="1" dirty="0">
                <a:latin typeface="+mj-lt"/>
                <a:cs typeface="Tahoma" pitchFamily="34" charset="0"/>
              </a:rPr>
              <a:t>прогрессирующей </a:t>
            </a:r>
            <a:r>
              <a:rPr lang="ru-RU" sz="2800" b="1" dirty="0" smtClean="0">
                <a:latin typeface="+mj-lt"/>
                <a:cs typeface="Tahoma" pitchFamily="34" charset="0"/>
              </a:rPr>
              <a:t>специализации</a:t>
            </a:r>
          </a:p>
          <a:p>
            <a:pPr>
              <a:buNone/>
            </a:pPr>
            <a:r>
              <a:rPr lang="ru-RU" sz="2400" b="1" dirty="0" smtClean="0">
                <a:latin typeface="+mj-lt"/>
                <a:cs typeface="Tahoma" pitchFamily="34" charset="0"/>
              </a:rPr>
              <a:t>	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ru-RU" sz="2400" dirty="0">
                <a:latin typeface="Tahoma" pitchFamily="34" charset="0"/>
                <a:cs typeface="Tahoma" pitchFamily="34" charset="0"/>
              </a:rPr>
              <a:t>Ш. </a:t>
            </a:r>
            <a:r>
              <a:rPr lang="ru-RU" sz="2400" dirty="0" err="1">
                <a:latin typeface="Tahoma" pitchFamily="34" charset="0"/>
                <a:cs typeface="Tahoma" pitchFamily="34" charset="0"/>
              </a:rPr>
              <a:t>Депере</a:t>
            </a:r>
            <a:r>
              <a:rPr lang="ru-RU" sz="2400" dirty="0">
                <a:latin typeface="Tahoma" pitchFamily="34" charset="0"/>
                <a:cs typeface="Tahoma" pitchFamily="34" charset="0"/>
              </a:rPr>
              <a:t>, 1876) </a:t>
            </a:r>
          </a:p>
          <a:p>
            <a:r>
              <a:rPr lang="ru-RU" sz="2400" b="1" dirty="0" smtClean="0">
                <a:cs typeface="Tahoma" pitchFamily="34" charset="0"/>
              </a:rPr>
              <a:t>Группа</a:t>
            </a:r>
            <a:r>
              <a:rPr lang="ru-RU" sz="2400" b="1" dirty="0">
                <a:cs typeface="Tahoma" pitchFamily="34" charset="0"/>
              </a:rPr>
              <a:t>, вступившая на путь специализации, в дальнейшем развитии будет идти по пути все более и более глубокой специализации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cs typeface="Tahoma" pitchFamily="34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071546"/>
            <a:ext cx="8391876" cy="5183188"/>
          </a:xfrm>
        </p:spPr>
        <p:txBody>
          <a:bodyPr>
            <a:normAutofit/>
          </a:bodyPr>
          <a:lstStyle/>
          <a:p>
            <a:r>
              <a:rPr lang="ru-RU" sz="2800" b="1" dirty="0">
                <a:cs typeface="Tahoma" pitchFamily="34" charset="0"/>
              </a:rPr>
              <a:t>Правило происхождения от неспециализированных </a:t>
            </a:r>
            <a:r>
              <a:rPr lang="ru-RU" sz="2800" b="1" dirty="0" smtClean="0">
                <a:cs typeface="Tahoma" pitchFamily="34" charset="0"/>
              </a:rPr>
              <a:t>предков (</a:t>
            </a:r>
            <a:r>
              <a:rPr lang="ru-RU" sz="2800" b="1" dirty="0">
                <a:cs typeface="Tahoma" pitchFamily="34" charset="0"/>
              </a:rPr>
              <a:t>Э.Коп, 1904</a:t>
            </a:r>
            <a:r>
              <a:rPr lang="ru-RU" sz="2800" b="1" dirty="0" smtClean="0">
                <a:cs typeface="Tahoma" pitchFamily="34" charset="0"/>
              </a:rPr>
              <a:t>)</a:t>
            </a:r>
          </a:p>
          <a:p>
            <a:pPr lvl="1"/>
            <a:r>
              <a:rPr lang="ru-RU" sz="2400" b="1" dirty="0" smtClean="0">
                <a:cs typeface="Tahoma" pitchFamily="34" charset="0"/>
              </a:rPr>
              <a:t>Обычно </a:t>
            </a:r>
            <a:r>
              <a:rPr lang="ru-RU" sz="2400" b="1" dirty="0">
                <a:cs typeface="Tahoma" pitchFamily="34" charset="0"/>
              </a:rPr>
              <a:t>новые крупные группы берут начало не от высших представителей предковых групп, а от сравнительно неспециализированных</a:t>
            </a:r>
            <a:r>
              <a:rPr lang="ru-RU" sz="2400" b="1" dirty="0" smtClean="0">
                <a:cs typeface="Tahoma" pitchFamily="34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42984"/>
            <a:ext cx="8219256" cy="51117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j-lt"/>
                <a:cs typeface="Tahoma" pitchFamily="34" charset="0"/>
              </a:rPr>
              <a:t>Правило </a:t>
            </a:r>
            <a:r>
              <a:rPr lang="ru-RU" sz="2800" b="1" dirty="0">
                <a:latin typeface="+mj-lt"/>
                <a:cs typeface="Tahoma" pitchFamily="34" charset="0"/>
              </a:rPr>
              <a:t>адаптивной </a:t>
            </a:r>
            <a:r>
              <a:rPr lang="ru-RU" sz="2800" b="1" dirty="0" smtClean="0">
                <a:latin typeface="+mj-lt"/>
                <a:cs typeface="Tahoma" pitchFamily="34" charset="0"/>
              </a:rPr>
              <a:t>радиации (</a:t>
            </a:r>
            <a:r>
              <a:rPr lang="ru-RU" sz="2800" b="1" dirty="0">
                <a:latin typeface="+mj-lt"/>
                <a:cs typeface="Tahoma" pitchFamily="34" charset="0"/>
              </a:rPr>
              <a:t>Г.Осборн, 1902</a:t>
            </a:r>
            <a:r>
              <a:rPr lang="ru-RU" sz="2800" b="1" dirty="0" smtClean="0">
                <a:latin typeface="+mj-lt"/>
                <a:cs typeface="Tahoma" pitchFamily="34" charset="0"/>
              </a:rPr>
              <a:t>)</a:t>
            </a:r>
          </a:p>
          <a:p>
            <a:pPr lvl="1"/>
            <a:r>
              <a:rPr lang="ru-RU" sz="2400" b="1" dirty="0" smtClean="0">
                <a:cs typeface="Tahoma" pitchFamily="34" charset="0"/>
              </a:rPr>
              <a:t>Филогенез </a:t>
            </a:r>
            <a:r>
              <a:rPr lang="ru-RU" sz="2400" b="1" dirty="0">
                <a:cs typeface="Tahoma" pitchFamily="34" charset="0"/>
              </a:rPr>
              <a:t>любой группы сопровождается разделением группы на ряд отдельных филогенетических </a:t>
            </a:r>
            <a:r>
              <a:rPr lang="ru-RU" sz="2400" b="1" dirty="0" smtClean="0">
                <a:cs typeface="Tahoma" pitchFamily="34" charset="0"/>
              </a:rPr>
              <a:t>стволов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071546"/>
            <a:ext cx="8463884" cy="4114800"/>
          </a:xfrm>
        </p:spPr>
        <p:txBody>
          <a:bodyPr>
            <a:normAutofit/>
          </a:bodyPr>
          <a:lstStyle/>
          <a:p>
            <a:r>
              <a:rPr lang="ru-RU" sz="3000" b="1" dirty="0">
                <a:latin typeface="+mj-lt"/>
                <a:cs typeface="Tahoma" pitchFamily="34" charset="0"/>
              </a:rPr>
              <a:t>Правило чередования главных направлений </a:t>
            </a:r>
            <a:r>
              <a:rPr lang="ru-RU" sz="3000" b="1" dirty="0" smtClean="0">
                <a:latin typeface="+mj-lt"/>
                <a:cs typeface="Tahoma" pitchFamily="34" charset="0"/>
              </a:rPr>
              <a:t>эволюции </a:t>
            </a:r>
          </a:p>
          <a:p>
            <a:pPr>
              <a:buNone/>
            </a:pPr>
            <a:r>
              <a:rPr lang="ru-RU" sz="3000" dirty="0" smtClean="0">
                <a:latin typeface="+mj-lt"/>
                <a:cs typeface="Tahoma" pitchFamily="34" charset="0"/>
              </a:rPr>
              <a:t>	(</a:t>
            </a:r>
            <a:r>
              <a:rPr lang="ru-RU" sz="3000" dirty="0" smtClean="0">
                <a:latin typeface="+mj-lt"/>
                <a:ea typeface="Tahoma" pitchFamily="34" charset="0"/>
                <a:cs typeface="Tahoma" pitchFamily="34" charset="0"/>
              </a:rPr>
              <a:t>А. Н. </a:t>
            </a:r>
            <a:r>
              <a:rPr lang="ru-RU" sz="3000" dirty="0" err="1" smtClean="0">
                <a:latin typeface="+mj-lt"/>
                <a:ea typeface="Tahoma" pitchFamily="34" charset="0"/>
                <a:cs typeface="Tahoma" pitchFamily="34" charset="0"/>
              </a:rPr>
              <a:t>Северцов</a:t>
            </a:r>
            <a:r>
              <a:rPr lang="ru-RU" sz="3000" dirty="0" smtClean="0">
                <a:latin typeface="+mj-lt"/>
                <a:ea typeface="Tahoma" pitchFamily="34" charset="0"/>
                <a:cs typeface="Tahoma" pitchFamily="34" charset="0"/>
              </a:rPr>
              <a:t>, И.И. Шмальгаузен, 1939, </a:t>
            </a:r>
            <a:r>
              <a:rPr lang="ru-RU" sz="3000" dirty="0" smtClean="0">
                <a:latin typeface="+mj-lt"/>
                <a:cs typeface="Tahoma" pitchFamily="34" charset="0"/>
              </a:rPr>
              <a:t>Б.Матвеев,1967</a:t>
            </a:r>
            <a:r>
              <a:rPr lang="ru-RU" sz="4000" dirty="0" smtClean="0">
                <a:cs typeface="Tahoma" pitchFamily="34" charset="0"/>
              </a:rPr>
              <a:t>)</a:t>
            </a:r>
          </a:p>
          <a:p>
            <a:pPr lvl="1"/>
            <a:r>
              <a:rPr lang="ru-RU" b="1" dirty="0" smtClean="0">
                <a:cs typeface="Tahoma" pitchFamily="34" charset="0"/>
              </a:rPr>
              <a:t>Чередование </a:t>
            </a:r>
            <a:r>
              <a:rPr lang="ru-RU" b="1" dirty="0">
                <a:cs typeface="Tahoma" pitchFamily="34" charset="0"/>
              </a:rPr>
              <a:t>периодов арогенеза и </a:t>
            </a:r>
            <a:r>
              <a:rPr lang="ru-RU" b="1" dirty="0" err="1">
                <a:cs typeface="Tahoma" pitchFamily="34" charset="0"/>
              </a:rPr>
              <a:t>аллогенеза</a:t>
            </a:r>
            <a:r>
              <a:rPr lang="ru-RU" b="1" dirty="0">
                <a:cs typeface="Tahoma" pitchFamily="34" charset="0"/>
              </a:rPr>
              <a:t> – это тенденция в филогенезе всех групп</a:t>
            </a:r>
            <a:r>
              <a:rPr lang="ru-RU" b="1" dirty="0" smtClean="0">
                <a:cs typeface="Tahoma" pitchFamily="34" charset="0"/>
              </a:rPr>
              <a:t>.</a:t>
            </a:r>
          </a:p>
          <a:p>
            <a:endParaRPr lang="ru-RU" sz="4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071546"/>
            <a:ext cx="8392446" cy="4714908"/>
          </a:xfrm>
        </p:spPr>
        <p:txBody>
          <a:bodyPr>
            <a:normAutofit lnSpcReduction="10000"/>
          </a:bodyPr>
          <a:lstStyle/>
          <a:p>
            <a:r>
              <a:rPr lang="ru-RU" sz="4000" b="1" dirty="0">
                <a:latin typeface="+mj-lt"/>
                <a:cs typeface="Tahoma" pitchFamily="34" charset="0"/>
              </a:rPr>
              <a:t>Правило </a:t>
            </a:r>
            <a:r>
              <a:rPr lang="ru-RU" sz="4000" b="1" dirty="0" smtClean="0">
                <a:latin typeface="+mj-lt"/>
                <a:ea typeface="Tahoma" pitchFamily="34" charset="0"/>
                <a:cs typeface="Tahoma" pitchFamily="34" charset="0"/>
              </a:rPr>
              <a:t>усиления интеграции биологических систем </a:t>
            </a:r>
          </a:p>
          <a:p>
            <a:pPr>
              <a:buNone/>
            </a:pPr>
            <a:r>
              <a:rPr lang="ru-RU" sz="4000" b="1" dirty="0" smtClean="0">
                <a:latin typeface="+mj-lt"/>
                <a:ea typeface="Tahoma" pitchFamily="34" charset="0"/>
                <a:cs typeface="Tahoma" pitchFamily="34" charset="0"/>
              </a:rPr>
              <a:t>	</a:t>
            </a:r>
            <a:r>
              <a:rPr lang="ru-RU" sz="4000" dirty="0" smtClean="0">
                <a:ea typeface="Tahoma" pitchFamily="34" charset="0"/>
                <a:cs typeface="Tahoma" pitchFamily="34" charset="0"/>
              </a:rPr>
              <a:t>(И. И. Шмальгаузен, 1961)</a:t>
            </a:r>
          </a:p>
          <a:p>
            <a:pPr lvl="1"/>
            <a:r>
              <a:rPr lang="ru-RU" sz="3300" b="1" dirty="0" smtClean="0">
                <a:ea typeface="Tahoma" pitchFamily="34" charset="0"/>
                <a:cs typeface="Tahoma" pitchFamily="34" charset="0"/>
              </a:rPr>
              <a:t>Биологические системы в процессе эволюции становятся все более интегрированными, со все более развитыми регуляторными механизмами, обеспечивающими такую интеграцию</a:t>
            </a:r>
            <a:r>
              <a:rPr lang="ru-RU" sz="3300" dirty="0" smtClean="0"/>
              <a:t>.</a:t>
            </a:r>
            <a:endParaRPr lang="ru-RU" sz="33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1143000"/>
          </a:xfrm>
        </p:spPr>
        <p:txBody>
          <a:bodyPr/>
          <a:lstStyle/>
          <a:p>
            <a:r>
              <a:rPr lang="ru-RU" b="1" dirty="0" smtClean="0"/>
              <a:t>ЭВОЛЮЦИЯ ЭВОЛЮЦИИ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463884" cy="48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процессе исторического развития и усложнения форм жизни изменялась и сама эволюция.</a:t>
            </a:r>
          </a:p>
          <a:p>
            <a:r>
              <a:rPr lang="ru-RU" dirty="0" smtClean="0"/>
              <a:t>Каждый арогенез выводил ту или иную группу на качественно новый уровень организации, создавал новые возможности для выработки более сложных и надежных адаптации. </a:t>
            </a:r>
          </a:p>
          <a:p>
            <a:r>
              <a:rPr lang="ru-RU" dirty="0" smtClean="0"/>
              <a:t>При этом к действию основных факторов и причин эволюции подключались и специфичные, свойственные для данного уровня организации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76</a:t>
            </a:fld>
            <a:endParaRPr lang="ru-RU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485778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2800" b="1" dirty="0" smtClean="0"/>
              <a:t>В процессе усложнения живых систем модифицировался и отбор.</a:t>
            </a:r>
          </a:p>
          <a:p>
            <a:pPr>
              <a:lnSpc>
                <a:spcPct val="110000"/>
              </a:lnSpc>
            </a:pPr>
            <a:r>
              <a:rPr lang="ru-RU" sz="2800" b="1" dirty="0" smtClean="0"/>
              <a:t> У низших форм (например, у одноклеточных) преобладают пассивные реакции на воздействие среды. </a:t>
            </a:r>
          </a:p>
          <a:p>
            <a:pPr>
              <a:lnSpc>
                <a:spcPct val="110000"/>
              </a:lnSpc>
            </a:pPr>
            <a:r>
              <a:rPr lang="ru-RU" sz="2800" b="1" dirty="0" smtClean="0"/>
              <a:t>Они не ведут активной борьбы за существование, а преимущественно подчиняются ее элиминирующему действию.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77</a:t>
            </a:fld>
            <a:endParaRPr lang="ru-RU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462744" cy="492922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 возникновением многоклеточных форм произошло повышение активности организмов, развитие поисковой деятельности, совершенствовало более точные реакции на внешние воздействия. </a:t>
            </a:r>
          </a:p>
          <a:p>
            <a:r>
              <a:rPr lang="ru-RU" sz="2800" b="1" dirty="0" smtClean="0"/>
              <a:t>Это обусловило усложнение форм борьбы за существование и механизмов отбора.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78</a:t>
            </a:fld>
            <a:endParaRPr lang="ru-RU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08720"/>
            <a:ext cx="8258204" cy="533968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У высших животных появляется способность к обучению, совершенствуются семейно-стадные отношения. </a:t>
            </a:r>
          </a:p>
          <a:p>
            <a:r>
              <a:rPr lang="ru-RU" sz="2800" b="1" dirty="0" smtClean="0"/>
              <a:t>В этих условиях изменяется соотношение между организмом и средой, формируются более надежные механизмы </a:t>
            </a:r>
            <a:r>
              <a:rPr lang="ru-RU" sz="2800" b="1" dirty="0" err="1" smtClean="0"/>
              <a:t>авторегуляции</a:t>
            </a:r>
            <a:r>
              <a:rPr lang="ru-RU" sz="2800" b="1" dirty="0" smtClean="0"/>
              <a:t> развития, нарастает </a:t>
            </a:r>
            <a:r>
              <a:rPr lang="ru-RU" sz="2800" b="1" dirty="0" err="1" smtClean="0"/>
              <a:t>интегрированность</a:t>
            </a:r>
            <a:r>
              <a:rPr lang="ru-RU" sz="2800" b="1" dirty="0" smtClean="0"/>
              <a:t> биологических систем, эволюционируют формы активной борьбы за существование.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79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391876" cy="6072230"/>
          </a:xfrm>
        </p:spPr>
        <p:txBody>
          <a:bodyPr>
            <a:normAutofit/>
          </a:bodyPr>
          <a:lstStyle/>
          <a:p>
            <a:r>
              <a:rPr lang="ru-RU" dirty="0"/>
              <a:t>Процесс макроэволюции изучают методами </a:t>
            </a:r>
            <a:r>
              <a:rPr lang="ru-RU" b="1" dirty="0"/>
              <a:t>палеонтологии, сравнительной анатомии и сравнительной эмбриологии. </a:t>
            </a:r>
            <a:endParaRPr lang="ru-RU" b="1" dirty="0" smtClean="0"/>
          </a:p>
          <a:p>
            <a:r>
              <a:rPr lang="ru-RU" dirty="0" smtClean="0"/>
              <a:t>Современные </a:t>
            </a:r>
            <a:r>
              <a:rPr lang="ru-RU" dirty="0"/>
              <a:t>методы изучения макроэволюции — </a:t>
            </a:r>
            <a:r>
              <a:rPr lang="ru-RU" b="1" dirty="0"/>
              <a:t>иммунологический и </a:t>
            </a:r>
            <a:r>
              <a:rPr lang="ru-RU" b="1" dirty="0" smtClean="0"/>
              <a:t>молекулярно-биологический, компьютерное </a:t>
            </a:r>
            <a:r>
              <a:rPr lang="ru-RU" b="1" dirty="0"/>
              <a:t>моделирование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С конца </a:t>
            </a:r>
            <a:r>
              <a:rPr lang="ru-RU" dirty="0"/>
              <a:t>1980-х макроэволюция изучается с помощью </a:t>
            </a:r>
            <a:r>
              <a:rPr lang="ru-RU" dirty="0" smtClean="0"/>
              <a:t>программы </a:t>
            </a:r>
            <a:r>
              <a:rPr lang="ru-RU" b="1" dirty="0" smtClean="0"/>
              <a:t>MACROPHYLON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В ходе обогащения генома в разных условиях существования особую ценность приобретает такое свойство, ка универсальность реакций</a:t>
            </a:r>
            <a:r>
              <a:rPr lang="ru-RU" b="1" dirty="0" smtClean="0"/>
              <a:t>.</a:t>
            </a:r>
          </a:p>
          <a:p>
            <a:r>
              <a:rPr lang="ru-RU" b="1" dirty="0"/>
              <a:t>Свойства универсальности и автономии становятся существенными условиями выживания.</a:t>
            </a:r>
          </a:p>
          <a:p>
            <a:r>
              <a:rPr lang="ru-RU" b="1" dirty="0"/>
              <a:t>Рассудочное поведение – приспособление универсальное, выводит существа на линию неограниченного прогресса, т.е. постоянное доминирование в пространстве – времени.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302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5572164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положения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678198" cy="471490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ea typeface="Tahoma" pitchFamily="34" charset="0"/>
                <a:cs typeface="Tahoma" pitchFamily="34" charset="0"/>
              </a:rPr>
              <a:t>Материалом для эволюции служат наследственные изменения – мутации и их комбинации.</a:t>
            </a:r>
          </a:p>
          <a:p>
            <a:r>
              <a:rPr lang="ru-RU" sz="2000" b="1" dirty="0" smtClean="0">
                <a:ea typeface="Tahoma" pitchFamily="34" charset="0"/>
                <a:cs typeface="Tahoma" pitchFamily="34" charset="0"/>
              </a:rPr>
              <a:t>Основным движущим фактором эволюции является естественный отбор, возникающий на основе борьбы за существование.</a:t>
            </a:r>
          </a:p>
          <a:p>
            <a:r>
              <a:rPr lang="ru-RU" sz="2000" b="1" dirty="0" smtClean="0">
                <a:ea typeface="Tahoma" pitchFamily="34" charset="0"/>
                <a:cs typeface="Tahoma" pitchFamily="34" charset="0"/>
              </a:rPr>
              <a:t>Наименьшей единицей эволюции является популяция.</a:t>
            </a:r>
          </a:p>
          <a:p>
            <a:r>
              <a:rPr lang="ru-RU" sz="2000" b="1" dirty="0" smtClean="0">
                <a:ea typeface="Tahoma" pitchFamily="34" charset="0"/>
                <a:cs typeface="Tahoma" pitchFamily="34" charset="0"/>
              </a:rPr>
              <a:t>Эволюция носит в большинстве случаев дивергентный характер, т.е. один таксон может стать предком нескольких дочерних таксонов.</a:t>
            </a:r>
          </a:p>
          <a:p>
            <a:r>
              <a:rPr lang="ru-RU" sz="2000" b="1" dirty="0" smtClean="0">
                <a:ea typeface="Tahoma" pitchFamily="34" charset="0"/>
                <a:cs typeface="Tahoma" pitchFamily="34" charset="0"/>
              </a:rPr>
              <a:t>Эволюция носит постепенный и длительный характер. Видообразование как этап эволюционного процесса представляет собой последовательную смену одной временной популяции чередой последующих временных популяций.</a:t>
            </a:r>
            <a:br>
              <a:rPr lang="ru-RU" sz="2000" b="1" dirty="0" smtClean="0">
                <a:ea typeface="Tahoma" pitchFamily="34" charset="0"/>
                <a:cs typeface="Tahoma" pitchFamily="34" charset="0"/>
              </a:rPr>
            </a:br>
            <a:endParaRPr lang="ru-RU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81</a:t>
            </a:fld>
            <a:endParaRPr lang="ru-RU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5572164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положения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678198" cy="578647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ea typeface="Tahoma" pitchFamily="34" charset="0"/>
                <a:cs typeface="Tahoma" pitchFamily="34" charset="0"/>
              </a:rPr>
              <a:t>Вид состоит из множества соподчиненных, морфологических, физиологических, экологических, биохимических и генетически отличных, но репродуктивно не изолированных единиц – подвидов и популяций.</a:t>
            </a:r>
          </a:p>
          <a:p>
            <a:r>
              <a:rPr lang="ru-RU" sz="2000" b="1" dirty="0" smtClean="0">
                <a:ea typeface="Tahoma" pitchFamily="34" charset="0"/>
                <a:cs typeface="Tahoma" pitchFamily="34" charset="0"/>
              </a:rPr>
              <a:t>Вид существует как целостное и замкнутое образование. Целостность вида поддерживается миграциями особей из одной популяции в другую, при которых наблюдается обмен аллелями («поток генов»).</a:t>
            </a:r>
          </a:p>
          <a:p>
            <a:r>
              <a:rPr lang="ru-RU" sz="2000" b="1" dirty="0" smtClean="0">
                <a:ea typeface="Tahoma" pitchFamily="34" charset="0"/>
                <a:cs typeface="Tahoma" pitchFamily="34" charset="0"/>
              </a:rPr>
              <a:t>Макроэволюция на более высоком уровне, чем вид (род, семейство, отряд и т.д.), идет путем </a:t>
            </a:r>
            <a:r>
              <a:rPr lang="ru-RU" sz="2000" b="1" dirty="0" err="1" smtClean="0">
                <a:ea typeface="Tahoma" pitchFamily="34" charset="0"/>
                <a:cs typeface="Tahoma" pitchFamily="34" charset="0"/>
              </a:rPr>
              <a:t>микроэволюции</a:t>
            </a:r>
            <a:r>
              <a:rPr lang="ru-RU" sz="2000" b="1" dirty="0" smtClean="0">
                <a:ea typeface="Tahoma" pitchFamily="34" charset="0"/>
                <a:cs typeface="Tahoma" pitchFamily="34" charset="0"/>
              </a:rPr>
              <a:t>. Согласно синтетической теории эволюции, не существует закономерностей макроэволюции, отличных от </a:t>
            </a:r>
            <a:r>
              <a:rPr lang="ru-RU" sz="2000" b="1" dirty="0" err="1" smtClean="0">
                <a:ea typeface="Tahoma" pitchFamily="34" charset="0"/>
                <a:cs typeface="Tahoma" pitchFamily="34" charset="0"/>
              </a:rPr>
              <a:t>микроэволюции</a:t>
            </a:r>
            <a:r>
              <a:rPr lang="ru-RU" sz="2000" b="1" dirty="0" smtClean="0">
                <a:ea typeface="Tahoma" pitchFamily="34" charset="0"/>
                <a:cs typeface="Tahoma" pitchFamily="34" charset="0"/>
              </a:rPr>
              <a:t>. Иными словами, для эволюции групп видов живых организмов характерны те же предпосылки и движущие силы, что и для </a:t>
            </a:r>
            <a:r>
              <a:rPr lang="ru-RU" sz="2000" b="1" dirty="0" err="1" smtClean="0">
                <a:ea typeface="Tahoma" pitchFamily="34" charset="0"/>
                <a:cs typeface="Tahoma" pitchFamily="34" charset="0"/>
              </a:rPr>
              <a:t>микроэволюции</a:t>
            </a:r>
            <a:endParaRPr lang="ru-RU" sz="2000" b="1" dirty="0" smtClean="0"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ea typeface="Tahoma" pitchFamily="34" charset="0"/>
                <a:cs typeface="Tahoma" pitchFamily="34" charset="0"/>
              </a:rPr>
              <a:t>Эволюция имеет ненаправленный характер, т.е. не идет в направлении какой-либо конечной цели.</a:t>
            </a:r>
            <a:endParaRPr lang="ru-RU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82</a:t>
            </a:fld>
            <a:endParaRPr lang="ru-RU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124744"/>
            <a:ext cx="7800972" cy="4536504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Что общего и в чём отличия между </a:t>
            </a:r>
            <a:r>
              <a:rPr lang="ru-RU" sz="5400" b="1" dirty="0" err="1" smtClean="0"/>
              <a:t>микроэволюцией</a:t>
            </a:r>
            <a:r>
              <a:rPr lang="ru-RU" sz="5400" b="1" dirty="0" smtClean="0"/>
              <a:t> и макроэволюцией?</a:t>
            </a:r>
            <a:endParaRPr lang="ru-RU" sz="5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535322" cy="6072230"/>
          </a:xfrm>
        </p:spPr>
        <p:txBody>
          <a:bodyPr>
            <a:normAutofit/>
          </a:bodyPr>
          <a:lstStyle/>
          <a:p>
            <a:r>
              <a:rPr lang="ru-RU" dirty="0" smtClean="0"/>
              <a:t>На протяжении всей истории живой природы ее развитие осуществляется от более простого к более сложному, от менее совершенного к более совершенному, т.е. </a:t>
            </a:r>
            <a:r>
              <a:rPr lang="ru-RU" b="1" dirty="0" smtClean="0"/>
              <a:t>эволюция носит прогрессивный характер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Таким образом, общий путь развития живой природы — от простого к сложному, от примитивного к более совершенному. </a:t>
            </a:r>
          </a:p>
          <a:p>
            <a:r>
              <a:rPr lang="ru-RU" dirty="0" smtClean="0"/>
              <a:t>Именно этот путь развития живой природы и обозначают термином </a:t>
            </a:r>
            <a:r>
              <a:rPr lang="ru-RU" i="1" dirty="0" smtClean="0"/>
              <a:t>«</a:t>
            </a:r>
            <a:r>
              <a:rPr lang="ru-RU" b="1" i="1" dirty="0" smtClean="0"/>
              <a:t>прогресс</a:t>
            </a:r>
            <a:r>
              <a:rPr lang="ru-RU" i="1" dirty="0" smtClean="0"/>
              <a:t>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2532</Words>
  <Application>Microsoft Office PowerPoint</Application>
  <PresentationFormat>Экран (4:3)</PresentationFormat>
  <Paragraphs>323</Paragraphs>
  <Slides>83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83</vt:i4>
      </vt:variant>
    </vt:vector>
  </HeadingPairs>
  <TitlesOfParts>
    <vt:vector size="89" baseType="lpstr">
      <vt:lpstr>Arial</vt:lpstr>
      <vt:lpstr>Calibri</vt:lpstr>
      <vt:lpstr>Tahoma</vt:lpstr>
      <vt:lpstr>Times New Roman</vt:lpstr>
      <vt:lpstr>Wingdings</vt:lpstr>
      <vt:lpstr>Тема Office</vt:lpstr>
      <vt:lpstr> Эволюционное учение МАКРОЭВОЛЮЦИЯ </vt:lpstr>
      <vt:lpstr>План лекции</vt:lpstr>
      <vt:lpstr>Макроэволюция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Критериями биологического прогресса являются: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Главные направления эволюции</vt:lpstr>
      <vt:lpstr>В настоящее время выделяют следующие пути биологического прогресса:</vt:lpstr>
      <vt:lpstr>Арогенез </vt:lpstr>
      <vt:lpstr>Презентация PowerPoint</vt:lpstr>
      <vt:lpstr>Презентация PowerPoint</vt:lpstr>
      <vt:lpstr>Презентация PowerPoint</vt:lpstr>
      <vt:lpstr>Презентация PowerPoint</vt:lpstr>
      <vt:lpstr>Аллогенез </vt:lpstr>
      <vt:lpstr>Презентация PowerPoint</vt:lpstr>
      <vt:lpstr>Презентация PowerPoint</vt:lpstr>
      <vt:lpstr>Катагенез </vt:lpstr>
      <vt:lpstr>Презентация PowerPoint</vt:lpstr>
      <vt:lpstr>Презентация PowerPoint</vt:lpstr>
      <vt:lpstr>Сочетание и изменение направлений эволюции</vt:lpstr>
      <vt:lpstr>Презентация PowerPoint</vt:lpstr>
      <vt:lpstr>Презентация PowerPoint</vt:lpstr>
      <vt:lpstr>Способы достижения биологического прогресса </vt:lpstr>
      <vt:lpstr>Презентация PowerPoint</vt:lpstr>
      <vt:lpstr>Презентация PowerPoint</vt:lpstr>
      <vt:lpstr>Презентация PowerPoint</vt:lpstr>
      <vt:lpstr>Дивергенция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Филетическая эволюция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Конвергенция</vt:lpstr>
      <vt:lpstr>Конвергенция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эволюции групп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ЭВОЛЮЦИЯ ЭВОЛЮЦИИ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положения</vt:lpstr>
      <vt:lpstr>Основные положения</vt:lpstr>
      <vt:lpstr>Что общего и в чём отличия между микроэволюцией и макроэволюцией?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Эволюционные теории</dc:title>
  <dc:creator>Simeon</dc:creator>
  <cp:lastModifiedBy>Биология</cp:lastModifiedBy>
  <cp:revision>206</cp:revision>
  <dcterms:modified xsi:type="dcterms:W3CDTF">2016-04-07T04:17:27Z</dcterms:modified>
</cp:coreProperties>
</file>