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75" r:id="rId15"/>
    <p:sldId id="27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26" autoAdjust="0"/>
    <p:restoredTop sz="94660"/>
  </p:normalViewPr>
  <p:slideViewPr>
    <p:cSldViewPr>
      <p:cViewPr varScale="1">
        <p:scale>
          <a:sx n="73" d="100"/>
          <a:sy n="73" d="100"/>
        </p:scale>
        <p:origin x="-12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CDF4E2-5AE9-4E62-A990-5830171EADF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DED7D8-E0C7-4346-BC82-CF56EC1FBA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984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068960"/>
            <a:ext cx="7772400" cy="1470025"/>
          </a:xfrm>
        </p:spPr>
        <p:txBody>
          <a:bodyPr>
            <a:noAutofit/>
          </a:bodyPr>
          <a:lstStyle/>
          <a:p>
            <a:pPr hangingPunct="0"/>
            <a:r>
              <a:rPr lang="ru-RU" sz="2000" dirty="0" smtClean="0"/>
              <a:t>Кафедра </a:t>
            </a:r>
            <a:r>
              <a:rPr lang="ru-RU" sz="2000" dirty="0"/>
              <a:t>нервных болезней с курсом медицинской реабилитации ПО</a:t>
            </a:r>
            <a:br>
              <a:rPr lang="ru-RU" sz="2000" dirty="0"/>
            </a:br>
            <a:r>
              <a:rPr lang="ru-RU" sz="2000" dirty="0"/>
              <a:t> 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Тема: </a:t>
            </a:r>
            <a:r>
              <a:rPr lang="ru-RU" sz="2000" b="1" dirty="0" smtClean="0"/>
              <a:t>«</a:t>
            </a:r>
            <a:r>
              <a:rPr lang="ru-RU" sz="2000" b="1" dirty="0" err="1"/>
              <a:t>Дисциркуляторная</a:t>
            </a:r>
            <a:r>
              <a:rPr lang="ru-RU" sz="2000" b="1" dirty="0"/>
              <a:t> энцефалопатия. Клиника. Диагностика. </a:t>
            </a:r>
            <a:r>
              <a:rPr lang="ru-RU" sz="2000" b="1" dirty="0" smtClean="0"/>
              <a:t>Лечение </a:t>
            </a:r>
            <a:r>
              <a:rPr lang="ru-RU" sz="2000" dirty="0" smtClean="0"/>
              <a:t>(В </a:t>
            </a:r>
            <a:r>
              <a:rPr lang="ru-RU" sz="2000" dirty="0"/>
              <a:t>интерактивной форме</a:t>
            </a:r>
            <a:r>
              <a:rPr lang="ru-RU" sz="2000" dirty="0" smtClean="0"/>
              <a:t>)</a:t>
            </a:r>
            <a:r>
              <a:rPr lang="ru-RU" sz="2000" b="1" dirty="0" smtClean="0"/>
              <a:t>»</a:t>
            </a:r>
            <a:r>
              <a:rPr lang="ru-RU" sz="2000" b="1" i="1" dirty="0"/>
              <a:t/>
            </a:r>
            <a:br>
              <a:rPr lang="ru-RU" sz="2000" b="1" i="1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лекция № </a:t>
            </a:r>
            <a:r>
              <a:rPr lang="ru-RU" sz="2000" dirty="0" smtClean="0"/>
              <a:t>13 </a:t>
            </a:r>
            <a:r>
              <a:rPr lang="ru-RU" sz="2000" dirty="0" smtClean="0"/>
              <a:t>по дисциплине Клиническая нейропсихология для </a:t>
            </a:r>
            <a:r>
              <a:rPr lang="ru-RU" sz="2000" dirty="0"/>
              <a:t>студентов 4</a:t>
            </a:r>
            <a:r>
              <a:rPr lang="ru-RU" sz="2000" dirty="0" smtClean="0"/>
              <a:t> </a:t>
            </a:r>
            <a:r>
              <a:rPr lang="ru-RU" sz="2000" dirty="0"/>
              <a:t>курса, обучающихся по специальности </a:t>
            </a:r>
            <a:br>
              <a:rPr lang="ru-RU" sz="2000" dirty="0"/>
            </a:br>
            <a:r>
              <a:rPr lang="ru-RU" sz="2000" dirty="0" smtClean="0"/>
              <a:t>030401 </a:t>
            </a:r>
            <a:r>
              <a:rPr lang="ru-RU" sz="2000" dirty="0"/>
              <a:t>– Клиническая психология </a:t>
            </a:r>
            <a:r>
              <a:rPr lang="ru-RU" sz="2000" dirty="0" smtClean="0"/>
              <a:t>(очная </a:t>
            </a:r>
            <a:r>
              <a:rPr lang="ru-RU" sz="2000" dirty="0"/>
              <a:t>форма обучения) </a:t>
            </a:r>
            <a:br>
              <a:rPr lang="ru-RU" sz="2000" dirty="0"/>
            </a:br>
            <a:r>
              <a:rPr lang="ru-RU" sz="2000" dirty="0"/>
              <a:t>Ассистент Безденежных А.Ф.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 </a:t>
            </a:r>
            <a:br>
              <a:rPr lang="ru-RU" sz="2000" dirty="0"/>
            </a:br>
            <a:r>
              <a:rPr lang="ru-RU" sz="2000" dirty="0"/>
              <a:t>Красноярск, 2013</a:t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614360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На II стадии ДЭ субъективная симптоматика становится менее актуальной, в </a:t>
            </a:r>
            <a:r>
              <a:rPr lang="ru-RU" dirty="0" smtClean="0"/>
              <a:t>то </a:t>
            </a:r>
            <a:r>
              <a:rPr lang="ru-RU" dirty="0"/>
              <a:t>время как объективные нарушения формируют целостный неврологический </a:t>
            </a:r>
            <a:r>
              <a:rPr lang="ru-RU" dirty="0" smtClean="0"/>
              <a:t>синдром</a:t>
            </a:r>
            <a:r>
              <a:rPr lang="ru-RU" dirty="0"/>
              <a:t>. Когнитивные нарушения прогрессируют, но остаются лёгкими или </a:t>
            </a:r>
            <a:r>
              <a:rPr lang="ru-RU" dirty="0" smtClean="0"/>
              <a:t>умеренными </a:t>
            </a:r>
            <a:r>
              <a:rPr lang="ru-RU" dirty="0"/>
              <a:t>по тяжести. При наиболее частых патогенетических вариантах СКР, </a:t>
            </a:r>
            <a:r>
              <a:rPr lang="ru-RU" dirty="0" smtClean="0"/>
              <a:t>связанных </a:t>
            </a:r>
            <a:r>
              <a:rPr lang="ru-RU" dirty="0"/>
              <a:t>с поражением подкорковых церебральных образований, ведущими </a:t>
            </a:r>
            <a:r>
              <a:rPr lang="ru-RU" dirty="0" smtClean="0"/>
              <a:t>остаются </a:t>
            </a:r>
            <a:r>
              <a:rPr lang="ru-RU" dirty="0"/>
              <a:t>когнитивные расстройства нейродинамического и </a:t>
            </a:r>
            <a:r>
              <a:rPr lang="ru-RU" dirty="0" err="1" smtClean="0"/>
              <a:t>дизрегуляторного</a:t>
            </a:r>
            <a:r>
              <a:rPr lang="ru-RU" dirty="0" smtClean="0"/>
              <a:t> характера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8668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Ill</a:t>
            </a:r>
            <a:r>
              <a:rPr lang="ru-RU" dirty="0"/>
              <a:t> стадия ДЭ характеризуются тяжёлыми нарушениями, в структуру которых </a:t>
            </a:r>
          </a:p>
          <a:p>
            <a:r>
              <a:rPr lang="ru-RU" dirty="0"/>
              <a:t>входят несколько клинически очерченных неврологических синдромов. На III </a:t>
            </a:r>
          </a:p>
          <a:p>
            <a:r>
              <a:rPr lang="ru-RU" dirty="0"/>
              <a:t>стадии ДЭ когнитивные нарушения, как правило, достигают выраженности </a:t>
            </a:r>
          </a:p>
          <a:p>
            <a:r>
              <a:rPr lang="ru-RU" dirty="0"/>
              <a:t>деменции.</a:t>
            </a:r>
          </a:p>
        </p:txBody>
      </p:sp>
    </p:spTree>
    <p:extLst>
      <p:ext uri="{BB962C8B-B14F-4D97-AF65-F5344CB8AC3E}">
        <p14:creationId xmlns:p14="http://schemas.microsoft.com/office/powerpoint/2010/main" val="41259530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ru-RU" sz="1600" dirty="0"/>
              <a:t>Клинические диагностические критерии для </a:t>
            </a:r>
            <a:br>
              <a:rPr lang="ru-RU" sz="1600" dirty="0"/>
            </a:br>
            <a:r>
              <a:rPr lang="ru-RU" sz="1600" dirty="0"/>
              <a:t>"вероятной" сосудистой деменции. Эксперты Национального (США) </a:t>
            </a:r>
            <a:br>
              <a:rPr lang="ru-RU" sz="1600" dirty="0"/>
            </a:br>
            <a:r>
              <a:rPr lang="ru-RU" sz="1600" dirty="0"/>
              <a:t>Института Неврологических и Коммуникативных Расстройств и </a:t>
            </a:r>
            <a:br>
              <a:rPr lang="ru-RU" sz="1600" dirty="0"/>
            </a:br>
            <a:r>
              <a:rPr lang="ru-RU" sz="1600" dirty="0"/>
              <a:t>Инсульта и Международной Ассоциации по Исследованиям и </a:t>
            </a:r>
            <a:br>
              <a:rPr lang="ru-RU" sz="1600" dirty="0"/>
            </a:br>
            <a:r>
              <a:rPr lang="ru-RU" sz="1600" dirty="0"/>
              <a:t>Образованию в области </a:t>
            </a:r>
            <a:r>
              <a:rPr lang="ru-RU" sz="1600" dirty="0" err="1"/>
              <a:t>Нейронаук</a:t>
            </a:r>
            <a:r>
              <a:rPr lang="ru-RU" sz="1600" dirty="0"/>
              <a:t>. (</a:t>
            </a:r>
            <a:r>
              <a:rPr lang="ru-RU" sz="1600" dirty="0" err="1"/>
              <a:t>G.Roman</a:t>
            </a:r>
            <a:r>
              <a:rPr lang="ru-RU" sz="1600" dirty="0"/>
              <a:t> и </a:t>
            </a:r>
            <a:r>
              <a:rPr lang="ru-RU" sz="1600" dirty="0" err="1"/>
              <a:t>соавт</a:t>
            </a:r>
            <a:r>
              <a:rPr lang="ru-RU" sz="1600" dirty="0"/>
              <a:t>., 1993.) </a:t>
            </a:r>
            <a:br>
              <a:rPr lang="ru-RU" sz="1600" dirty="0"/>
            </a:br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/>
              <a:t>1 </a:t>
            </a:r>
            <a:r>
              <a:rPr lang="ru-RU" dirty="0"/>
              <a:t>.Деменция, то есть ухудшение когнитивных функций по сравнению с </a:t>
            </a:r>
          </a:p>
          <a:p>
            <a:pPr marL="0" indent="0">
              <a:buNone/>
            </a:pPr>
            <a:r>
              <a:rPr lang="ru-RU" dirty="0"/>
              <a:t>прошлым, в том числе: </a:t>
            </a:r>
          </a:p>
          <a:p>
            <a:pPr marL="0" indent="0">
              <a:buNone/>
            </a:pPr>
            <a:r>
              <a:rPr lang="ru-RU" dirty="0"/>
              <a:t>-нарушение памяти </a:t>
            </a:r>
          </a:p>
          <a:p>
            <a:pPr marL="0" indent="0">
              <a:buNone/>
            </a:pPr>
            <a:r>
              <a:rPr lang="ru-RU" dirty="0"/>
              <a:t>-не менее двух из следующих: нарушения ориентировки, внимания, речи, </a:t>
            </a:r>
          </a:p>
          <a:p>
            <a:pPr marL="0" indent="0">
              <a:buNone/>
            </a:pPr>
            <a:r>
              <a:rPr lang="ru-RU" dirty="0"/>
              <a:t>зрительно-пространственных функций, "исполнительных" функций, </a:t>
            </a:r>
            <a:r>
              <a:rPr lang="ru-RU" dirty="0" err="1"/>
              <a:t>праксиса</a:t>
            </a: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dirty="0"/>
              <a:t>-трудности повседневной жизни не только вследствие </a:t>
            </a:r>
          </a:p>
          <a:p>
            <a:pPr marL="0" indent="0">
              <a:buNone/>
            </a:pPr>
            <a:r>
              <a:rPr lang="ru-RU" dirty="0"/>
              <a:t>неврологических нарушений </a:t>
            </a:r>
          </a:p>
          <a:p>
            <a:pPr marL="0" indent="0">
              <a:buNone/>
            </a:pPr>
            <a:r>
              <a:rPr lang="ru-RU" dirty="0"/>
              <a:t>-нет нарушений сознания, бреда, психозов, тяжёлой афазии, </a:t>
            </a:r>
          </a:p>
          <a:p>
            <a:pPr marL="0" indent="0">
              <a:buNone/>
            </a:pPr>
            <a:r>
              <a:rPr lang="ru-RU" dirty="0"/>
              <a:t>выраженных сенсомоторных нарушений, препятствующих </a:t>
            </a:r>
          </a:p>
          <a:p>
            <a:pPr marL="0" indent="0">
              <a:buNone/>
            </a:pPr>
            <a:r>
              <a:rPr lang="ru-RU" dirty="0"/>
              <a:t>нейропсихологическому тестированию. </a:t>
            </a:r>
          </a:p>
          <a:p>
            <a:pPr marL="0" indent="0">
              <a:buNone/>
            </a:pPr>
            <a:r>
              <a:rPr lang="ru-RU" dirty="0"/>
              <a:t>-нет признаков системных болезней или заболеваний головного </a:t>
            </a:r>
          </a:p>
          <a:p>
            <a:pPr marL="0" indent="0">
              <a:buNone/>
            </a:pPr>
            <a:r>
              <a:rPr lang="ru-RU" dirty="0"/>
              <a:t>мозга (включая болезнь Альцгеймера), которые сами по себе могут быть </a:t>
            </a:r>
          </a:p>
          <a:p>
            <a:pPr marL="0" indent="0">
              <a:buNone/>
            </a:pPr>
            <a:r>
              <a:rPr lang="ru-RU" dirty="0"/>
              <a:t>причиной деменции.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83462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600" dirty="0"/>
              <a:t>Клинические диагностические критерии для </a:t>
            </a:r>
            <a:br>
              <a:rPr lang="ru-RU" sz="1600" dirty="0"/>
            </a:br>
            <a:r>
              <a:rPr lang="ru-RU" sz="1600" dirty="0"/>
              <a:t>"вероятной" сосудистой деменции. Эксперты Национального (США) </a:t>
            </a:r>
            <a:br>
              <a:rPr lang="ru-RU" sz="1600" dirty="0"/>
            </a:br>
            <a:r>
              <a:rPr lang="ru-RU" sz="1600" dirty="0"/>
              <a:t>Института Неврологических и Коммуникативных Расстройств и </a:t>
            </a:r>
            <a:br>
              <a:rPr lang="ru-RU" sz="1600" dirty="0"/>
            </a:br>
            <a:r>
              <a:rPr lang="ru-RU" sz="1600" dirty="0"/>
              <a:t>Инсульта и Международной Ассоциации по Исследованиям и </a:t>
            </a:r>
            <a:br>
              <a:rPr lang="ru-RU" sz="1600" dirty="0"/>
            </a:br>
            <a:r>
              <a:rPr lang="ru-RU" sz="1600" dirty="0"/>
              <a:t>Образованию в области </a:t>
            </a:r>
            <a:r>
              <a:rPr lang="ru-RU" sz="1600" dirty="0" err="1"/>
              <a:t>Нейронаук</a:t>
            </a:r>
            <a:r>
              <a:rPr lang="ru-RU" sz="1600" dirty="0"/>
              <a:t>. (</a:t>
            </a:r>
            <a:r>
              <a:rPr lang="ru-RU" sz="1600" dirty="0" err="1"/>
              <a:t>G.Roman</a:t>
            </a:r>
            <a:r>
              <a:rPr lang="ru-RU" sz="1600" dirty="0"/>
              <a:t> и </a:t>
            </a:r>
            <a:r>
              <a:rPr lang="ru-RU" sz="1600" dirty="0" err="1"/>
              <a:t>соавт</a:t>
            </a:r>
            <a:r>
              <a:rPr lang="ru-RU" sz="1600" dirty="0"/>
              <a:t>., 1993.) </a:t>
            </a:r>
            <a:br>
              <a:rPr lang="ru-RU" sz="1600" dirty="0"/>
            </a:br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/>
              <a:t>2.Наличие сосудистой мозговой недостаточности: </a:t>
            </a:r>
          </a:p>
          <a:p>
            <a:pPr marL="0" indent="0">
              <a:buNone/>
            </a:pPr>
            <a:r>
              <a:rPr lang="ru-RU" dirty="0"/>
              <a:t>-присутствие на момент клинического осмотра или анамнестические </a:t>
            </a:r>
          </a:p>
          <a:p>
            <a:pPr marL="0" indent="0">
              <a:buNone/>
            </a:pPr>
            <a:r>
              <a:rPr lang="ru-RU" dirty="0"/>
              <a:t>сведения о наличии очаговых неврологических симптомов, связанных с </a:t>
            </a:r>
          </a:p>
          <a:p>
            <a:pPr marL="0" indent="0">
              <a:buNone/>
            </a:pPr>
            <a:r>
              <a:rPr lang="ru-RU" dirty="0"/>
              <a:t>инсультом </a:t>
            </a:r>
          </a:p>
          <a:p>
            <a:pPr marL="0" indent="0">
              <a:buNone/>
            </a:pPr>
            <a:r>
              <a:rPr lang="ru-RU" dirty="0"/>
              <a:t>и/или </a:t>
            </a:r>
          </a:p>
          <a:p>
            <a:pPr marL="0" indent="0">
              <a:buNone/>
            </a:pPr>
            <a:r>
              <a:rPr lang="ru-RU" dirty="0"/>
              <a:t>-доказательства перенесенных инсультов, полученные с помощью </a:t>
            </a:r>
          </a:p>
          <a:p>
            <a:pPr marL="0" indent="0">
              <a:buNone/>
            </a:pPr>
            <a:r>
              <a:rPr lang="ru-RU" dirty="0" err="1"/>
              <a:t>нейровизуализации</a:t>
            </a:r>
            <a:r>
              <a:rPr lang="ru-RU" dirty="0"/>
              <a:t> или выраженные изменения белого вещества </a:t>
            </a:r>
          </a:p>
          <a:p>
            <a:pPr marL="0" indent="0">
              <a:buNone/>
            </a:pPr>
            <a:r>
              <a:rPr lang="ru-RU" dirty="0"/>
              <a:t>вследствие хронической ишемии мозга. </a:t>
            </a:r>
          </a:p>
          <a:p>
            <a:pPr marL="0" indent="0">
              <a:buNone/>
            </a:pPr>
            <a:r>
              <a:rPr lang="ru-RU" dirty="0"/>
              <a:t>3.Временные взаимоотношения между деменцией и </a:t>
            </a:r>
          </a:p>
          <a:p>
            <a:pPr marL="0" indent="0">
              <a:buNone/>
            </a:pPr>
            <a:r>
              <a:rPr lang="ru-RU" dirty="0"/>
              <a:t>цереброваскулярными расстройствами (кроме случаев "субкортикальной" </a:t>
            </a:r>
          </a:p>
          <a:p>
            <a:pPr marL="0" indent="0">
              <a:buNone/>
            </a:pPr>
            <a:r>
              <a:rPr lang="ru-RU" dirty="0"/>
              <a:t>сосудистой деменции): </a:t>
            </a:r>
          </a:p>
          <a:p>
            <a:pPr marL="0" indent="0">
              <a:buNone/>
            </a:pPr>
            <a:r>
              <a:rPr lang="ru-RU" dirty="0"/>
              <a:t>-начало деменции в пределах 3-6 месяцев после инсульта </a:t>
            </a:r>
          </a:p>
          <a:p>
            <a:pPr marL="0" indent="0">
              <a:buNone/>
            </a:pPr>
            <a:r>
              <a:rPr lang="ru-RU" dirty="0"/>
              <a:t>-внезапное ухудшение когнитивных функций, ступенчатое </a:t>
            </a:r>
          </a:p>
          <a:p>
            <a:pPr marL="0" indent="0">
              <a:buNone/>
            </a:pPr>
            <a:r>
              <a:rPr lang="ru-RU" dirty="0"/>
              <a:t>прогрессирование когнитивных нарушений.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40418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sz="2800" dirty="0" smtClean="0"/>
              <a:t>Литература</a:t>
            </a:r>
            <a:br>
              <a:rPr lang="ru-RU" sz="2800" dirty="0" smtClean="0"/>
            </a:br>
            <a:r>
              <a:rPr lang="ru-RU" sz="2800" dirty="0" smtClean="0"/>
              <a:t>Основная</a:t>
            </a:r>
            <a:endParaRPr lang="ru-RU" sz="28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627455"/>
              </p:ext>
            </p:extLst>
          </p:nvPr>
        </p:nvGraphicFramePr>
        <p:xfrm>
          <a:off x="225859" y="1409312"/>
          <a:ext cx="8712969" cy="25237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0609"/>
                <a:gridCol w="3295815"/>
                <a:gridCol w="2974992"/>
                <a:gridCol w="1921553"/>
              </a:tblGrid>
              <a:tr h="4950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№ п/п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 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Наименование,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вид издания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Автор (-ы),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составитель (-и),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редактор (-ы)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Место издания, издатель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ство,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1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2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3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4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1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Гусев, Е. И. Неврология и нейрохирургия: учебник в 2 т.: 1 т.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Е. И. Гусев, А. Н. Коновалов, В. И. Скворцова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М.:ГЭОТАР-Медиа, 2007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2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Гусев, Е. И. Неврология и нейрохирургия: учебник в 2 т.: 2 т. 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Е. И. Гусев, А. Н. Коновалов, В. И. Скворцова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М.:ГЭОТАР-Медиа, 2009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3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Клиническая психология 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Карвасарский Б.Д.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СПб.: Питер, 2010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Введение в клиническую психологию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Сидоров П.И., Парняков А.В.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М.: ГЭОТАР-Медиа, 2008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288354"/>
              </p:ext>
            </p:extLst>
          </p:nvPr>
        </p:nvGraphicFramePr>
        <p:xfrm>
          <a:off x="251520" y="4581128"/>
          <a:ext cx="8712968" cy="4320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0610"/>
                <a:gridCol w="3323401"/>
                <a:gridCol w="2947405"/>
                <a:gridCol w="1921552"/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1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Клиническая психология 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под ред. </a:t>
                      </a:r>
                      <a:r>
                        <a:rPr lang="ru-RU" sz="1200" kern="50" dirty="0" err="1">
                          <a:effectLst/>
                        </a:rPr>
                        <a:t>М.Перре</a:t>
                      </a:r>
                      <a:r>
                        <a:rPr lang="ru-RU" sz="1200" kern="50" dirty="0">
                          <a:effectLst/>
                        </a:rPr>
                        <a:t> , </a:t>
                      </a:r>
                      <a:r>
                        <a:rPr lang="ru-RU" sz="1200" kern="50" dirty="0" err="1">
                          <a:effectLst/>
                        </a:rPr>
                        <a:t>У.Бауманна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СПб.: Питер, 2007 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868250"/>
              </p:ext>
            </p:extLst>
          </p:nvPr>
        </p:nvGraphicFramePr>
        <p:xfrm>
          <a:off x="251520" y="5733256"/>
          <a:ext cx="8572847" cy="7404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6843"/>
                <a:gridCol w="7846004"/>
              </a:tblGrid>
              <a:tr h="3035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effectLst/>
                        </a:rPr>
                        <a:t>1.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ИБС КрасГМУ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84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2.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БМ МедАрт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84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3.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effectLst/>
                        </a:rPr>
                        <a:t>БД </a:t>
                      </a:r>
                      <a:r>
                        <a:rPr lang="en-US" sz="1200" kern="50" dirty="0" err="1">
                          <a:effectLst/>
                        </a:rPr>
                        <a:t>Ebsco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Заголовок 1"/>
          <p:cNvSpPr txBox="1">
            <a:spLocks/>
          </p:cNvSpPr>
          <p:nvPr/>
        </p:nvSpPr>
        <p:spPr>
          <a:xfrm>
            <a:off x="467544" y="3933056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/>
              <a:t>Дополнительная </a:t>
            </a:r>
            <a:endParaRPr lang="ru-RU" sz="2800" dirty="0"/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592520" y="5013176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/>
              <a:t>Электронные ресурсы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56524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Спасибо за внимание!</a:t>
            </a:r>
          </a:p>
        </p:txBody>
      </p:sp>
      <p:pic>
        <p:nvPicPr>
          <p:cNvPr id="6146" name="Picture 2" descr="C:\Users\Анка\Desktop\image_89735295261021238071509287122161134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794112"/>
            <a:ext cx="4176464" cy="3132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0701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лекции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 </a:t>
            </a:r>
            <a:r>
              <a:rPr lang="ru-RU" dirty="0"/>
              <a:t>Актуальность </a:t>
            </a:r>
            <a:r>
              <a:rPr lang="ru-RU" dirty="0" smtClean="0"/>
              <a:t>темы</a:t>
            </a:r>
          </a:p>
          <a:p>
            <a:r>
              <a:rPr lang="ru-RU" dirty="0" smtClean="0"/>
              <a:t>Этиология</a:t>
            </a:r>
          </a:p>
          <a:p>
            <a:r>
              <a:rPr lang="ru-RU" dirty="0" err="1" smtClean="0"/>
              <a:t>Петогенез</a:t>
            </a:r>
            <a:r>
              <a:rPr lang="ru-RU" dirty="0" smtClean="0"/>
              <a:t> </a:t>
            </a:r>
          </a:p>
          <a:p>
            <a:r>
              <a:rPr lang="ru-RU" dirty="0" smtClean="0"/>
              <a:t>Клиника</a:t>
            </a:r>
          </a:p>
          <a:p>
            <a:pPr hangingPunct="0"/>
            <a:r>
              <a:rPr lang="ru-RU" dirty="0"/>
              <a:t>Когнитивные </a:t>
            </a:r>
            <a:r>
              <a:rPr lang="ru-RU" dirty="0" smtClean="0"/>
              <a:t>нарушения. </a:t>
            </a:r>
          </a:p>
          <a:p>
            <a:pPr hangingPunct="0"/>
            <a:r>
              <a:rPr lang="ru-RU" dirty="0" smtClean="0"/>
              <a:t>Клиника</a:t>
            </a:r>
            <a:r>
              <a:rPr lang="ru-RU" dirty="0"/>
              <a:t>. </a:t>
            </a:r>
            <a:endParaRPr lang="ru-RU" dirty="0" smtClean="0"/>
          </a:p>
          <a:p>
            <a:pPr hangingPunct="0"/>
            <a:r>
              <a:rPr lang="ru-RU" dirty="0" smtClean="0"/>
              <a:t>Диагностика</a:t>
            </a:r>
            <a:r>
              <a:rPr lang="ru-RU" dirty="0"/>
              <a:t>. </a:t>
            </a:r>
            <a:endParaRPr lang="ru-RU" dirty="0" smtClean="0"/>
          </a:p>
          <a:p>
            <a:pPr hangingPunct="0"/>
            <a:r>
              <a:rPr lang="ru-RU" dirty="0" smtClean="0"/>
              <a:t>Лечение</a:t>
            </a:r>
            <a:r>
              <a:rPr lang="ru-RU" dirty="0"/>
              <a:t>. </a:t>
            </a:r>
            <a:endParaRPr lang="ru-RU" dirty="0" smtClean="0"/>
          </a:p>
          <a:p>
            <a:pPr hangingPunct="0"/>
            <a:r>
              <a:rPr lang="ru-RU" dirty="0" smtClean="0"/>
              <a:t>Выводы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291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Цереброваскулярные расстройства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Цереброваскулярные расстройства являются второй (третьей) после БА (и </a:t>
            </a:r>
            <a:r>
              <a:rPr lang="ru-RU" dirty="0" smtClean="0"/>
              <a:t>ДТЛ</a:t>
            </a:r>
            <a:r>
              <a:rPr lang="ru-RU" dirty="0"/>
              <a:t>) причиной когнитивных нарушений в пожилом возрасте. </a:t>
            </a:r>
          </a:p>
          <a:p>
            <a:pPr marL="0" indent="0">
              <a:buNone/>
            </a:pPr>
            <a:r>
              <a:rPr lang="ru-RU" dirty="0"/>
              <a:t>Эпидемиологические исследования при деменциях свидетельствуют, что </a:t>
            </a:r>
            <a:r>
              <a:rPr lang="ru-RU" dirty="0" smtClean="0"/>
              <a:t>сосудистая </a:t>
            </a:r>
            <a:r>
              <a:rPr lang="ru-RU" dirty="0"/>
              <a:t>этиология лежит в основе 10-15% тяжёлых когнитивных нарушений. </a:t>
            </a:r>
            <a:r>
              <a:rPr lang="ru-RU" dirty="0" smtClean="0"/>
              <a:t>Весьма </a:t>
            </a:r>
            <a:r>
              <a:rPr lang="ru-RU" dirty="0"/>
              <a:t>вероятно, что лёгкие и умеренные когнитивные нарушения связаны с </a:t>
            </a:r>
            <a:r>
              <a:rPr lang="ru-RU" dirty="0" smtClean="0"/>
              <a:t>сосудистой </a:t>
            </a:r>
            <a:r>
              <a:rPr lang="ru-RU" dirty="0"/>
              <a:t>мозговой недостаточностью ещё более часто. </a:t>
            </a:r>
            <a:r>
              <a:rPr lang="ru-RU" dirty="0" smtClean="0"/>
              <a:t>Причинами </a:t>
            </a:r>
            <a:r>
              <a:rPr lang="ru-RU" dirty="0"/>
              <a:t>сосудистых когнитивных расстройств (СКР) являются </a:t>
            </a:r>
            <a:r>
              <a:rPr lang="ru-RU" dirty="0" smtClean="0"/>
              <a:t>разнообразные </a:t>
            </a:r>
            <a:r>
              <a:rPr lang="ru-RU" dirty="0"/>
              <a:t>заболевания сердечно-сосудистой системы, которые приводят </a:t>
            </a:r>
            <a:r>
              <a:rPr lang="ru-RU" dirty="0" smtClean="0"/>
              <a:t>к </a:t>
            </a:r>
            <a:r>
              <a:rPr lang="ru-RU" dirty="0"/>
              <a:t>острым нарушениям мозгового кровообращения или к хронической ишемии </a:t>
            </a:r>
            <a:r>
              <a:rPr lang="ru-RU" dirty="0" smtClean="0"/>
              <a:t>мозга</a:t>
            </a:r>
            <a:r>
              <a:rPr lang="ru-RU" dirty="0"/>
              <a:t>. Самыми важными из них, безусловно, являются гипертоническая </a:t>
            </a:r>
            <a:r>
              <a:rPr lang="ru-RU" dirty="0" smtClean="0"/>
              <a:t>болезнь</a:t>
            </a:r>
            <a:r>
              <a:rPr lang="ru-RU" dirty="0"/>
              <a:t>, атеросклероз церебральных головы, гипертоническая болезнь, </a:t>
            </a:r>
          </a:p>
          <a:p>
            <a:pPr marL="0" indent="0">
              <a:buNone/>
            </a:pPr>
            <a:r>
              <a:rPr lang="ru-RU" dirty="0"/>
              <a:t>заболевания сердца, сахарный диабет. </a:t>
            </a:r>
            <a:r>
              <a:rPr lang="ru-RU" dirty="0" smtClean="0"/>
              <a:t>СКР </a:t>
            </a:r>
            <a:r>
              <a:rPr lang="ru-RU" dirty="0"/>
              <a:t>представляют собой разнородное весьма состояние по этиологии, </a:t>
            </a:r>
          </a:p>
          <a:p>
            <a:pPr marL="0" indent="0">
              <a:buNone/>
            </a:pPr>
            <a:r>
              <a:rPr lang="ru-RU" dirty="0"/>
              <a:t>патогенезу и клинической картине. </a:t>
            </a:r>
          </a:p>
        </p:txBody>
      </p:sp>
    </p:spTree>
    <p:extLst>
      <p:ext uri="{BB962C8B-B14F-4D97-AF65-F5344CB8AC3E}">
        <p14:creationId xmlns:p14="http://schemas.microsoft.com/office/powerpoint/2010/main" val="258135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ru-RU" dirty="0"/>
              <a:t>Основными вариантами СКР являются </a:t>
            </a:r>
            <a:r>
              <a:rPr lang="ru-RU" dirty="0" smtClean="0"/>
              <a:t>следующие</a:t>
            </a:r>
            <a:r>
              <a:rPr lang="ru-RU" dirty="0"/>
              <a:t>: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/>
              <a:t>•</a:t>
            </a:r>
            <a:r>
              <a:rPr lang="ru-RU" dirty="0"/>
              <a:t>Когнитивные расстройства в результате единичного инфаркта мозга. </a:t>
            </a:r>
          </a:p>
          <a:p>
            <a:pPr marL="0" indent="0">
              <a:buNone/>
            </a:pPr>
            <a:r>
              <a:rPr lang="ru-RU" dirty="0"/>
              <a:t>Наиболее часто когнитивные нарушения возникают при поражении таламуса, </a:t>
            </a:r>
            <a:r>
              <a:rPr lang="ru-RU" dirty="0" smtClean="0"/>
              <a:t>полосатых </a:t>
            </a:r>
            <a:r>
              <a:rPr lang="ru-RU" dirty="0"/>
              <a:t>тел, </a:t>
            </a:r>
            <a:r>
              <a:rPr lang="ru-RU" dirty="0" err="1"/>
              <a:t>гиппокампа</a:t>
            </a:r>
            <a:r>
              <a:rPr lang="ru-RU" dirty="0"/>
              <a:t>, префронтальной лобной коры, зоны стыка </a:t>
            </a:r>
            <a:r>
              <a:rPr lang="ru-RU" dirty="0" smtClean="0"/>
              <a:t>височно-теменно-затылочных </a:t>
            </a:r>
            <a:r>
              <a:rPr lang="ru-RU" dirty="0"/>
              <a:t>долей головного мозга. При этом, когнитивные </a:t>
            </a:r>
            <a:r>
              <a:rPr lang="ru-RU" dirty="0" smtClean="0"/>
              <a:t>нарушения </a:t>
            </a:r>
            <a:r>
              <a:rPr lang="ru-RU" dirty="0"/>
              <a:t>развиваются внезапно, а затем полностью или частично </a:t>
            </a:r>
            <a:r>
              <a:rPr lang="ru-RU" dirty="0" smtClean="0"/>
              <a:t>регрессируют</a:t>
            </a:r>
            <a:r>
              <a:rPr lang="ru-RU" dirty="0"/>
              <a:t>, как это бывает с другими очаговыми неврологическими </a:t>
            </a:r>
            <a:r>
              <a:rPr lang="ru-RU" dirty="0" err="1" smtClean="0"/>
              <a:t>асстройствами</a:t>
            </a:r>
            <a:r>
              <a:rPr lang="ru-RU" dirty="0" smtClean="0"/>
              <a:t> </a:t>
            </a:r>
            <a:r>
              <a:rPr lang="ru-RU" dirty="0"/>
              <a:t>при инсультах. </a:t>
            </a:r>
          </a:p>
          <a:p>
            <a:pPr marL="0" indent="0">
              <a:buNone/>
            </a:pPr>
            <a:r>
              <a:rPr lang="ru-RU" dirty="0"/>
              <a:t>• Много-инфарктное состояние. Является результатом повторных </a:t>
            </a:r>
          </a:p>
          <a:p>
            <a:pPr marL="0" indent="0">
              <a:buNone/>
            </a:pPr>
            <a:r>
              <a:rPr lang="ru-RU" dirty="0"/>
              <a:t>крупноочаговых инфарктов мозга, чаще всего тромботической или </a:t>
            </a:r>
          </a:p>
          <a:p>
            <a:pPr marL="0" indent="0">
              <a:buNone/>
            </a:pPr>
            <a:r>
              <a:rPr lang="ru-RU" dirty="0"/>
              <a:t>тромбоэмболической природы. При вовлечении в зону инфарктов зон, важных </a:t>
            </a:r>
            <a:r>
              <a:rPr lang="ru-RU" dirty="0" smtClean="0"/>
              <a:t>для </a:t>
            </a:r>
            <a:r>
              <a:rPr lang="ru-RU" dirty="0"/>
              <a:t>когнитивной деятельности, закономерно возникают </a:t>
            </a:r>
            <a:r>
              <a:rPr lang="ru-RU" dirty="0" err="1" smtClean="0"/>
              <a:t>когнитивные</a:t>
            </a:r>
            <a:r>
              <a:rPr lang="ru-RU" dirty="0" err="1"/>
              <a:t>нарушения</a:t>
            </a:r>
            <a:r>
              <a:rPr lang="ru-RU" dirty="0"/>
              <a:t>, вплоть до сосудистой деменции. Течение этого варианта СКР </a:t>
            </a:r>
            <a:r>
              <a:rPr lang="ru-RU" dirty="0" smtClean="0"/>
              <a:t>характеризуется </a:t>
            </a:r>
            <a:r>
              <a:rPr lang="ru-RU" dirty="0"/>
              <a:t>периодами стационарного состояния когнитивных функций и </a:t>
            </a:r>
            <a:r>
              <a:rPr lang="ru-RU" dirty="0" smtClean="0"/>
              <a:t>эпизодами </a:t>
            </a:r>
            <a:r>
              <a:rPr lang="ru-RU" dirty="0"/>
              <a:t>значительного ухудшения, которые связаны с инсультами. 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0539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Основными вариантами СКР являются следующие: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 smtClean="0"/>
              <a:t>•</a:t>
            </a:r>
            <a:r>
              <a:rPr lang="ru-RU" dirty="0"/>
              <a:t>Субкортикальные СКР. Причиной данного патогенетического варианта СКР </a:t>
            </a:r>
          </a:p>
          <a:p>
            <a:pPr marL="0" indent="0">
              <a:buNone/>
            </a:pPr>
            <a:r>
              <a:rPr lang="ru-RU" dirty="0"/>
              <a:t>чаще всего является хроническая неконтролируемая артериальная гипертензия. </a:t>
            </a:r>
          </a:p>
          <a:p>
            <a:pPr marL="0" indent="0">
              <a:buNone/>
            </a:pPr>
            <a:r>
              <a:rPr lang="ru-RU" dirty="0"/>
              <a:t>Гипертоническая болезнь, как известно, поражает сосуды небольшого калибра. </a:t>
            </a:r>
          </a:p>
          <a:p>
            <a:pPr marL="0" indent="0">
              <a:buNone/>
            </a:pPr>
            <a:r>
              <a:rPr lang="ru-RU" dirty="0"/>
              <a:t>Анатомические особенности кровоснабжения головного мозга таковы, что при </a:t>
            </a:r>
          </a:p>
          <a:p>
            <a:pPr marL="0" indent="0">
              <a:buNone/>
            </a:pPr>
            <a:r>
              <a:rPr lang="ru-RU" dirty="0"/>
              <a:t>гипертоническом </a:t>
            </a:r>
            <a:r>
              <a:rPr lang="ru-RU" dirty="0" err="1"/>
              <a:t>артериолосклерозе</a:t>
            </a:r>
            <a:r>
              <a:rPr lang="ru-RU" dirty="0"/>
              <a:t> поражаются, в первую очередь, </a:t>
            </a:r>
          </a:p>
          <a:p>
            <a:pPr marL="0" indent="0">
              <a:buNone/>
            </a:pPr>
            <a:r>
              <a:rPr lang="ru-RU" dirty="0"/>
              <a:t>подкорковые базальные ганглии и глубинные отделы белого вещества. </a:t>
            </a:r>
          </a:p>
          <a:p>
            <a:pPr marL="0" indent="0">
              <a:buNone/>
            </a:pPr>
            <a:r>
              <a:rPr lang="ru-RU" dirty="0" err="1"/>
              <a:t>Патоморфологически</a:t>
            </a:r>
            <a:r>
              <a:rPr lang="ru-RU" dirty="0"/>
              <a:t>, в указанных структурах выявляются лакунарные </a:t>
            </a:r>
          </a:p>
          <a:p>
            <a:pPr marL="0" indent="0">
              <a:buNone/>
            </a:pPr>
            <a:r>
              <a:rPr lang="ru-RU" dirty="0"/>
              <a:t>инфаркты и </a:t>
            </a:r>
            <a:r>
              <a:rPr lang="ru-RU" dirty="0" err="1"/>
              <a:t>лейкоареоз</a:t>
            </a:r>
            <a:r>
              <a:rPr lang="ru-RU" dirty="0"/>
              <a:t>. При "субкортикальном" варианте СКР, когнитивные </a:t>
            </a:r>
          </a:p>
          <a:p>
            <a:pPr marL="0" indent="0">
              <a:buNone/>
            </a:pPr>
            <a:r>
              <a:rPr lang="ru-RU" dirty="0"/>
              <a:t>нарушения могут иметь непрерывно прогрессирующий характер с эпизодами </a:t>
            </a:r>
          </a:p>
          <a:p>
            <a:pPr marL="0" indent="0">
              <a:buNone/>
            </a:pPr>
            <a:r>
              <a:rPr lang="ru-RU" dirty="0"/>
              <a:t>резкого ухудшения вследствие инсультов. </a:t>
            </a:r>
          </a:p>
          <a:p>
            <a:pPr marL="0" indent="0">
              <a:buNone/>
            </a:pPr>
            <a:r>
              <a:rPr lang="ru-RU" dirty="0"/>
              <a:t>•Когнитивные нарушения после геморрагических инсультов </a:t>
            </a:r>
            <a:r>
              <a:rPr lang="ru-RU" dirty="0" smtClean="0"/>
              <a:t>субарахноидального </a:t>
            </a:r>
            <a:r>
              <a:rPr lang="ru-RU" dirty="0"/>
              <a:t>или паренхиматозного кровоизлияния. Данные когнитивные </a:t>
            </a:r>
            <a:r>
              <a:rPr lang="ru-RU" dirty="0" smtClean="0"/>
              <a:t>расстройства</a:t>
            </a:r>
            <a:r>
              <a:rPr lang="ru-RU" dirty="0"/>
              <a:t>, как и пост-инфарктные нарушения, характеризуются острой </a:t>
            </a:r>
            <a:r>
              <a:rPr lang="ru-RU" dirty="0" smtClean="0"/>
              <a:t>манифестацией клинических </a:t>
            </a:r>
            <a:r>
              <a:rPr lang="ru-RU" dirty="0"/>
              <a:t>проявлений с последующим постепенным регрессом.</a:t>
            </a:r>
          </a:p>
        </p:txBody>
      </p:sp>
    </p:spTree>
    <p:extLst>
      <p:ext uri="{BB962C8B-B14F-4D97-AF65-F5344CB8AC3E}">
        <p14:creationId xmlns:p14="http://schemas.microsoft.com/office/powerpoint/2010/main" val="2129615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Клиника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Клиническая картина СКР разнообразна и зависит от патогенетического </a:t>
            </a:r>
            <a:r>
              <a:rPr lang="ru-RU" dirty="0" smtClean="0"/>
              <a:t>варианта </a:t>
            </a:r>
            <a:r>
              <a:rPr lang="ru-RU" dirty="0"/>
              <a:t>и локализации поражения мозга. Специфические клинические </a:t>
            </a:r>
            <a:r>
              <a:rPr lang="ru-RU" dirty="0" smtClean="0"/>
              <a:t>особенности </a:t>
            </a:r>
            <a:r>
              <a:rPr lang="ru-RU" dirty="0"/>
              <a:t>сопровождают субкортикальный вариант СКР. В данном случае, </a:t>
            </a:r>
            <a:r>
              <a:rPr lang="ru-RU" dirty="0" smtClean="0"/>
              <a:t>поражение </a:t>
            </a:r>
            <a:r>
              <a:rPr lang="ru-RU" dirty="0"/>
              <a:t>глубинных отделов белого вещества головного мозга приводит к </a:t>
            </a:r>
            <a:r>
              <a:rPr lang="ru-RU" dirty="0" smtClean="0"/>
              <a:t>разобщению </a:t>
            </a:r>
            <a:r>
              <a:rPr lang="ru-RU" dirty="0"/>
              <a:t>лобных долей и подкорковых базальных ганглиев. Результатом </a:t>
            </a:r>
            <a:r>
              <a:rPr lang="ru-RU" dirty="0" smtClean="0"/>
              <a:t>этого </a:t>
            </a:r>
            <a:r>
              <a:rPr lang="ru-RU" dirty="0"/>
              <a:t>процесса становится вторичная дисфункция лобных долей головного </a:t>
            </a:r>
            <a:r>
              <a:rPr lang="ru-RU" dirty="0" smtClean="0"/>
              <a:t>мозга</a:t>
            </a:r>
            <a:r>
              <a:rPr lang="ru-RU" dirty="0"/>
              <a:t>. В когнитивной сфере это проявляется недостаточностью </a:t>
            </a:r>
            <a:r>
              <a:rPr lang="ru-RU" dirty="0" smtClean="0"/>
              <a:t>"</a:t>
            </a:r>
            <a:r>
              <a:rPr lang="ru-RU" dirty="0"/>
              <a:t>исполнительных" функций: снижается внимание, уменьшается скорость </a:t>
            </a:r>
            <a:r>
              <a:rPr lang="ru-RU" dirty="0" smtClean="0"/>
              <a:t>обработки </a:t>
            </a:r>
            <a:r>
              <a:rPr lang="ru-RU" dirty="0"/>
              <a:t>информации, нарушается способность к обобщениям, выявлению </a:t>
            </a:r>
            <a:r>
              <a:rPr lang="ru-RU" dirty="0" smtClean="0"/>
              <a:t>сходств </a:t>
            </a:r>
            <a:r>
              <a:rPr lang="ru-RU" dirty="0"/>
              <a:t>и различий, вынесению умозаключений. В </a:t>
            </a:r>
            <a:r>
              <a:rPr lang="ru-RU" dirty="0" err="1"/>
              <a:t>мнестической</a:t>
            </a:r>
            <a:r>
              <a:rPr lang="ru-RU" dirty="0"/>
              <a:t> сфере </a:t>
            </a:r>
            <a:r>
              <a:rPr lang="ru-RU" dirty="0" smtClean="0"/>
              <a:t>отмечается </a:t>
            </a:r>
            <a:r>
              <a:rPr lang="ru-RU" dirty="0"/>
              <a:t>нарушение кратковременной (оперативной) памяти при </a:t>
            </a:r>
            <a:r>
              <a:rPr lang="ru-RU" dirty="0" smtClean="0"/>
              <a:t>относительной </a:t>
            </a:r>
            <a:r>
              <a:rPr lang="ru-RU" dirty="0"/>
              <a:t>сохранности памяти на события жизни. </a:t>
            </a:r>
            <a:r>
              <a:rPr lang="ru-RU" dirty="0" smtClean="0"/>
              <a:t>Когнитивные </a:t>
            </a:r>
            <a:r>
              <a:rPr lang="ru-RU" dirty="0"/>
              <a:t>нарушения </a:t>
            </a:r>
            <a:r>
              <a:rPr lang="ru-RU" dirty="0" smtClean="0"/>
              <a:t>при </a:t>
            </a:r>
            <a:r>
              <a:rPr lang="ru-RU" dirty="0" err="1"/>
              <a:t>субкортикльном</a:t>
            </a:r>
            <a:r>
              <a:rPr lang="ru-RU" dirty="0"/>
              <a:t> варианте СКР, как правило, сочетаются с эмоциональными </a:t>
            </a:r>
            <a:r>
              <a:rPr lang="ru-RU" dirty="0" smtClean="0"/>
              <a:t>нарушениями </a:t>
            </a:r>
            <a:r>
              <a:rPr lang="ru-RU" dirty="0"/>
              <a:t>в виде депрессии или </a:t>
            </a:r>
            <a:r>
              <a:rPr lang="ru-RU" dirty="0" smtClean="0"/>
              <a:t>эмоциональной </a:t>
            </a:r>
            <a:r>
              <a:rPr lang="ru-RU" dirty="0"/>
              <a:t>лабильности. Тяжёлые </a:t>
            </a:r>
            <a:r>
              <a:rPr lang="ru-RU" dirty="0" smtClean="0"/>
              <a:t>когнитивные </a:t>
            </a:r>
            <a:r>
              <a:rPr lang="ru-RU" dirty="0"/>
              <a:t>нарушения (сосудистая деменция) нередко также сочетается с </a:t>
            </a:r>
            <a:r>
              <a:rPr lang="ru-RU" dirty="0" smtClean="0"/>
              <a:t>поведенческими </a:t>
            </a:r>
            <a:r>
              <a:rPr lang="ru-RU" dirty="0"/>
              <a:t>расстройствами, такими как </a:t>
            </a:r>
            <a:r>
              <a:rPr lang="ru-RU" dirty="0" smtClean="0"/>
              <a:t>снижение </a:t>
            </a:r>
            <a:r>
              <a:rPr lang="ru-RU" dirty="0"/>
              <a:t>критики, </a:t>
            </a:r>
            <a:r>
              <a:rPr lang="ru-RU" dirty="0" smtClean="0"/>
              <a:t>раздражительность</a:t>
            </a:r>
            <a:r>
              <a:rPr lang="ru-RU" dirty="0"/>
              <a:t>, пищевая и сексуальная несдержанность.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3055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дисциркуляторной</a:t>
            </a:r>
            <a:r>
              <a:rPr lang="ru-RU" dirty="0"/>
              <a:t> энцефалопатии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/>
              <a:t>В подавляющем большинстве случаев СКР сочетается с очаговой </a:t>
            </a:r>
          </a:p>
          <a:p>
            <a:pPr marL="0" indent="0">
              <a:buNone/>
            </a:pPr>
            <a:r>
              <a:rPr lang="ru-RU" dirty="0"/>
              <a:t>неврологической симптоматикой. При этом, говорят о синдроме </a:t>
            </a:r>
          </a:p>
          <a:p>
            <a:pPr marL="0" indent="0">
              <a:buNone/>
            </a:pPr>
            <a:r>
              <a:rPr lang="ru-RU" dirty="0" err="1"/>
              <a:t>дисциркуляторной</a:t>
            </a:r>
            <a:r>
              <a:rPr lang="ru-RU" dirty="0"/>
              <a:t> энцефалопатии (ДЭ), клиническую картину которого </a:t>
            </a:r>
          </a:p>
          <a:p>
            <a:pPr marL="0" indent="0">
              <a:buNone/>
            </a:pPr>
            <a:r>
              <a:rPr lang="ru-RU" dirty="0"/>
              <a:t>составляют различные сочетания когнитивных, эмоциональных, двигательных и </a:t>
            </a:r>
          </a:p>
          <a:p>
            <a:pPr marL="0" indent="0">
              <a:buNone/>
            </a:pPr>
            <a:r>
              <a:rPr lang="ru-RU" dirty="0"/>
              <a:t>других неврологических нарушений. В настоящее время под </a:t>
            </a:r>
            <a:r>
              <a:rPr lang="ru-RU" dirty="0" err="1"/>
              <a:t>дисциркуляторной</a:t>
            </a: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dirty="0"/>
              <a:t>энцефалопатией принято понимать клинический синдром прогрессирующего </a:t>
            </a:r>
          </a:p>
          <a:p>
            <a:pPr marL="0" indent="0">
              <a:buNone/>
            </a:pPr>
            <a:r>
              <a:rPr lang="ru-RU" dirty="0"/>
              <a:t>многоочагового или диффузного поражения головного мозга, связанный с </a:t>
            </a:r>
          </a:p>
          <a:p>
            <a:pPr marL="0" indent="0">
              <a:buNone/>
            </a:pPr>
            <a:r>
              <a:rPr lang="ru-RU" dirty="0"/>
              <a:t>повторными острыми нарушениями мозгового кровообращения и/или </a:t>
            </a:r>
          </a:p>
          <a:p>
            <a:pPr marL="0" indent="0">
              <a:buNone/>
            </a:pPr>
            <a:r>
              <a:rPr lang="ru-RU" dirty="0"/>
              <a:t>хронической недостаточностью кровоснабжения мозга. Типичными проявлениями </a:t>
            </a:r>
            <a:r>
              <a:rPr lang="ru-RU" dirty="0" smtClean="0"/>
              <a:t>развёрнутой </a:t>
            </a:r>
            <a:r>
              <a:rPr lang="ru-RU" dirty="0"/>
              <a:t>клинической картины ДЭ, наряду с когнитивными нарушениями, </a:t>
            </a:r>
            <a:r>
              <a:rPr lang="ru-RU" dirty="0" smtClean="0"/>
              <a:t>являются </a:t>
            </a:r>
            <a:r>
              <a:rPr lang="ru-RU" dirty="0"/>
              <a:t>псевдобульбарный синдром, пирамидные и экстрапирамидные </a:t>
            </a:r>
          </a:p>
          <a:p>
            <a:pPr marL="0" indent="0">
              <a:buNone/>
            </a:pPr>
            <a:r>
              <a:rPr lang="ru-RU" dirty="0"/>
              <a:t>расстройства, атаксия, нарушение ходьбы, могут быть также тазовые нарушения.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0839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Выделяют три стадии ДЭ.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На </a:t>
            </a:r>
            <a:r>
              <a:rPr lang="ru-RU" dirty="0"/>
              <a:t>I стадии нарушения возникают повышенная </a:t>
            </a:r>
          </a:p>
          <a:p>
            <a:pPr marL="0" indent="0">
              <a:buNone/>
            </a:pPr>
            <a:r>
              <a:rPr lang="ru-RU" dirty="0"/>
              <a:t>утомляемость, снижение памяти, головная боль, несистемное головокружение, </a:t>
            </a:r>
            <a:r>
              <a:rPr lang="ru-RU" dirty="0" smtClean="0"/>
              <a:t> </a:t>
            </a:r>
            <a:r>
              <a:rPr lang="ru-RU" dirty="0"/>
              <a:t>шум или тяжесть в голове, нарушение сна. Часто в основе подобных жалоб </a:t>
            </a:r>
            <a:r>
              <a:rPr lang="ru-RU" dirty="0" smtClean="0"/>
              <a:t>лежит </a:t>
            </a:r>
            <a:r>
              <a:rPr lang="ru-RU" dirty="0"/>
              <a:t>лёгкое или умеренное снижение фона настроения. При этом, депрессия </a:t>
            </a:r>
            <a:r>
              <a:rPr lang="ru-RU" dirty="0" smtClean="0"/>
              <a:t>при </a:t>
            </a:r>
            <a:r>
              <a:rPr lang="ru-RU" dirty="0"/>
              <a:t>сосудистой мозговой недостаточности имеет органическую природу </a:t>
            </a:r>
            <a:r>
              <a:rPr lang="ru-RU" dirty="0" smtClean="0"/>
              <a:t>("</a:t>
            </a:r>
            <a:r>
              <a:rPr lang="ru-RU" dirty="0"/>
              <a:t>сосудистая депрессия"). Как уже говорилось выше, эмоциональные </a:t>
            </a:r>
            <a:r>
              <a:rPr lang="ru-RU" dirty="0" smtClean="0"/>
              <a:t>нарушения </a:t>
            </a:r>
            <a:r>
              <a:rPr lang="ru-RU" dirty="0"/>
              <a:t>являются одним из проявлений дисфункции лобных долей, которая, </a:t>
            </a:r>
            <a:r>
              <a:rPr lang="ru-RU" dirty="0" smtClean="0"/>
              <a:t>в </a:t>
            </a:r>
            <a:r>
              <a:rPr lang="ru-RU" dirty="0"/>
              <a:t>свою очередь, связана с поражением глубинных отделов головного мозга </a:t>
            </a:r>
            <a:r>
              <a:rPr lang="ru-RU" dirty="0" smtClean="0"/>
              <a:t>вследствие </a:t>
            </a:r>
            <a:r>
              <a:rPr lang="ru-RU" dirty="0"/>
              <a:t>гипертонического </a:t>
            </a:r>
            <a:r>
              <a:rPr lang="ru-RU" dirty="0" err="1"/>
              <a:t>артериолосклероза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11045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Объективно, на I стадии ДЭ выявляются отдельные неврологические </a:t>
            </a:r>
            <a:r>
              <a:rPr lang="ru-RU" dirty="0" smtClean="0"/>
              <a:t>симптомы</a:t>
            </a:r>
            <a:r>
              <a:rPr lang="ru-RU" dirty="0"/>
              <a:t>, которые не образуют целостного клинического синдрома. В </a:t>
            </a:r>
            <a:r>
              <a:rPr lang="ru-RU" dirty="0" smtClean="0"/>
              <a:t>когнитивной </a:t>
            </a:r>
            <a:r>
              <a:rPr lang="ru-RU" dirty="0"/>
              <a:t>сфере чаще всего выявляются лёгкие когнитивные нарушения </a:t>
            </a:r>
            <a:r>
              <a:rPr lang="ru-RU" dirty="0" smtClean="0"/>
              <a:t>нейродинамического </a:t>
            </a:r>
            <a:r>
              <a:rPr lang="ru-RU" dirty="0"/>
              <a:t>и </a:t>
            </a:r>
            <a:r>
              <a:rPr lang="ru-RU" dirty="0" err="1" smtClean="0"/>
              <a:t>изрегуляторного</a:t>
            </a:r>
            <a:r>
              <a:rPr lang="ru-RU" dirty="0" smtClean="0"/>
              <a:t> </a:t>
            </a:r>
            <a:r>
              <a:rPr lang="ru-RU" dirty="0"/>
              <a:t>характера. Обычно, данные </a:t>
            </a:r>
            <a:r>
              <a:rPr lang="ru-RU" dirty="0" smtClean="0"/>
              <a:t>расстройства </a:t>
            </a:r>
            <a:r>
              <a:rPr lang="ru-RU" dirty="0"/>
              <a:t>сочетаются с оживлением рефлексов орального автоматизма, </a:t>
            </a:r>
            <a:r>
              <a:rPr lang="ru-RU" dirty="0" smtClean="0"/>
              <a:t>асимметричным </a:t>
            </a:r>
            <a:r>
              <a:rPr lang="ru-RU" dirty="0"/>
              <a:t>повышением сухожильных рефлексов, лёгкими </a:t>
            </a:r>
            <a:r>
              <a:rPr lang="ru-RU" dirty="0" err="1" smtClean="0"/>
              <a:t>дискоординаторными</a:t>
            </a:r>
            <a:r>
              <a:rPr lang="ru-RU" dirty="0" smtClean="0"/>
              <a:t> </a:t>
            </a:r>
            <a:r>
              <a:rPr lang="ru-RU" dirty="0"/>
              <a:t>расстройствами.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10651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1218</Words>
  <Application>Microsoft Office PowerPoint</Application>
  <PresentationFormat>Экран (4:3)</PresentationFormat>
  <Paragraphs>134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Кафедра нервных болезней с курсом медицинской реабилитации ПО    Тема: «Дисциркуляторная энцефалопатия. Клиника. Диагностика. Лечение (В интерактивной форме)»     лекция № 13 по дисциплине Клиническая нейропсихология для студентов 4 курса, обучающихся по специальности  030401 – Клиническая психология (очная форма обучения)  Ассистент Безденежных А.Ф.      Красноярск, 2013 </vt:lpstr>
      <vt:lpstr>План лекции</vt:lpstr>
      <vt:lpstr>Цереброваскулярные расстройства</vt:lpstr>
      <vt:lpstr>Основными вариантами СКР являются следующие:  </vt:lpstr>
      <vt:lpstr>Основными вариантами СКР являются следующие:  </vt:lpstr>
      <vt:lpstr>Клиника </vt:lpstr>
      <vt:lpstr>дисциркуляторной энцефалопатии</vt:lpstr>
      <vt:lpstr>Выделяют три стадии ДЭ. </vt:lpstr>
      <vt:lpstr>Презентация PowerPoint</vt:lpstr>
      <vt:lpstr>Презентация PowerPoint</vt:lpstr>
      <vt:lpstr>Презентация PowerPoint</vt:lpstr>
      <vt:lpstr>Клинические диагностические критерии для  "вероятной" сосудистой деменции. Эксперты Национального (США)  Института Неврологических и Коммуникативных Расстройств и  Инсульта и Международной Ассоциации по Исследованиям и  Образованию в области Нейронаук. (G.Roman и соавт., 1993.)  </vt:lpstr>
      <vt:lpstr>Клинические диагностические критерии для  "вероятной" сосудистой деменции. Эксперты Национального (США)  Института Неврологических и Коммуникативных Расстройств и  Инсульта и Международной Ассоциации по Исследованиям и  Образованию в области Нейронаук. (G.Roman и соавт., 1993.)  </vt:lpstr>
      <vt:lpstr>Литература Основная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Кафедра нервных болезней с курсом медицинской реабилитации ПО    Тема: «Нейропсихологические синдромы поражения различных отделов мозга. Нейропсихологические синдромы при поражении затылочных долей, теменных долей мозга»    лекция № 2 по дисциплине Клиническая нейропсихология для студентов 3 курса, обучающихся по специальности  030401.65 – Клиническая психология (очно-заочная форма обучения)  Ассистент Безденежных А.Ф.      Красноярск, 2013</dc:title>
  <dc:creator>Анка</dc:creator>
  <cp:lastModifiedBy>Анка</cp:lastModifiedBy>
  <cp:revision>22</cp:revision>
  <dcterms:created xsi:type="dcterms:W3CDTF">2014-01-12T11:31:58Z</dcterms:created>
  <dcterms:modified xsi:type="dcterms:W3CDTF">2014-01-22T16:08:06Z</dcterms:modified>
</cp:coreProperties>
</file>