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8" r:id="rId3"/>
    <p:sldMasterId id="2147483730" r:id="rId4"/>
    <p:sldMasterId id="2147483744" r:id="rId5"/>
  </p:sldMasterIdLst>
  <p:notesMasterIdLst>
    <p:notesMasterId r:id="rId95"/>
  </p:notesMasterIdLst>
  <p:handoutMasterIdLst>
    <p:handoutMasterId r:id="rId96"/>
  </p:handoutMasterIdLst>
  <p:sldIdLst>
    <p:sldId id="1104" r:id="rId6"/>
    <p:sldId id="1251" r:id="rId7"/>
    <p:sldId id="1252" r:id="rId8"/>
    <p:sldId id="1253" r:id="rId9"/>
    <p:sldId id="1254" r:id="rId10"/>
    <p:sldId id="1255" r:id="rId11"/>
    <p:sldId id="1256" r:id="rId12"/>
    <p:sldId id="1257" r:id="rId13"/>
    <p:sldId id="1258" r:id="rId14"/>
    <p:sldId id="1272" r:id="rId15"/>
    <p:sldId id="1273" r:id="rId16"/>
    <p:sldId id="1274" r:id="rId17"/>
    <p:sldId id="1260" r:id="rId18"/>
    <p:sldId id="1261" r:id="rId19"/>
    <p:sldId id="1262" r:id="rId20"/>
    <p:sldId id="1263" r:id="rId21"/>
    <p:sldId id="1264" r:id="rId22"/>
    <p:sldId id="1265" r:id="rId23"/>
    <p:sldId id="1266" r:id="rId24"/>
    <p:sldId id="1267" r:id="rId25"/>
    <p:sldId id="1268" r:id="rId26"/>
    <p:sldId id="1269" r:id="rId27"/>
    <p:sldId id="1270" r:id="rId28"/>
    <p:sldId id="1271" r:id="rId29"/>
    <p:sldId id="1089" r:id="rId30"/>
    <p:sldId id="1014" r:id="rId31"/>
    <p:sldId id="894" r:id="rId32"/>
    <p:sldId id="986" r:id="rId33"/>
    <p:sldId id="897" r:id="rId34"/>
    <p:sldId id="1275" r:id="rId35"/>
    <p:sldId id="898" r:id="rId36"/>
    <p:sldId id="1112" r:id="rId37"/>
    <p:sldId id="1106" r:id="rId38"/>
    <p:sldId id="1105" r:id="rId39"/>
    <p:sldId id="900" r:id="rId40"/>
    <p:sldId id="1078" r:id="rId41"/>
    <p:sldId id="1107" r:id="rId42"/>
    <p:sldId id="1110" r:id="rId43"/>
    <p:sldId id="918" r:id="rId44"/>
    <p:sldId id="995" r:id="rId45"/>
    <p:sldId id="1114" r:id="rId46"/>
    <p:sldId id="1113" r:id="rId47"/>
    <p:sldId id="1115" r:id="rId48"/>
    <p:sldId id="1024" r:id="rId49"/>
    <p:sldId id="767" r:id="rId50"/>
    <p:sldId id="1116" r:id="rId51"/>
    <p:sldId id="1117" r:id="rId52"/>
    <p:sldId id="1118" r:id="rId53"/>
    <p:sldId id="1028" r:id="rId54"/>
    <p:sldId id="1026" r:id="rId55"/>
    <p:sldId id="1027" r:id="rId56"/>
    <p:sldId id="1119" r:id="rId57"/>
    <p:sldId id="1029" r:id="rId58"/>
    <p:sldId id="1120" r:id="rId59"/>
    <p:sldId id="988" r:id="rId60"/>
    <p:sldId id="989" r:id="rId61"/>
    <p:sldId id="1101" r:id="rId62"/>
    <p:sldId id="935" r:id="rId63"/>
    <p:sldId id="937" r:id="rId64"/>
    <p:sldId id="939" r:id="rId65"/>
    <p:sldId id="1121" r:id="rId66"/>
    <p:sldId id="938" r:id="rId67"/>
    <p:sldId id="940" r:id="rId68"/>
    <p:sldId id="953" r:id="rId69"/>
    <p:sldId id="955" r:id="rId70"/>
    <p:sldId id="1032" r:id="rId71"/>
    <p:sldId id="771" r:id="rId72"/>
    <p:sldId id="1006" r:id="rId73"/>
    <p:sldId id="1019" r:id="rId74"/>
    <p:sldId id="958" r:id="rId75"/>
    <p:sldId id="960" r:id="rId76"/>
    <p:sldId id="773" r:id="rId77"/>
    <p:sldId id="963" r:id="rId78"/>
    <p:sldId id="964" r:id="rId79"/>
    <p:sldId id="1122" r:id="rId80"/>
    <p:sldId id="1123" r:id="rId81"/>
    <p:sldId id="966" r:id="rId82"/>
    <p:sldId id="967" r:id="rId83"/>
    <p:sldId id="991" r:id="rId84"/>
    <p:sldId id="968" r:id="rId85"/>
    <p:sldId id="1124" r:id="rId86"/>
    <p:sldId id="1125" r:id="rId87"/>
    <p:sldId id="971" r:id="rId88"/>
    <p:sldId id="1126" r:id="rId89"/>
    <p:sldId id="972" r:id="rId90"/>
    <p:sldId id="973" r:id="rId91"/>
    <p:sldId id="1102" r:id="rId92"/>
    <p:sldId id="470" r:id="rId93"/>
    <p:sldId id="1250" r:id="rId94"/>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1771" autoAdjust="0"/>
  </p:normalViewPr>
  <p:slideViewPr>
    <p:cSldViewPr>
      <p:cViewPr varScale="1">
        <p:scale>
          <a:sx n="106" d="100"/>
          <a:sy n="106" d="100"/>
        </p:scale>
        <p:origin x="92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55542-A9CB-46A0-B643-7CE36EC108AA}"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5BD8F77C-B2C6-46D2-A174-2EEDCDABA40D}">
      <dgm:prSet phldrT="[Текст]"/>
      <dgm:spPr/>
      <dgm:t>
        <a:bodyPr/>
        <a:lstStyle/>
        <a:p>
          <a:r>
            <a:rPr lang="en-US" b="1" dirty="0" smtClean="0">
              <a:solidFill>
                <a:srgbClr val="FF0000"/>
              </a:solidFill>
              <a:latin typeface="Arial" pitchFamily="34" charset="0"/>
              <a:cs typeface="Arial" pitchFamily="34" charset="0"/>
            </a:rPr>
            <a:t>Static biochemistry</a:t>
          </a:r>
          <a:endParaRPr lang="ru-RU" dirty="0"/>
        </a:p>
      </dgm:t>
    </dgm:pt>
    <dgm:pt modelId="{D504E1A7-F110-4509-B1CD-B0C56DDE226E}" type="parTrans" cxnId="{67940D52-E4A9-4F8D-A73B-D867DD802B3A}">
      <dgm:prSet/>
      <dgm:spPr/>
      <dgm:t>
        <a:bodyPr/>
        <a:lstStyle/>
        <a:p>
          <a:endParaRPr lang="ru-RU"/>
        </a:p>
      </dgm:t>
    </dgm:pt>
    <dgm:pt modelId="{0BA1BF13-36D6-476F-A248-BA4A78DCD98F}" type="sibTrans" cxnId="{67940D52-E4A9-4F8D-A73B-D867DD802B3A}">
      <dgm:prSet/>
      <dgm:spPr/>
      <dgm:t>
        <a:bodyPr/>
        <a:lstStyle/>
        <a:p>
          <a:endParaRPr lang="ru-RU"/>
        </a:p>
      </dgm:t>
    </dgm:pt>
    <dgm:pt modelId="{EE82B9C8-8AD1-4762-AAC1-30FCD546007F}">
      <dgm:prSet phldrT="[Текст]"/>
      <dgm:spPr/>
      <dgm:t>
        <a:bodyPr/>
        <a:lstStyle/>
        <a:p>
          <a:r>
            <a:rPr lang="en-US" dirty="0" smtClean="0"/>
            <a:t>studies the chemical composition of organisms</a:t>
          </a:r>
          <a:endParaRPr lang="ru-RU" dirty="0"/>
        </a:p>
      </dgm:t>
    </dgm:pt>
    <dgm:pt modelId="{4C680FCE-9FAE-436B-AE38-9B280A8FB267}" type="parTrans" cxnId="{FEF9146C-AE68-48A8-86FC-4A1BD9229641}">
      <dgm:prSet/>
      <dgm:spPr/>
      <dgm:t>
        <a:bodyPr/>
        <a:lstStyle/>
        <a:p>
          <a:endParaRPr lang="ru-RU"/>
        </a:p>
      </dgm:t>
    </dgm:pt>
    <dgm:pt modelId="{8195E0DB-EAD8-4B37-B870-2DCC5D32F897}" type="sibTrans" cxnId="{FEF9146C-AE68-48A8-86FC-4A1BD9229641}">
      <dgm:prSet/>
      <dgm:spPr/>
      <dgm:t>
        <a:bodyPr/>
        <a:lstStyle/>
        <a:p>
          <a:endParaRPr lang="ru-RU"/>
        </a:p>
      </dgm:t>
    </dgm:pt>
    <dgm:pt modelId="{0162805A-44BF-4C0E-8060-94B2696E236B}">
      <dgm:prSet phldrT="[Текст]"/>
      <dgm:spPr/>
      <dgm:t>
        <a:bodyPr/>
        <a:lstStyle/>
        <a:p>
          <a:r>
            <a:rPr lang="en-US" b="1" dirty="0" smtClean="0">
              <a:solidFill>
                <a:srgbClr val="FF0000"/>
              </a:solidFill>
              <a:latin typeface="Arial" pitchFamily="34" charset="0"/>
              <a:cs typeface="Arial" pitchFamily="34" charset="0"/>
            </a:rPr>
            <a:t>Dynamic biochemistry</a:t>
          </a:r>
          <a:endParaRPr lang="ru-RU" dirty="0"/>
        </a:p>
      </dgm:t>
    </dgm:pt>
    <dgm:pt modelId="{753D4BA9-8F55-48D2-859E-D9E572066512}" type="parTrans" cxnId="{CE19FB36-06B1-4556-AA0A-C81DF82F7022}">
      <dgm:prSet/>
      <dgm:spPr/>
      <dgm:t>
        <a:bodyPr/>
        <a:lstStyle/>
        <a:p>
          <a:endParaRPr lang="ru-RU"/>
        </a:p>
      </dgm:t>
    </dgm:pt>
    <dgm:pt modelId="{28998488-EAC7-4E2C-A8B1-A4FAA7C7CB15}" type="sibTrans" cxnId="{CE19FB36-06B1-4556-AA0A-C81DF82F7022}">
      <dgm:prSet/>
      <dgm:spPr/>
      <dgm:t>
        <a:bodyPr/>
        <a:lstStyle/>
        <a:p>
          <a:endParaRPr lang="ru-RU"/>
        </a:p>
      </dgm:t>
    </dgm:pt>
    <dgm:pt modelId="{C3BAB41C-DD08-42E9-B8D1-F33D5A307C8A}">
      <dgm:prSet phldrT="[Текст]"/>
      <dgm:spPr/>
      <dgm:t>
        <a:bodyPr/>
        <a:lstStyle/>
        <a:p>
          <a:r>
            <a:rPr lang="en-US" dirty="0" smtClean="0"/>
            <a:t>studies chemical reactions that represent metabolism (metabolism)</a:t>
          </a:r>
          <a:endParaRPr lang="ru-RU" dirty="0"/>
        </a:p>
      </dgm:t>
    </dgm:pt>
    <dgm:pt modelId="{AE47B8CC-0579-4DA4-A33B-F176CE65465A}" type="parTrans" cxnId="{E76CCC6F-1123-4F7C-9B94-80B44811EB94}">
      <dgm:prSet/>
      <dgm:spPr/>
      <dgm:t>
        <a:bodyPr/>
        <a:lstStyle/>
        <a:p>
          <a:endParaRPr lang="ru-RU"/>
        </a:p>
      </dgm:t>
    </dgm:pt>
    <dgm:pt modelId="{EB1E6E53-E090-4733-87FE-FD6198939109}" type="sibTrans" cxnId="{E76CCC6F-1123-4F7C-9B94-80B44811EB94}">
      <dgm:prSet/>
      <dgm:spPr/>
      <dgm:t>
        <a:bodyPr/>
        <a:lstStyle/>
        <a:p>
          <a:endParaRPr lang="ru-RU"/>
        </a:p>
      </dgm:t>
    </dgm:pt>
    <dgm:pt modelId="{75C60420-A588-46D2-921F-32C6240F5D88}">
      <dgm:prSet phldrT="[Текст]"/>
      <dgm:spPr/>
      <dgm:t>
        <a:bodyPr/>
        <a:lstStyle/>
        <a:p>
          <a:r>
            <a:rPr lang="en-US" b="1" dirty="0" smtClean="0">
              <a:solidFill>
                <a:srgbClr val="FF0000"/>
              </a:solidFill>
              <a:latin typeface="Arial" pitchFamily="34" charset="0"/>
              <a:cs typeface="Arial" pitchFamily="34" charset="0"/>
            </a:rPr>
            <a:t>Functional biochemistry</a:t>
          </a:r>
          <a:endParaRPr lang="ru-RU" dirty="0"/>
        </a:p>
      </dgm:t>
    </dgm:pt>
    <dgm:pt modelId="{72AF8622-33F0-4AED-B471-E0E792994D8F}" type="parTrans" cxnId="{BC82986A-E480-4118-B1E3-75123F215A38}">
      <dgm:prSet/>
      <dgm:spPr/>
      <dgm:t>
        <a:bodyPr/>
        <a:lstStyle/>
        <a:p>
          <a:endParaRPr lang="ru-RU"/>
        </a:p>
      </dgm:t>
    </dgm:pt>
    <dgm:pt modelId="{23C061F0-334E-4118-92E6-E4C6E6E27C04}" type="sibTrans" cxnId="{BC82986A-E480-4118-B1E3-75123F215A38}">
      <dgm:prSet/>
      <dgm:spPr/>
      <dgm:t>
        <a:bodyPr/>
        <a:lstStyle/>
        <a:p>
          <a:endParaRPr lang="ru-RU"/>
        </a:p>
      </dgm:t>
    </dgm:pt>
    <dgm:pt modelId="{4AC0C272-DB23-4E08-8B5D-8FEEDB2FDE1E}">
      <dgm:prSet phldrT="[Текст]"/>
      <dgm:spPr/>
      <dgm:t>
        <a:bodyPr/>
        <a:lstStyle/>
        <a:p>
          <a:r>
            <a:rPr lang="en-US" dirty="0" smtClean="0"/>
            <a:t>studies the biochemical reactions underlying physiological functions</a:t>
          </a:r>
          <a:endParaRPr lang="ru-RU" b="1" dirty="0"/>
        </a:p>
      </dgm:t>
    </dgm:pt>
    <dgm:pt modelId="{7EC43805-7FD3-4380-A949-FC4B87521696}" type="parTrans" cxnId="{A8EE8600-9090-4259-8AF0-F8C44E6C28B9}">
      <dgm:prSet/>
      <dgm:spPr/>
      <dgm:t>
        <a:bodyPr/>
        <a:lstStyle/>
        <a:p>
          <a:endParaRPr lang="ru-RU"/>
        </a:p>
      </dgm:t>
    </dgm:pt>
    <dgm:pt modelId="{2BC2624E-C655-4CB3-A273-ABC58CFCD227}" type="sibTrans" cxnId="{A8EE8600-9090-4259-8AF0-F8C44E6C28B9}">
      <dgm:prSet/>
      <dgm:spPr/>
      <dgm:t>
        <a:bodyPr/>
        <a:lstStyle/>
        <a:p>
          <a:endParaRPr lang="ru-RU"/>
        </a:p>
      </dgm:t>
    </dgm:pt>
    <dgm:pt modelId="{FEE81C11-EC48-44E7-AD8F-C636FEBA4C36}">
      <dgm:prSet/>
      <dgm:spPr/>
      <dgm:t>
        <a:bodyPr/>
        <a:lstStyle/>
        <a:p>
          <a:r>
            <a:rPr lang="en-US" dirty="0" smtClean="0"/>
            <a:t>and the structure of their constituent molecules (carbohydrates, proteins, lipids, nucleic acids, their monomers and derivatives, vitamins, hormones)</a:t>
          </a:r>
          <a:endParaRPr lang="ru-RU" dirty="0" smtClean="0"/>
        </a:p>
      </dgm:t>
    </dgm:pt>
    <dgm:pt modelId="{1115C7B5-2222-4272-9130-5AE68B1D0014}" type="parTrans" cxnId="{6966D264-6D54-4DCD-8B87-E4B79EEF24BA}">
      <dgm:prSet/>
      <dgm:spPr/>
      <dgm:t>
        <a:bodyPr/>
        <a:lstStyle/>
        <a:p>
          <a:endParaRPr lang="ru-RU"/>
        </a:p>
      </dgm:t>
    </dgm:pt>
    <dgm:pt modelId="{644FD037-C065-46C3-B1E9-978C2CF1072E}" type="sibTrans" cxnId="{6966D264-6D54-4DCD-8B87-E4B79EEF24BA}">
      <dgm:prSet/>
      <dgm:spPr/>
      <dgm:t>
        <a:bodyPr/>
        <a:lstStyle/>
        <a:p>
          <a:endParaRPr lang="ru-RU"/>
        </a:p>
      </dgm:t>
    </dgm:pt>
    <dgm:pt modelId="{B8B972E2-DA9C-4145-9085-DAAFDB954038}">
      <dgm:prSet/>
      <dgm:spPr/>
      <dgm:t>
        <a:bodyPr/>
        <a:lstStyle/>
        <a:p>
          <a:r>
            <a:rPr lang="en-US" dirty="0" smtClean="0"/>
            <a:t>one of its sections (bioenergy) is a section that studies the patterns of formation, accumulation and consumption of energy in biological systems</a:t>
          </a:r>
          <a:endParaRPr lang="ru-RU" dirty="0" smtClean="0"/>
        </a:p>
      </dgm:t>
    </dgm:pt>
    <dgm:pt modelId="{D64A112D-7E23-40FE-95F2-911D18EA029A}" type="parTrans" cxnId="{B380EEC0-1E0E-4366-94FE-D35A9AEA795A}">
      <dgm:prSet/>
      <dgm:spPr/>
      <dgm:t>
        <a:bodyPr/>
        <a:lstStyle/>
        <a:p>
          <a:endParaRPr lang="ru-RU"/>
        </a:p>
      </dgm:t>
    </dgm:pt>
    <dgm:pt modelId="{2668E57F-E0DA-4AB5-B587-A58D350253F5}" type="sibTrans" cxnId="{B380EEC0-1E0E-4366-94FE-D35A9AEA795A}">
      <dgm:prSet/>
      <dgm:spPr/>
      <dgm:t>
        <a:bodyPr/>
        <a:lstStyle/>
        <a:p>
          <a:endParaRPr lang="ru-RU"/>
        </a:p>
      </dgm:t>
    </dgm:pt>
    <dgm:pt modelId="{1E830CBE-7C45-4EFF-87A3-D0DDED52D534}">
      <dgm:prSet/>
      <dgm:spPr/>
      <dgm:t>
        <a:bodyPr/>
        <a:lstStyle/>
        <a:p>
          <a:r>
            <a:rPr lang="en-US" dirty="0" smtClean="0"/>
            <a:t>and the relationship between molecules, chemical structure, physicochemical properties of compounds and their biological activity</a:t>
          </a:r>
          <a:endParaRPr lang="ru-RU" dirty="0" smtClean="0"/>
        </a:p>
      </dgm:t>
    </dgm:pt>
    <dgm:pt modelId="{F398018F-5A6A-4ADE-88CF-BA6B1CF22E66}" type="parTrans" cxnId="{FD84B47D-53FF-4C07-9978-E8E7372F4679}">
      <dgm:prSet/>
      <dgm:spPr/>
      <dgm:t>
        <a:bodyPr/>
        <a:lstStyle/>
        <a:p>
          <a:endParaRPr lang="ru-RU"/>
        </a:p>
      </dgm:t>
    </dgm:pt>
    <dgm:pt modelId="{BE6820E9-ED39-4AFA-9B2C-44F88EE03A26}" type="sibTrans" cxnId="{FD84B47D-53FF-4C07-9978-E8E7372F4679}">
      <dgm:prSet/>
      <dgm:spPr/>
      <dgm:t>
        <a:bodyPr/>
        <a:lstStyle/>
        <a:p>
          <a:endParaRPr lang="ru-RU"/>
        </a:p>
      </dgm:t>
    </dgm:pt>
    <dgm:pt modelId="{23F7BD3D-8107-46D3-8C8D-02F393740EB6}" type="pres">
      <dgm:prSet presAssocID="{09E55542-A9CB-46A0-B643-7CE36EC108AA}" presName="linear" presStyleCnt="0">
        <dgm:presLayoutVars>
          <dgm:dir/>
          <dgm:resizeHandles val="exact"/>
        </dgm:presLayoutVars>
      </dgm:prSet>
      <dgm:spPr/>
      <dgm:t>
        <a:bodyPr/>
        <a:lstStyle/>
        <a:p>
          <a:endParaRPr lang="ru-RU"/>
        </a:p>
      </dgm:t>
    </dgm:pt>
    <dgm:pt modelId="{1A23BFD7-5CB1-41DD-9B61-0CE67669C315}" type="pres">
      <dgm:prSet presAssocID="{5BD8F77C-B2C6-46D2-A174-2EEDCDABA40D}" presName="comp" presStyleCnt="0"/>
      <dgm:spPr/>
    </dgm:pt>
    <dgm:pt modelId="{909BE227-BEDC-4383-ADF0-3C113D36ED50}" type="pres">
      <dgm:prSet presAssocID="{5BD8F77C-B2C6-46D2-A174-2EEDCDABA40D}" presName="box" presStyleLbl="node1" presStyleIdx="0" presStyleCnt="3"/>
      <dgm:spPr/>
      <dgm:t>
        <a:bodyPr/>
        <a:lstStyle/>
        <a:p>
          <a:endParaRPr lang="ru-RU"/>
        </a:p>
      </dgm:t>
    </dgm:pt>
    <dgm:pt modelId="{E701F2B2-5835-4F21-8DA6-B4598E2BF7D7}" type="pres">
      <dgm:prSet presAssocID="{5BD8F77C-B2C6-46D2-A174-2EEDCDABA40D}"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A4D87499-5491-4B49-B159-70D0B6DC208A}" type="pres">
      <dgm:prSet presAssocID="{5BD8F77C-B2C6-46D2-A174-2EEDCDABA40D}" presName="text" presStyleLbl="node1" presStyleIdx="0" presStyleCnt="3">
        <dgm:presLayoutVars>
          <dgm:bulletEnabled val="1"/>
        </dgm:presLayoutVars>
      </dgm:prSet>
      <dgm:spPr/>
      <dgm:t>
        <a:bodyPr/>
        <a:lstStyle/>
        <a:p>
          <a:endParaRPr lang="ru-RU"/>
        </a:p>
      </dgm:t>
    </dgm:pt>
    <dgm:pt modelId="{1F6D087A-0391-4520-B28D-537B75389D1A}" type="pres">
      <dgm:prSet presAssocID="{0BA1BF13-36D6-476F-A248-BA4A78DCD98F}" presName="spacer" presStyleCnt="0"/>
      <dgm:spPr/>
    </dgm:pt>
    <dgm:pt modelId="{A0189CC7-0688-4277-AEF9-433207C40CF3}" type="pres">
      <dgm:prSet presAssocID="{0162805A-44BF-4C0E-8060-94B2696E236B}" presName="comp" presStyleCnt="0"/>
      <dgm:spPr/>
    </dgm:pt>
    <dgm:pt modelId="{E333DB43-E14A-4225-BCBD-3E063D9BC4AA}" type="pres">
      <dgm:prSet presAssocID="{0162805A-44BF-4C0E-8060-94B2696E236B}" presName="box" presStyleLbl="node1" presStyleIdx="1" presStyleCnt="3"/>
      <dgm:spPr/>
      <dgm:t>
        <a:bodyPr/>
        <a:lstStyle/>
        <a:p>
          <a:endParaRPr lang="ru-RU"/>
        </a:p>
      </dgm:t>
    </dgm:pt>
    <dgm:pt modelId="{A2C4EC64-29F3-4565-8131-0455881523B1}" type="pres">
      <dgm:prSet presAssocID="{0162805A-44BF-4C0E-8060-94B2696E236B}"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35E37433-92CF-4685-B590-867FFBDDE2EF}" type="pres">
      <dgm:prSet presAssocID="{0162805A-44BF-4C0E-8060-94B2696E236B}" presName="text" presStyleLbl="node1" presStyleIdx="1" presStyleCnt="3">
        <dgm:presLayoutVars>
          <dgm:bulletEnabled val="1"/>
        </dgm:presLayoutVars>
      </dgm:prSet>
      <dgm:spPr/>
      <dgm:t>
        <a:bodyPr/>
        <a:lstStyle/>
        <a:p>
          <a:endParaRPr lang="ru-RU"/>
        </a:p>
      </dgm:t>
    </dgm:pt>
    <dgm:pt modelId="{F1CE58EC-3C6D-4BEC-A468-9A56327A5D5E}" type="pres">
      <dgm:prSet presAssocID="{28998488-EAC7-4E2C-A8B1-A4FAA7C7CB15}" presName="spacer" presStyleCnt="0"/>
      <dgm:spPr/>
    </dgm:pt>
    <dgm:pt modelId="{9C0C4978-E6CD-4686-8BB6-22370BEC4745}" type="pres">
      <dgm:prSet presAssocID="{75C60420-A588-46D2-921F-32C6240F5D88}" presName="comp" presStyleCnt="0"/>
      <dgm:spPr/>
    </dgm:pt>
    <dgm:pt modelId="{03550716-D804-4B5B-93E1-F3BC0948729C}" type="pres">
      <dgm:prSet presAssocID="{75C60420-A588-46D2-921F-32C6240F5D88}" presName="box" presStyleLbl="node1" presStyleIdx="2" presStyleCnt="3"/>
      <dgm:spPr/>
      <dgm:t>
        <a:bodyPr/>
        <a:lstStyle/>
        <a:p>
          <a:endParaRPr lang="ru-RU"/>
        </a:p>
      </dgm:t>
    </dgm:pt>
    <dgm:pt modelId="{A5B40EE5-FBB2-486C-8568-0A7502D2BE77}" type="pres">
      <dgm:prSet presAssocID="{75C60420-A588-46D2-921F-32C6240F5D88}"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E28595CE-5FDF-4641-BAC7-2C69247E6F2F}" type="pres">
      <dgm:prSet presAssocID="{75C60420-A588-46D2-921F-32C6240F5D88}" presName="text" presStyleLbl="node1" presStyleIdx="2" presStyleCnt="3">
        <dgm:presLayoutVars>
          <dgm:bulletEnabled val="1"/>
        </dgm:presLayoutVars>
      </dgm:prSet>
      <dgm:spPr/>
      <dgm:t>
        <a:bodyPr/>
        <a:lstStyle/>
        <a:p>
          <a:endParaRPr lang="ru-RU"/>
        </a:p>
      </dgm:t>
    </dgm:pt>
  </dgm:ptLst>
  <dgm:cxnLst>
    <dgm:cxn modelId="{C71E4371-BFCA-48BB-8539-C675B64679A6}" type="presOf" srcId="{C3BAB41C-DD08-42E9-B8D1-F33D5A307C8A}" destId="{E333DB43-E14A-4225-BCBD-3E063D9BC4AA}" srcOrd="0" destOrd="1" presId="urn:microsoft.com/office/officeart/2005/8/layout/vList4"/>
    <dgm:cxn modelId="{FA725E02-75A4-488E-8F1F-68F4BE223A4B}" type="presOf" srcId="{4AC0C272-DB23-4E08-8B5D-8FEEDB2FDE1E}" destId="{E28595CE-5FDF-4641-BAC7-2C69247E6F2F}" srcOrd="1" destOrd="1" presId="urn:microsoft.com/office/officeart/2005/8/layout/vList4"/>
    <dgm:cxn modelId="{780ACC02-F1FE-410F-ABB2-96652D652694}" type="presOf" srcId="{4AC0C272-DB23-4E08-8B5D-8FEEDB2FDE1E}" destId="{03550716-D804-4B5B-93E1-F3BC0948729C}" srcOrd="0" destOrd="1" presId="urn:microsoft.com/office/officeart/2005/8/layout/vList4"/>
    <dgm:cxn modelId="{FD84B47D-53FF-4C07-9978-E8E7372F4679}" srcId="{75C60420-A588-46D2-921F-32C6240F5D88}" destId="{1E830CBE-7C45-4EFF-87A3-D0DDED52D534}" srcOrd="1" destOrd="0" parTransId="{F398018F-5A6A-4ADE-88CF-BA6B1CF22E66}" sibTransId="{BE6820E9-ED39-4AFA-9B2C-44F88EE03A26}"/>
    <dgm:cxn modelId="{10621DE7-4DEC-48A7-B436-0C4D6B02F1B8}" type="presOf" srcId="{09E55542-A9CB-46A0-B643-7CE36EC108AA}" destId="{23F7BD3D-8107-46D3-8C8D-02F393740EB6}" srcOrd="0" destOrd="0" presId="urn:microsoft.com/office/officeart/2005/8/layout/vList4"/>
    <dgm:cxn modelId="{E7D835DD-08DE-497B-857E-32F48FD28B16}" type="presOf" srcId="{FEE81C11-EC48-44E7-AD8F-C636FEBA4C36}" destId="{A4D87499-5491-4B49-B159-70D0B6DC208A}" srcOrd="1" destOrd="2" presId="urn:microsoft.com/office/officeart/2005/8/layout/vList4"/>
    <dgm:cxn modelId="{E04B20FA-A3AB-44D5-9021-8F37BA4F230C}" type="presOf" srcId="{C3BAB41C-DD08-42E9-B8D1-F33D5A307C8A}" destId="{35E37433-92CF-4685-B590-867FFBDDE2EF}" srcOrd="1" destOrd="1" presId="urn:microsoft.com/office/officeart/2005/8/layout/vList4"/>
    <dgm:cxn modelId="{CE19FB36-06B1-4556-AA0A-C81DF82F7022}" srcId="{09E55542-A9CB-46A0-B643-7CE36EC108AA}" destId="{0162805A-44BF-4C0E-8060-94B2696E236B}" srcOrd="1" destOrd="0" parTransId="{753D4BA9-8F55-48D2-859E-D9E572066512}" sibTransId="{28998488-EAC7-4E2C-A8B1-A4FAA7C7CB15}"/>
    <dgm:cxn modelId="{6FBC63B9-219D-48FF-B62D-E0BFB874C3D1}" type="presOf" srcId="{B8B972E2-DA9C-4145-9085-DAAFDB954038}" destId="{E333DB43-E14A-4225-BCBD-3E063D9BC4AA}" srcOrd="0" destOrd="2" presId="urn:microsoft.com/office/officeart/2005/8/layout/vList4"/>
    <dgm:cxn modelId="{39CBEB37-39E6-48AB-B1BE-72FF562B831F}" type="presOf" srcId="{75C60420-A588-46D2-921F-32C6240F5D88}" destId="{03550716-D804-4B5B-93E1-F3BC0948729C}" srcOrd="0" destOrd="0" presId="urn:microsoft.com/office/officeart/2005/8/layout/vList4"/>
    <dgm:cxn modelId="{FDA0A615-0723-4F7A-8BD6-117C4B4316D8}" type="presOf" srcId="{EE82B9C8-8AD1-4762-AAC1-30FCD546007F}" destId="{909BE227-BEDC-4383-ADF0-3C113D36ED50}" srcOrd="0" destOrd="1" presId="urn:microsoft.com/office/officeart/2005/8/layout/vList4"/>
    <dgm:cxn modelId="{E76CCC6F-1123-4F7C-9B94-80B44811EB94}" srcId="{0162805A-44BF-4C0E-8060-94B2696E236B}" destId="{C3BAB41C-DD08-42E9-B8D1-F33D5A307C8A}" srcOrd="0" destOrd="0" parTransId="{AE47B8CC-0579-4DA4-A33B-F176CE65465A}" sibTransId="{EB1E6E53-E090-4733-87FE-FD6198939109}"/>
    <dgm:cxn modelId="{67940D52-E4A9-4F8D-A73B-D867DD802B3A}" srcId="{09E55542-A9CB-46A0-B643-7CE36EC108AA}" destId="{5BD8F77C-B2C6-46D2-A174-2EEDCDABA40D}" srcOrd="0" destOrd="0" parTransId="{D504E1A7-F110-4509-B1CD-B0C56DDE226E}" sibTransId="{0BA1BF13-36D6-476F-A248-BA4A78DCD98F}"/>
    <dgm:cxn modelId="{A8EE8600-9090-4259-8AF0-F8C44E6C28B9}" srcId="{75C60420-A588-46D2-921F-32C6240F5D88}" destId="{4AC0C272-DB23-4E08-8B5D-8FEEDB2FDE1E}" srcOrd="0" destOrd="0" parTransId="{7EC43805-7FD3-4380-A949-FC4B87521696}" sibTransId="{2BC2624E-C655-4CB3-A273-ABC58CFCD227}"/>
    <dgm:cxn modelId="{B380EEC0-1E0E-4366-94FE-D35A9AEA795A}" srcId="{0162805A-44BF-4C0E-8060-94B2696E236B}" destId="{B8B972E2-DA9C-4145-9085-DAAFDB954038}" srcOrd="1" destOrd="0" parTransId="{D64A112D-7E23-40FE-95F2-911D18EA029A}" sibTransId="{2668E57F-E0DA-4AB5-B587-A58D350253F5}"/>
    <dgm:cxn modelId="{D79A70F9-5BCF-453E-974A-AA72E43B6706}" type="presOf" srcId="{5BD8F77C-B2C6-46D2-A174-2EEDCDABA40D}" destId="{A4D87499-5491-4B49-B159-70D0B6DC208A}" srcOrd="1" destOrd="0" presId="urn:microsoft.com/office/officeart/2005/8/layout/vList4"/>
    <dgm:cxn modelId="{14B177BC-5312-4324-924A-09454618BF75}" type="presOf" srcId="{FEE81C11-EC48-44E7-AD8F-C636FEBA4C36}" destId="{909BE227-BEDC-4383-ADF0-3C113D36ED50}" srcOrd="0" destOrd="2" presId="urn:microsoft.com/office/officeart/2005/8/layout/vList4"/>
    <dgm:cxn modelId="{E7284565-D7E5-482E-985F-F3573C22F90D}" type="presOf" srcId="{B8B972E2-DA9C-4145-9085-DAAFDB954038}" destId="{35E37433-92CF-4685-B590-867FFBDDE2EF}" srcOrd="1" destOrd="2" presId="urn:microsoft.com/office/officeart/2005/8/layout/vList4"/>
    <dgm:cxn modelId="{B0573F01-5408-43E7-8B64-D1594BBCC92D}" type="presOf" srcId="{1E830CBE-7C45-4EFF-87A3-D0DDED52D534}" destId="{E28595CE-5FDF-4641-BAC7-2C69247E6F2F}" srcOrd="1" destOrd="2" presId="urn:microsoft.com/office/officeart/2005/8/layout/vList4"/>
    <dgm:cxn modelId="{BC82986A-E480-4118-B1E3-75123F215A38}" srcId="{09E55542-A9CB-46A0-B643-7CE36EC108AA}" destId="{75C60420-A588-46D2-921F-32C6240F5D88}" srcOrd="2" destOrd="0" parTransId="{72AF8622-33F0-4AED-B471-E0E792994D8F}" sibTransId="{23C061F0-334E-4118-92E6-E4C6E6E27C04}"/>
    <dgm:cxn modelId="{FEF9146C-AE68-48A8-86FC-4A1BD9229641}" srcId="{5BD8F77C-B2C6-46D2-A174-2EEDCDABA40D}" destId="{EE82B9C8-8AD1-4762-AAC1-30FCD546007F}" srcOrd="0" destOrd="0" parTransId="{4C680FCE-9FAE-436B-AE38-9B280A8FB267}" sibTransId="{8195E0DB-EAD8-4B37-B870-2DCC5D32F897}"/>
    <dgm:cxn modelId="{6966D264-6D54-4DCD-8B87-E4B79EEF24BA}" srcId="{5BD8F77C-B2C6-46D2-A174-2EEDCDABA40D}" destId="{FEE81C11-EC48-44E7-AD8F-C636FEBA4C36}" srcOrd="1" destOrd="0" parTransId="{1115C7B5-2222-4272-9130-5AE68B1D0014}" sibTransId="{644FD037-C065-46C3-B1E9-978C2CF1072E}"/>
    <dgm:cxn modelId="{40B8AEA0-A4AF-4FC0-9D0D-97F2F3CC900E}" type="presOf" srcId="{75C60420-A588-46D2-921F-32C6240F5D88}" destId="{E28595CE-5FDF-4641-BAC7-2C69247E6F2F}" srcOrd="1" destOrd="0" presId="urn:microsoft.com/office/officeart/2005/8/layout/vList4"/>
    <dgm:cxn modelId="{514F6C3D-CF25-4C2D-9CCA-E5F4362E53A7}" type="presOf" srcId="{5BD8F77C-B2C6-46D2-A174-2EEDCDABA40D}" destId="{909BE227-BEDC-4383-ADF0-3C113D36ED50}" srcOrd="0" destOrd="0" presId="urn:microsoft.com/office/officeart/2005/8/layout/vList4"/>
    <dgm:cxn modelId="{19F8F2ED-256F-4A36-9636-72A43B20B8F0}" type="presOf" srcId="{EE82B9C8-8AD1-4762-AAC1-30FCD546007F}" destId="{A4D87499-5491-4B49-B159-70D0B6DC208A}" srcOrd="1" destOrd="1" presId="urn:microsoft.com/office/officeart/2005/8/layout/vList4"/>
    <dgm:cxn modelId="{BBD57C4B-BADA-4488-8D45-3F30F17607BF}" type="presOf" srcId="{0162805A-44BF-4C0E-8060-94B2696E236B}" destId="{35E37433-92CF-4685-B590-867FFBDDE2EF}" srcOrd="1" destOrd="0" presId="urn:microsoft.com/office/officeart/2005/8/layout/vList4"/>
    <dgm:cxn modelId="{CBB0CBC3-DF33-4859-A591-511113E5AC5E}" type="presOf" srcId="{0162805A-44BF-4C0E-8060-94B2696E236B}" destId="{E333DB43-E14A-4225-BCBD-3E063D9BC4AA}" srcOrd="0" destOrd="0" presId="urn:microsoft.com/office/officeart/2005/8/layout/vList4"/>
    <dgm:cxn modelId="{87CC25BE-421F-45E0-B8AD-EAE6B513BAD2}" type="presOf" srcId="{1E830CBE-7C45-4EFF-87A3-D0DDED52D534}" destId="{03550716-D804-4B5B-93E1-F3BC0948729C}" srcOrd="0" destOrd="2" presId="urn:microsoft.com/office/officeart/2005/8/layout/vList4"/>
    <dgm:cxn modelId="{C151B148-358A-45C3-8C95-406BC300169A}" type="presParOf" srcId="{23F7BD3D-8107-46D3-8C8D-02F393740EB6}" destId="{1A23BFD7-5CB1-41DD-9B61-0CE67669C315}" srcOrd="0" destOrd="0" presId="urn:microsoft.com/office/officeart/2005/8/layout/vList4"/>
    <dgm:cxn modelId="{13509167-3E81-4BD7-BD50-167FDBF1AF16}" type="presParOf" srcId="{1A23BFD7-5CB1-41DD-9B61-0CE67669C315}" destId="{909BE227-BEDC-4383-ADF0-3C113D36ED50}" srcOrd="0" destOrd="0" presId="urn:microsoft.com/office/officeart/2005/8/layout/vList4"/>
    <dgm:cxn modelId="{DBD18B2A-E258-48DE-ABDF-4F8E423C8C25}" type="presParOf" srcId="{1A23BFD7-5CB1-41DD-9B61-0CE67669C315}" destId="{E701F2B2-5835-4F21-8DA6-B4598E2BF7D7}" srcOrd="1" destOrd="0" presId="urn:microsoft.com/office/officeart/2005/8/layout/vList4"/>
    <dgm:cxn modelId="{55D0E2F4-4642-4E0F-8097-9E140AA953DF}" type="presParOf" srcId="{1A23BFD7-5CB1-41DD-9B61-0CE67669C315}" destId="{A4D87499-5491-4B49-B159-70D0B6DC208A}" srcOrd="2" destOrd="0" presId="urn:microsoft.com/office/officeart/2005/8/layout/vList4"/>
    <dgm:cxn modelId="{6B82A498-E370-46EF-BEEA-9E32124A80E1}" type="presParOf" srcId="{23F7BD3D-8107-46D3-8C8D-02F393740EB6}" destId="{1F6D087A-0391-4520-B28D-537B75389D1A}" srcOrd="1" destOrd="0" presId="urn:microsoft.com/office/officeart/2005/8/layout/vList4"/>
    <dgm:cxn modelId="{0614FD7E-42DA-4C6F-BF2B-7C91899B12E7}" type="presParOf" srcId="{23F7BD3D-8107-46D3-8C8D-02F393740EB6}" destId="{A0189CC7-0688-4277-AEF9-433207C40CF3}" srcOrd="2" destOrd="0" presId="urn:microsoft.com/office/officeart/2005/8/layout/vList4"/>
    <dgm:cxn modelId="{F1F321A9-D390-4C20-BD57-ABFC9E9B9D89}" type="presParOf" srcId="{A0189CC7-0688-4277-AEF9-433207C40CF3}" destId="{E333DB43-E14A-4225-BCBD-3E063D9BC4AA}" srcOrd="0" destOrd="0" presId="urn:microsoft.com/office/officeart/2005/8/layout/vList4"/>
    <dgm:cxn modelId="{D59D5245-AEAE-40BD-83DA-9E60EB88A989}" type="presParOf" srcId="{A0189CC7-0688-4277-AEF9-433207C40CF3}" destId="{A2C4EC64-29F3-4565-8131-0455881523B1}" srcOrd="1" destOrd="0" presId="urn:microsoft.com/office/officeart/2005/8/layout/vList4"/>
    <dgm:cxn modelId="{4E6CED3B-7CA9-454D-BFC6-8F8415636450}" type="presParOf" srcId="{A0189CC7-0688-4277-AEF9-433207C40CF3}" destId="{35E37433-92CF-4685-B590-867FFBDDE2EF}" srcOrd="2" destOrd="0" presId="urn:microsoft.com/office/officeart/2005/8/layout/vList4"/>
    <dgm:cxn modelId="{C0FC932F-65FD-486B-93E9-A790529CD55B}" type="presParOf" srcId="{23F7BD3D-8107-46D3-8C8D-02F393740EB6}" destId="{F1CE58EC-3C6D-4BEC-A468-9A56327A5D5E}" srcOrd="3" destOrd="0" presId="urn:microsoft.com/office/officeart/2005/8/layout/vList4"/>
    <dgm:cxn modelId="{42A3850A-29DF-4334-A445-E50E533A917F}" type="presParOf" srcId="{23F7BD3D-8107-46D3-8C8D-02F393740EB6}" destId="{9C0C4978-E6CD-4686-8BB6-22370BEC4745}" srcOrd="4" destOrd="0" presId="urn:microsoft.com/office/officeart/2005/8/layout/vList4"/>
    <dgm:cxn modelId="{31CAC87D-23EE-42DD-9547-18AE25513EAF}" type="presParOf" srcId="{9C0C4978-E6CD-4686-8BB6-22370BEC4745}" destId="{03550716-D804-4B5B-93E1-F3BC0948729C}" srcOrd="0" destOrd="0" presId="urn:microsoft.com/office/officeart/2005/8/layout/vList4"/>
    <dgm:cxn modelId="{36559CDC-40CF-4494-B4A5-F43179352899}" type="presParOf" srcId="{9C0C4978-E6CD-4686-8BB6-22370BEC4745}" destId="{A5B40EE5-FBB2-486C-8568-0A7502D2BE77}" srcOrd="1" destOrd="0" presId="urn:microsoft.com/office/officeart/2005/8/layout/vList4"/>
    <dgm:cxn modelId="{5F004627-C490-4330-887E-B2A855E43861}" type="presParOf" srcId="{9C0C4978-E6CD-4686-8BB6-22370BEC4745}" destId="{E28595CE-5FDF-4641-BAC7-2C69247E6F2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A9CA69-7241-4172-A7BB-B156DDFE2CE3}" type="doc">
      <dgm:prSet loTypeId="urn:microsoft.com/office/officeart/2005/8/layout/hProcess9" loCatId="process" qsTypeId="urn:microsoft.com/office/officeart/2005/8/quickstyle/simple3" qsCatId="simple" csTypeId="urn:microsoft.com/office/officeart/2005/8/colors/colorful5" csCatId="colorful" phldr="1"/>
      <dgm:spPr/>
    </dgm:pt>
    <dgm:pt modelId="{48440F55-492F-4CE0-8F1D-030DD768A20A}">
      <dgm:prSet phldrT="[Текст]"/>
      <dgm:spPr/>
      <dgm:t>
        <a:bodyPr/>
        <a:lstStyle/>
        <a:p>
          <a:r>
            <a:rPr lang="en-US" u="none" dirty="0" smtClean="0"/>
            <a:t>Normal biochemistry</a:t>
          </a:r>
          <a:endParaRPr lang="ru-RU" u="none" dirty="0"/>
        </a:p>
      </dgm:t>
    </dgm:pt>
    <dgm:pt modelId="{4A687C9B-6AE4-4F6E-BAEB-4C1B5076F8A0}" type="parTrans" cxnId="{494A2809-2007-45B5-808D-482C3A4389B9}">
      <dgm:prSet/>
      <dgm:spPr/>
      <dgm:t>
        <a:bodyPr/>
        <a:lstStyle/>
        <a:p>
          <a:endParaRPr lang="ru-RU"/>
        </a:p>
      </dgm:t>
    </dgm:pt>
    <dgm:pt modelId="{6A3B99AF-7279-408B-838B-ED8CE543BEEA}" type="sibTrans" cxnId="{494A2809-2007-45B5-808D-482C3A4389B9}">
      <dgm:prSet/>
      <dgm:spPr/>
      <dgm:t>
        <a:bodyPr/>
        <a:lstStyle/>
        <a:p>
          <a:endParaRPr lang="ru-RU"/>
        </a:p>
      </dgm:t>
    </dgm:pt>
    <dgm:pt modelId="{0BE399E5-1784-4D61-AD12-F47862A56044}">
      <dgm:prSet phldrT="[Текст]"/>
      <dgm:spPr/>
      <dgm:t>
        <a:bodyPr/>
        <a:lstStyle/>
        <a:p>
          <a:r>
            <a:rPr lang="en-US" u="none" dirty="0" smtClean="0"/>
            <a:t>Pathological biochemistry</a:t>
          </a:r>
          <a:endParaRPr lang="ru-RU" u="none" dirty="0"/>
        </a:p>
      </dgm:t>
    </dgm:pt>
    <dgm:pt modelId="{2353E43C-00F1-4CE1-B0BA-28AFBC6297E7}" type="parTrans" cxnId="{17F44861-9E49-4088-85A4-EF252F6990E5}">
      <dgm:prSet/>
      <dgm:spPr/>
      <dgm:t>
        <a:bodyPr/>
        <a:lstStyle/>
        <a:p>
          <a:endParaRPr lang="ru-RU"/>
        </a:p>
      </dgm:t>
    </dgm:pt>
    <dgm:pt modelId="{44B21864-431A-45E5-8AC7-F7C8FFC32ACC}" type="sibTrans" cxnId="{17F44861-9E49-4088-85A4-EF252F6990E5}">
      <dgm:prSet/>
      <dgm:spPr/>
      <dgm:t>
        <a:bodyPr/>
        <a:lstStyle/>
        <a:p>
          <a:endParaRPr lang="ru-RU"/>
        </a:p>
      </dgm:t>
    </dgm:pt>
    <dgm:pt modelId="{66609FF0-8D2A-42A8-9BAF-23FD9BB72777}">
      <dgm:prSet phldrT="[Текст]"/>
      <dgm:spPr/>
      <dgm:t>
        <a:bodyPr/>
        <a:lstStyle/>
        <a:p>
          <a:r>
            <a:rPr lang="en-US" u="none" dirty="0" smtClean="0"/>
            <a:t>Clinical biochemistry</a:t>
          </a:r>
          <a:endParaRPr lang="ru-RU" u="none" dirty="0"/>
        </a:p>
      </dgm:t>
    </dgm:pt>
    <dgm:pt modelId="{2EAB1F16-A67A-40C3-BFA2-59FF87618D63}" type="parTrans" cxnId="{B75DD50F-36D9-497C-BD4B-91B84607F0DF}">
      <dgm:prSet/>
      <dgm:spPr/>
      <dgm:t>
        <a:bodyPr/>
        <a:lstStyle/>
        <a:p>
          <a:endParaRPr lang="ru-RU"/>
        </a:p>
      </dgm:t>
    </dgm:pt>
    <dgm:pt modelId="{8DB0BA75-070F-4FE8-B21E-C516314EA60E}" type="sibTrans" cxnId="{B75DD50F-36D9-497C-BD4B-91B84607F0DF}">
      <dgm:prSet/>
      <dgm:spPr/>
      <dgm:t>
        <a:bodyPr/>
        <a:lstStyle/>
        <a:p>
          <a:endParaRPr lang="ru-RU"/>
        </a:p>
      </dgm:t>
    </dgm:pt>
    <dgm:pt modelId="{84799CDD-53A7-42BF-8C7D-D18B50F43A65}" type="pres">
      <dgm:prSet presAssocID="{32A9CA69-7241-4172-A7BB-B156DDFE2CE3}" presName="CompostProcess" presStyleCnt="0">
        <dgm:presLayoutVars>
          <dgm:dir/>
          <dgm:resizeHandles val="exact"/>
        </dgm:presLayoutVars>
      </dgm:prSet>
      <dgm:spPr/>
    </dgm:pt>
    <dgm:pt modelId="{C6D3A4EC-7EEB-4A2E-927A-4107D51C2BFF}" type="pres">
      <dgm:prSet presAssocID="{32A9CA69-7241-4172-A7BB-B156DDFE2CE3}" presName="arrow" presStyleLbl="bgShp" presStyleIdx="0" presStyleCnt="1" custScaleX="117647" custLinFactNeighborY="1891"/>
      <dgm:spPr/>
    </dgm:pt>
    <dgm:pt modelId="{6C17A0CA-2BC9-4454-8052-3C97A9D291B1}" type="pres">
      <dgm:prSet presAssocID="{32A9CA69-7241-4172-A7BB-B156DDFE2CE3}" presName="linearProcess" presStyleCnt="0"/>
      <dgm:spPr/>
    </dgm:pt>
    <dgm:pt modelId="{E8349A30-5683-4837-9F06-CDB2FD195CE8}" type="pres">
      <dgm:prSet presAssocID="{48440F55-492F-4CE0-8F1D-030DD768A20A}" presName="textNode" presStyleLbl="node1" presStyleIdx="0" presStyleCnt="3">
        <dgm:presLayoutVars>
          <dgm:bulletEnabled val="1"/>
        </dgm:presLayoutVars>
      </dgm:prSet>
      <dgm:spPr/>
      <dgm:t>
        <a:bodyPr/>
        <a:lstStyle/>
        <a:p>
          <a:endParaRPr lang="ru-RU"/>
        </a:p>
      </dgm:t>
    </dgm:pt>
    <dgm:pt modelId="{57CC9EF4-B36E-4635-80FD-8CDDC510CA29}" type="pres">
      <dgm:prSet presAssocID="{6A3B99AF-7279-408B-838B-ED8CE543BEEA}" presName="sibTrans" presStyleCnt="0"/>
      <dgm:spPr/>
    </dgm:pt>
    <dgm:pt modelId="{15EC3D5C-B587-4FFB-8BAB-70701D8F51E6}" type="pres">
      <dgm:prSet presAssocID="{0BE399E5-1784-4D61-AD12-F47862A56044}" presName="textNode" presStyleLbl="node1" presStyleIdx="1" presStyleCnt="3" custLinFactNeighborX="10744" custLinFactNeighborY="1660">
        <dgm:presLayoutVars>
          <dgm:bulletEnabled val="1"/>
        </dgm:presLayoutVars>
      </dgm:prSet>
      <dgm:spPr/>
      <dgm:t>
        <a:bodyPr/>
        <a:lstStyle/>
        <a:p>
          <a:endParaRPr lang="ru-RU"/>
        </a:p>
      </dgm:t>
    </dgm:pt>
    <dgm:pt modelId="{A531C403-C635-4297-9809-EAE0E03E770C}" type="pres">
      <dgm:prSet presAssocID="{44B21864-431A-45E5-8AC7-F7C8FFC32ACC}" presName="sibTrans" presStyleCnt="0"/>
      <dgm:spPr/>
    </dgm:pt>
    <dgm:pt modelId="{B5BB077E-69CC-4DCD-8DFB-19B521DE7780}" type="pres">
      <dgm:prSet presAssocID="{66609FF0-8D2A-42A8-9BAF-23FD9BB72777}" presName="textNode" presStyleLbl="node1" presStyleIdx="2" presStyleCnt="3">
        <dgm:presLayoutVars>
          <dgm:bulletEnabled val="1"/>
        </dgm:presLayoutVars>
      </dgm:prSet>
      <dgm:spPr/>
      <dgm:t>
        <a:bodyPr/>
        <a:lstStyle/>
        <a:p>
          <a:endParaRPr lang="ru-RU"/>
        </a:p>
      </dgm:t>
    </dgm:pt>
  </dgm:ptLst>
  <dgm:cxnLst>
    <dgm:cxn modelId="{4B989FE0-5194-45F7-BE15-A22300A2FEAA}" type="presOf" srcId="{66609FF0-8D2A-42A8-9BAF-23FD9BB72777}" destId="{B5BB077E-69CC-4DCD-8DFB-19B521DE7780}" srcOrd="0" destOrd="0" presId="urn:microsoft.com/office/officeart/2005/8/layout/hProcess9"/>
    <dgm:cxn modelId="{17F44861-9E49-4088-85A4-EF252F6990E5}" srcId="{32A9CA69-7241-4172-A7BB-B156DDFE2CE3}" destId="{0BE399E5-1784-4D61-AD12-F47862A56044}" srcOrd="1" destOrd="0" parTransId="{2353E43C-00F1-4CE1-B0BA-28AFBC6297E7}" sibTransId="{44B21864-431A-45E5-8AC7-F7C8FFC32ACC}"/>
    <dgm:cxn modelId="{B75DD50F-36D9-497C-BD4B-91B84607F0DF}" srcId="{32A9CA69-7241-4172-A7BB-B156DDFE2CE3}" destId="{66609FF0-8D2A-42A8-9BAF-23FD9BB72777}" srcOrd="2" destOrd="0" parTransId="{2EAB1F16-A67A-40C3-BFA2-59FF87618D63}" sibTransId="{8DB0BA75-070F-4FE8-B21E-C516314EA60E}"/>
    <dgm:cxn modelId="{E079740E-8F12-416C-990A-E6FE86A08CB3}" type="presOf" srcId="{0BE399E5-1784-4D61-AD12-F47862A56044}" destId="{15EC3D5C-B587-4FFB-8BAB-70701D8F51E6}" srcOrd="0" destOrd="0" presId="urn:microsoft.com/office/officeart/2005/8/layout/hProcess9"/>
    <dgm:cxn modelId="{5886EC1D-D02D-46F3-B939-684B22D7A736}" type="presOf" srcId="{32A9CA69-7241-4172-A7BB-B156DDFE2CE3}" destId="{84799CDD-53A7-42BF-8C7D-D18B50F43A65}" srcOrd="0" destOrd="0" presId="urn:microsoft.com/office/officeart/2005/8/layout/hProcess9"/>
    <dgm:cxn modelId="{494A2809-2007-45B5-808D-482C3A4389B9}" srcId="{32A9CA69-7241-4172-A7BB-B156DDFE2CE3}" destId="{48440F55-492F-4CE0-8F1D-030DD768A20A}" srcOrd="0" destOrd="0" parTransId="{4A687C9B-6AE4-4F6E-BAEB-4C1B5076F8A0}" sibTransId="{6A3B99AF-7279-408B-838B-ED8CE543BEEA}"/>
    <dgm:cxn modelId="{0794F83C-7CD8-4C2A-942C-2B27BAD383A3}" type="presOf" srcId="{48440F55-492F-4CE0-8F1D-030DD768A20A}" destId="{E8349A30-5683-4837-9F06-CDB2FD195CE8}" srcOrd="0" destOrd="0" presId="urn:microsoft.com/office/officeart/2005/8/layout/hProcess9"/>
    <dgm:cxn modelId="{07FCC4F9-294D-4523-8601-CF8A9F2B6531}" type="presParOf" srcId="{84799CDD-53A7-42BF-8C7D-D18B50F43A65}" destId="{C6D3A4EC-7EEB-4A2E-927A-4107D51C2BFF}" srcOrd="0" destOrd="0" presId="urn:microsoft.com/office/officeart/2005/8/layout/hProcess9"/>
    <dgm:cxn modelId="{C1D330AA-2F01-465C-A463-5D79C9679673}" type="presParOf" srcId="{84799CDD-53A7-42BF-8C7D-D18B50F43A65}" destId="{6C17A0CA-2BC9-4454-8052-3C97A9D291B1}" srcOrd="1" destOrd="0" presId="urn:microsoft.com/office/officeart/2005/8/layout/hProcess9"/>
    <dgm:cxn modelId="{38903427-4046-45A0-8260-E7A8F4AE739A}" type="presParOf" srcId="{6C17A0CA-2BC9-4454-8052-3C97A9D291B1}" destId="{E8349A30-5683-4837-9F06-CDB2FD195CE8}" srcOrd="0" destOrd="0" presId="urn:microsoft.com/office/officeart/2005/8/layout/hProcess9"/>
    <dgm:cxn modelId="{5FEEF787-E25F-46F0-9819-4C6FEA36D18F}" type="presParOf" srcId="{6C17A0CA-2BC9-4454-8052-3C97A9D291B1}" destId="{57CC9EF4-B36E-4635-80FD-8CDDC510CA29}" srcOrd="1" destOrd="0" presId="urn:microsoft.com/office/officeart/2005/8/layout/hProcess9"/>
    <dgm:cxn modelId="{82B67AD0-8E3D-476A-8321-8D1DC6E62F7F}" type="presParOf" srcId="{6C17A0CA-2BC9-4454-8052-3C97A9D291B1}" destId="{15EC3D5C-B587-4FFB-8BAB-70701D8F51E6}" srcOrd="2" destOrd="0" presId="urn:microsoft.com/office/officeart/2005/8/layout/hProcess9"/>
    <dgm:cxn modelId="{5DD1D1C6-C874-4728-BA92-BE16C22C903E}" type="presParOf" srcId="{6C17A0CA-2BC9-4454-8052-3C97A9D291B1}" destId="{A531C403-C635-4297-9809-EAE0E03E770C}" srcOrd="3" destOrd="0" presId="urn:microsoft.com/office/officeart/2005/8/layout/hProcess9"/>
    <dgm:cxn modelId="{A4735CBE-10AA-4944-AEA9-C8A9085E84DF}" type="presParOf" srcId="{6C17A0CA-2BC9-4454-8052-3C97A9D291B1}" destId="{B5BB077E-69CC-4DCD-8DFB-19B521DE778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D1E7CC-07CA-4541-B161-DD508E2B3E63}" type="doc">
      <dgm:prSet loTypeId="urn:microsoft.com/office/officeart/2005/8/layout/vList4" loCatId="list" qsTypeId="urn:microsoft.com/office/officeart/2005/8/quickstyle/simple3" qsCatId="simple" csTypeId="urn:microsoft.com/office/officeart/2005/8/colors/colorful3" csCatId="colorful" phldr="1"/>
      <dgm:spPr/>
      <dgm:t>
        <a:bodyPr/>
        <a:lstStyle/>
        <a:p>
          <a:endParaRPr lang="ru-RU"/>
        </a:p>
      </dgm:t>
    </dgm:pt>
    <dgm:pt modelId="{C8991DA3-E4FE-4B49-A5DC-F1114241B03E}">
      <dgm:prSet phldrT="[Текст]" custT="1"/>
      <dgm:spPr/>
      <dgm:t>
        <a:bodyPr/>
        <a:lstStyle/>
        <a:p>
          <a:pPr>
            <a:spcAft>
              <a:spcPts val="0"/>
            </a:spcAft>
          </a:pPr>
          <a:r>
            <a:rPr lang="en-US" sz="2400" b="1" dirty="0" smtClean="0">
              <a:solidFill>
                <a:prstClr val="black"/>
              </a:solidFill>
            </a:rPr>
            <a:t>Molecular level</a:t>
          </a:r>
          <a:endParaRPr lang="ru-RU" sz="2400" b="1" dirty="0" smtClean="0">
            <a:solidFill>
              <a:prstClr val="black"/>
            </a:solidFill>
          </a:endParaRPr>
        </a:p>
        <a:p>
          <a:pPr>
            <a:spcAft>
              <a:spcPts val="0"/>
            </a:spcAft>
          </a:pPr>
          <a:r>
            <a:rPr lang="en-US" sz="2400" b="0" dirty="0" smtClean="0">
              <a:solidFill>
                <a:prstClr val="black"/>
              </a:solidFill>
            </a:rPr>
            <a:t>biochemistry of lipids, carbohydrates, proteins, nucleic acids</a:t>
          </a:r>
          <a:endParaRPr lang="ru-RU" sz="2400" b="0" dirty="0" smtClean="0">
            <a:solidFill>
              <a:prstClr val="black"/>
            </a:solidFill>
          </a:endParaRPr>
        </a:p>
        <a:p>
          <a:pPr>
            <a:spcAft>
              <a:spcPct val="35000"/>
            </a:spcAft>
          </a:pPr>
          <a:r>
            <a:rPr lang="en-US" sz="2400" b="0" dirty="0" smtClean="0">
              <a:solidFill>
                <a:prstClr val="black"/>
              </a:solidFill>
            </a:rPr>
            <a:t>medical enzymology</a:t>
          </a:r>
          <a:endParaRPr lang="ru-RU" sz="1900" b="0" dirty="0"/>
        </a:p>
      </dgm:t>
    </dgm:pt>
    <dgm:pt modelId="{8C2DC7D1-3FEE-4771-9442-6DE2A2330283}" type="parTrans" cxnId="{4980B21E-B5D9-4042-B542-BCC9BCA9DCAB}">
      <dgm:prSet/>
      <dgm:spPr/>
      <dgm:t>
        <a:bodyPr/>
        <a:lstStyle/>
        <a:p>
          <a:endParaRPr lang="ru-RU"/>
        </a:p>
      </dgm:t>
    </dgm:pt>
    <dgm:pt modelId="{222F500E-8EFF-447B-9633-7E55F0592527}" type="sibTrans" cxnId="{4980B21E-B5D9-4042-B542-BCC9BCA9DCAB}">
      <dgm:prSet/>
      <dgm:spPr/>
      <dgm:t>
        <a:bodyPr/>
        <a:lstStyle/>
        <a:p>
          <a:endParaRPr lang="ru-RU"/>
        </a:p>
      </dgm:t>
    </dgm:pt>
    <dgm:pt modelId="{A5A4248D-B80C-4701-B8F4-E0053004A67B}">
      <dgm:prSet phldrT="[Текст]" custT="1"/>
      <dgm:spPr/>
      <dgm:t>
        <a:bodyPr/>
        <a:lstStyle/>
        <a:p>
          <a:r>
            <a:rPr lang="en-US" sz="2400" b="1" dirty="0" smtClean="0">
              <a:solidFill>
                <a:prstClr val="black"/>
              </a:solidFill>
            </a:rPr>
            <a:t>Subcellular and cellular levels</a:t>
          </a:r>
          <a:endParaRPr lang="ru-RU" sz="2400" b="1" dirty="0" smtClean="0">
            <a:solidFill>
              <a:prstClr val="black"/>
            </a:solidFill>
          </a:endParaRPr>
        </a:p>
        <a:p>
          <a:r>
            <a:rPr lang="en-US" sz="2400" b="0" dirty="0" smtClean="0">
              <a:solidFill>
                <a:prstClr val="black"/>
              </a:solidFill>
            </a:rPr>
            <a:t>cell </a:t>
          </a:r>
          <a:r>
            <a:rPr lang="en-US" sz="2400" b="0" dirty="0" err="1" smtClean="0">
              <a:solidFill>
                <a:prstClr val="black"/>
              </a:solidFill>
            </a:rPr>
            <a:t>pathobiochemistry</a:t>
          </a:r>
          <a:endParaRPr lang="ru-RU" sz="2400" b="0" dirty="0" smtClean="0">
            <a:solidFill>
              <a:prstClr val="black"/>
            </a:solidFill>
          </a:endParaRPr>
        </a:p>
        <a:p>
          <a:r>
            <a:rPr lang="en-US" sz="2400" b="0" dirty="0" smtClean="0">
              <a:solidFill>
                <a:prstClr val="black"/>
              </a:solidFill>
            </a:rPr>
            <a:t>cellular diseases</a:t>
          </a:r>
          <a:endParaRPr lang="ru-RU" sz="1900" b="0" dirty="0"/>
        </a:p>
      </dgm:t>
    </dgm:pt>
    <dgm:pt modelId="{06FA163E-46F0-49CD-BA54-AEE5306CE573}" type="parTrans" cxnId="{29EA0C25-BB85-47F7-B833-FA1BB6A8438D}">
      <dgm:prSet/>
      <dgm:spPr/>
      <dgm:t>
        <a:bodyPr/>
        <a:lstStyle/>
        <a:p>
          <a:endParaRPr lang="ru-RU"/>
        </a:p>
      </dgm:t>
    </dgm:pt>
    <dgm:pt modelId="{C908EBCD-B0C5-43F7-9D23-113F3A28C5B8}" type="sibTrans" cxnId="{29EA0C25-BB85-47F7-B833-FA1BB6A8438D}">
      <dgm:prSet/>
      <dgm:spPr/>
      <dgm:t>
        <a:bodyPr/>
        <a:lstStyle/>
        <a:p>
          <a:endParaRPr lang="ru-RU"/>
        </a:p>
      </dgm:t>
    </dgm:pt>
    <dgm:pt modelId="{FE2CB399-BFD5-42FA-804C-972CACE86C99}">
      <dgm:prSet phldrT="[Текст]" custT="1"/>
      <dgm:spPr/>
      <dgm:t>
        <a:bodyPr/>
        <a:lstStyle/>
        <a:p>
          <a:pPr>
            <a:spcAft>
              <a:spcPts val="0"/>
            </a:spcAft>
          </a:pPr>
          <a:r>
            <a:rPr lang="en-US" sz="2400" b="1" dirty="0" smtClean="0">
              <a:solidFill>
                <a:srgbClr val="000000"/>
              </a:solidFill>
            </a:rPr>
            <a:t>Tissue and organ levels</a:t>
          </a:r>
          <a:endParaRPr lang="ru-RU" sz="2400" b="1" dirty="0" smtClean="0">
            <a:solidFill>
              <a:srgbClr val="000000"/>
            </a:solidFill>
          </a:endParaRPr>
        </a:p>
        <a:p>
          <a:pPr>
            <a:spcAft>
              <a:spcPts val="0"/>
            </a:spcAft>
          </a:pPr>
          <a:r>
            <a:rPr lang="en-US" sz="1800" b="0" dirty="0" err="1" smtClean="0">
              <a:solidFill>
                <a:srgbClr val="000000"/>
              </a:solidFill>
            </a:rPr>
            <a:t>pathobiochemistry</a:t>
          </a:r>
          <a:r>
            <a:rPr lang="en-US" sz="1800" b="0" dirty="0" smtClean="0">
              <a:solidFill>
                <a:srgbClr val="000000"/>
              </a:solidFill>
            </a:rPr>
            <a:t> of organs and tissues (myocardium, liver, pancreas, kidneys, blood, immune system, endocrine system, nervous system, gastrointestinal tract, connective tissue, musculoskeletal system, respiratory system)</a:t>
          </a:r>
          <a:endParaRPr lang="ru-RU" sz="1800" b="0" dirty="0" smtClean="0">
            <a:solidFill>
              <a:srgbClr val="000000"/>
            </a:solidFill>
          </a:endParaRPr>
        </a:p>
        <a:p>
          <a:pPr>
            <a:spcAft>
              <a:spcPct val="35000"/>
            </a:spcAft>
          </a:pPr>
          <a:r>
            <a:rPr lang="en-US" sz="1800" b="0" dirty="0" smtClean="0">
              <a:solidFill>
                <a:srgbClr val="000000"/>
              </a:solidFill>
            </a:rPr>
            <a:t>clinical neurochemistry</a:t>
          </a:r>
          <a:endParaRPr lang="ru-RU" sz="1800" b="0" dirty="0"/>
        </a:p>
      </dgm:t>
    </dgm:pt>
    <dgm:pt modelId="{0F058F8C-4B83-408D-8441-ABB8A3518393}" type="parTrans" cxnId="{6EEB4AA6-8257-4E8A-BE9B-C286DFEFD15B}">
      <dgm:prSet/>
      <dgm:spPr/>
      <dgm:t>
        <a:bodyPr/>
        <a:lstStyle/>
        <a:p>
          <a:endParaRPr lang="ru-RU"/>
        </a:p>
      </dgm:t>
    </dgm:pt>
    <dgm:pt modelId="{6F3E89BA-C5E0-4D69-A1DE-5F89F11DAA2B}" type="sibTrans" cxnId="{6EEB4AA6-8257-4E8A-BE9B-C286DFEFD15B}">
      <dgm:prSet/>
      <dgm:spPr/>
      <dgm:t>
        <a:bodyPr/>
        <a:lstStyle/>
        <a:p>
          <a:endParaRPr lang="ru-RU"/>
        </a:p>
      </dgm:t>
    </dgm:pt>
    <dgm:pt modelId="{C0D60C9C-A246-4973-A17E-5DF08718D3F1}">
      <dgm:prSet phldrT="[Текст]" custT="1"/>
      <dgm:spPr/>
      <dgm:t>
        <a:bodyPr/>
        <a:lstStyle/>
        <a:p>
          <a:pPr>
            <a:spcAft>
              <a:spcPts val="0"/>
            </a:spcAft>
          </a:pPr>
          <a:r>
            <a:rPr lang="en-US" sz="2400" b="1" dirty="0" smtClean="0">
              <a:solidFill>
                <a:srgbClr val="000000"/>
              </a:solidFill>
            </a:rPr>
            <a:t>Organism level</a:t>
          </a:r>
          <a:endParaRPr lang="ru-RU" sz="2400" b="1" dirty="0" smtClean="0">
            <a:solidFill>
              <a:srgbClr val="000000"/>
            </a:solidFill>
          </a:endParaRPr>
        </a:p>
        <a:p>
          <a:pPr>
            <a:spcAft>
              <a:spcPts val="0"/>
            </a:spcAft>
          </a:pPr>
          <a:r>
            <a:rPr lang="en-US" sz="2000" b="0" dirty="0" smtClean="0">
              <a:solidFill>
                <a:srgbClr val="000000"/>
              </a:solidFill>
            </a:rPr>
            <a:t>metabolism (carbohydrate, lipid, protein, nitrogenous, energy, vitamins, water-mineral and acid-base metabolism)</a:t>
          </a:r>
          <a:endParaRPr lang="ru-RU" sz="2000" b="0" dirty="0" smtClean="0">
            <a:solidFill>
              <a:srgbClr val="000000"/>
            </a:solidFill>
          </a:endParaRPr>
        </a:p>
        <a:p>
          <a:pPr>
            <a:spcAft>
              <a:spcPct val="35000"/>
            </a:spcAft>
          </a:pPr>
          <a:r>
            <a:rPr lang="en-US" sz="2000" b="0" dirty="0" smtClean="0">
              <a:solidFill>
                <a:srgbClr val="000000"/>
              </a:solidFill>
            </a:rPr>
            <a:t>toxicology and monitoring of medicines, </a:t>
          </a:r>
          <a:r>
            <a:rPr lang="en-US" sz="2000" b="0" dirty="0" err="1" smtClean="0">
              <a:solidFill>
                <a:srgbClr val="000000"/>
              </a:solidFill>
            </a:rPr>
            <a:t>pathobiochemistry</a:t>
          </a:r>
          <a:r>
            <a:rPr lang="en-US" sz="2000" b="0" dirty="0" smtClean="0">
              <a:solidFill>
                <a:srgbClr val="000000"/>
              </a:solidFill>
            </a:rPr>
            <a:t> of nutrition, age-related </a:t>
          </a:r>
          <a:r>
            <a:rPr lang="en-US" sz="2000" b="0" dirty="0" err="1" smtClean="0">
              <a:solidFill>
                <a:srgbClr val="000000"/>
              </a:solidFill>
            </a:rPr>
            <a:t>pathobiochemistry</a:t>
          </a:r>
          <a:endParaRPr lang="ru-RU" sz="2000" b="0" dirty="0"/>
        </a:p>
      </dgm:t>
    </dgm:pt>
    <dgm:pt modelId="{35D4954B-94BD-4EAF-8DA3-E83FFE346A84}" type="parTrans" cxnId="{D74CDFAB-2B46-422E-99D0-D63896D363ED}">
      <dgm:prSet/>
      <dgm:spPr/>
      <dgm:t>
        <a:bodyPr/>
        <a:lstStyle/>
        <a:p>
          <a:endParaRPr lang="ru-RU"/>
        </a:p>
      </dgm:t>
    </dgm:pt>
    <dgm:pt modelId="{6A0F83E4-D7C0-4514-AD13-C75AF0FB00E5}" type="sibTrans" cxnId="{D74CDFAB-2B46-422E-99D0-D63896D363ED}">
      <dgm:prSet/>
      <dgm:spPr/>
      <dgm:t>
        <a:bodyPr/>
        <a:lstStyle/>
        <a:p>
          <a:endParaRPr lang="ru-RU"/>
        </a:p>
      </dgm:t>
    </dgm:pt>
    <dgm:pt modelId="{B0720F60-EB0C-496B-9701-D1824EA28B27}" type="pres">
      <dgm:prSet presAssocID="{EDD1E7CC-07CA-4541-B161-DD508E2B3E63}" presName="linear" presStyleCnt="0">
        <dgm:presLayoutVars>
          <dgm:dir/>
          <dgm:resizeHandles val="exact"/>
        </dgm:presLayoutVars>
      </dgm:prSet>
      <dgm:spPr/>
      <dgm:t>
        <a:bodyPr/>
        <a:lstStyle/>
        <a:p>
          <a:endParaRPr lang="ru-RU"/>
        </a:p>
      </dgm:t>
    </dgm:pt>
    <dgm:pt modelId="{BDFAD284-FF13-41ED-9741-381A540E2960}" type="pres">
      <dgm:prSet presAssocID="{C8991DA3-E4FE-4B49-A5DC-F1114241B03E}" presName="comp" presStyleCnt="0"/>
      <dgm:spPr/>
    </dgm:pt>
    <dgm:pt modelId="{0A625C24-8364-4839-8BB8-AE43016ED01C}" type="pres">
      <dgm:prSet presAssocID="{C8991DA3-E4FE-4B49-A5DC-F1114241B03E}" presName="box" presStyleLbl="node1" presStyleIdx="0" presStyleCnt="4"/>
      <dgm:spPr/>
      <dgm:t>
        <a:bodyPr/>
        <a:lstStyle/>
        <a:p>
          <a:endParaRPr lang="ru-RU"/>
        </a:p>
      </dgm:t>
    </dgm:pt>
    <dgm:pt modelId="{412B9C41-FC51-4003-A5AC-3415F708D7FB}" type="pres">
      <dgm:prSet presAssocID="{C8991DA3-E4FE-4B49-A5DC-F1114241B03E}" presName="img"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30F44172-DBAE-4E2E-ACCA-768AE1FAF097}" type="pres">
      <dgm:prSet presAssocID="{C8991DA3-E4FE-4B49-A5DC-F1114241B03E}" presName="text" presStyleLbl="node1" presStyleIdx="0" presStyleCnt="4">
        <dgm:presLayoutVars>
          <dgm:bulletEnabled val="1"/>
        </dgm:presLayoutVars>
      </dgm:prSet>
      <dgm:spPr/>
      <dgm:t>
        <a:bodyPr/>
        <a:lstStyle/>
        <a:p>
          <a:endParaRPr lang="ru-RU"/>
        </a:p>
      </dgm:t>
    </dgm:pt>
    <dgm:pt modelId="{EA415266-9EAC-40C6-AF42-898F23CDA838}" type="pres">
      <dgm:prSet presAssocID="{222F500E-8EFF-447B-9633-7E55F0592527}" presName="spacer" presStyleCnt="0"/>
      <dgm:spPr/>
    </dgm:pt>
    <dgm:pt modelId="{4DEE37F8-A500-44AC-BCD5-238DF19B651E}" type="pres">
      <dgm:prSet presAssocID="{A5A4248D-B80C-4701-B8F4-E0053004A67B}" presName="comp" presStyleCnt="0"/>
      <dgm:spPr/>
    </dgm:pt>
    <dgm:pt modelId="{AD69FC2C-BB6F-4751-9B87-6E020CB86ADD}" type="pres">
      <dgm:prSet presAssocID="{A5A4248D-B80C-4701-B8F4-E0053004A67B}" presName="box" presStyleLbl="node1" presStyleIdx="1" presStyleCnt="4" custLinFactNeighborX="-8130" custLinFactNeighborY="-1009"/>
      <dgm:spPr/>
      <dgm:t>
        <a:bodyPr/>
        <a:lstStyle/>
        <a:p>
          <a:endParaRPr lang="ru-RU"/>
        </a:p>
      </dgm:t>
    </dgm:pt>
    <dgm:pt modelId="{2833CFD4-B83E-4AF5-966D-FCA60F21F782}" type="pres">
      <dgm:prSet presAssocID="{A5A4248D-B80C-4701-B8F4-E0053004A67B}" presName="img"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653DD7DD-2510-4B51-AEDF-A72883B72D07}" type="pres">
      <dgm:prSet presAssocID="{A5A4248D-B80C-4701-B8F4-E0053004A67B}" presName="text" presStyleLbl="node1" presStyleIdx="1" presStyleCnt="4">
        <dgm:presLayoutVars>
          <dgm:bulletEnabled val="1"/>
        </dgm:presLayoutVars>
      </dgm:prSet>
      <dgm:spPr/>
      <dgm:t>
        <a:bodyPr/>
        <a:lstStyle/>
        <a:p>
          <a:endParaRPr lang="ru-RU"/>
        </a:p>
      </dgm:t>
    </dgm:pt>
    <dgm:pt modelId="{F06B7CD4-6745-4E78-800F-D59B731AB4A2}" type="pres">
      <dgm:prSet presAssocID="{C908EBCD-B0C5-43F7-9D23-113F3A28C5B8}" presName="spacer" presStyleCnt="0"/>
      <dgm:spPr/>
    </dgm:pt>
    <dgm:pt modelId="{D33F6C97-2C82-4AD8-900F-4DFC2663974F}" type="pres">
      <dgm:prSet presAssocID="{FE2CB399-BFD5-42FA-804C-972CACE86C99}" presName="comp" presStyleCnt="0"/>
      <dgm:spPr/>
    </dgm:pt>
    <dgm:pt modelId="{4728AC65-3DA5-4BCB-8AD7-79D9DDAE1CD4}" type="pres">
      <dgm:prSet presAssocID="{FE2CB399-BFD5-42FA-804C-972CACE86C99}" presName="box" presStyleLbl="node1" presStyleIdx="2" presStyleCnt="4"/>
      <dgm:spPr/>
      <dgm:t>
        <a:bodyPr/>
        <a:lstStyle/>
        <a:p>
          <a:endParaRPr lang="ru-RU"/>
        </a:p>
      </dgm:t>
    </dgm:pt>
    <dgm:pt modelId="{96ACDF1A-3397-40CB-AD1C-EB1D849771CB}" type="pres">
      <dgm:prSet presAssocID="{FE2CB399-BFD5-42FA-804C-972CACE86C99}" presName="img"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6BD85D96-D056-47F0-B97B-E66DC931FDA9}" type="pres">
      <dgm:prSet presAssocID="{FE2CB399-BFD5-42FA-804C-972CACE86C99}" presName="text" presStyleLbl="node1" presStyleIdx="2" presStyleCnt="4">
        <dgm:presLayoutVars>
          <dgm:bulletEnabled val="1"/>
        </dgm:presLayoutVars>
      </dgm:prSet>
      <dgm:spPr/>
      <dgm:t>
        <a:bodyPr/>
        <a:lstStyle/>
        <a:p>
          <a:endParaRPr lang="ru-RU"/>
        </a:p>
      </dgm:t>
    </dgm:pt>
    <dgm:pt modelId="{941C3049-5F0B-4B95-8D85-98EC561D7921}" type="pres">
      <dgm:prSet presAssocID="{6F3E89BA-C5E0-4D69-A1DE-5F89F11DAA2B}" presName="spacer" presStyleCnt="0"/>
      <dgm:spPr/>
    </dgm:pt>
    <dgm:pt modelId="{8A6DC047-92D5-416D-8704-BDB07B834685}" type="pres">
      <dgm:prSet presAssocID="{C0D60C9C-A246-4973-A17E-5DF08718D3F1}" presName="comp" presStyleCnt="0"/>
      <dgm:spPr/>
    </dgm:pt>
    <dgm:pt modelId="{56800D64-7ABB-4CDB-A58C-CD22F6B9B9D0}" type="pres">
      <dgm:prSet presAssocID="{C0D60C9C-A246-4973-A17E-5DF08718D3F1}" presName="box" presStyleLbl="node1" presStyleIdx="3" presStyleCnt="4"/>
      <dgm:spPr/>
      <dgm:t>
        <a:bodyPr/>
        <a:lstStyle/>
        <a:p>
          <a:endParaRPr lang="ru-RU"/>
        </a:p>
      </dgm:t>
    </dgm:pt>
    <dgm:pt modelId="{72EC42B4-3297-49DB-A7A0-D448A6CC1749}" type="pres">
      <dgm:prSet presAssocID="{C0D60C9C-A246-4973-A17E-5DF08718D3F1}" presName="img"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C0D3C19C-AC5B-48C9-A6E1-3AF0595541DE}" type="pres">
      <dgm:prSet presAssocID="{C0D60C9C-A246-4973-A17E-5DF08718D3F1}" presName="text" presStyleLbl="node1" presStyleIdx="3" presStyleCnt="4">
        <dgm:presLayoutVars>
          <dgm:bulletEnabled val="1"/>
        </dgm:presLayoutVars>
      </dgm:prSet>
      <dgm:spPr/>
      <dgm:t>
        <a:bodyPr/>
        <a:lstStyle/>
        <a:p>
          <a:endParaRPr lang="ru-RU"/>
        </a:p>
      </dgm:t>
    </dgm:pt>
  </dgm:ptLst>
  <dgm:cxnLst>
    <dgm:cxn modelId="{719EE5AD-E275-437A-95E3-107C8700AB88}" type="presOf" srcId="{EDD1E7CC-07CA-4541-B161-DD508E2B3E63}" destId="{B0720F60-EB0C-496B-9701-D1824EA28B27}" srcOrd="0" destOrd="0" presId="urn:microsoft.com/office/officeart/2005/8/layout/vList4"/>
    <dgm:cxn modelId="{566AC4EA-9180-4472-B406-2E6AA4C8F408}" type="presOf" srcId="{C8991DA3-E4FE-4B49-A5DC-F1114241B03E}" destId="{0A625C24-8364-4839-8BB8-AE43016ED01C}" srcOrd="0" destOrd="0" presId="urn:microsoft.com/office/officeart/2005/8/layout/vList4"/>
    <dgm:cxn modelId="{30C600D4-6F37-4A5A-B93B-E115E55F1BA3}" type="presOf" srcId="{FE2CB399-BFD5-42FA-804C-972CACE86C99}" destId="{6BD85D96-D056-47F0-B97B-E66DC931FDA9}" srcOrd="1" destOrd="0" presId="urn:microsoft.com/office/officeart/2005/8/layout/vList4"/>
    <dgm:cxn modelId="{29EA0C25-BB85-47F7-B833-FA1BB6A8438D}" srcId="{EDD1E7CC-07CA-4541-B161-DD508E2B3E63}" destId="{A5A4248D-B80C-4701-B8F4-E0053004A67B}" srcOrd="1" destOrd="0" parTransId="{06FA163E-46F0-49CD-BA54-AEE5306CE573}" sibTransId="{C908EBCD-B0C5-43F7-9D23-113F3A28C5B8}"/>
    <dgm:cxn modelId="{C34D0958-1E90-4107-BA9F-99BEF377EA8C}" type="presOf" srcId="{C0D60C9C-A246-4973-A17E-5DF08718D3F1}" destId="{C0D3C19C-AC5B-48C9-A6E1-3AF0595541DE}" srcOrd="1" destOrd="0" presId="urn:microsoft.com/office/officeart/2005/8/layout/vList4"/>
    <dgm:cxn modelId="{AFF9B0B5-24E4-45CE-9C5F-CB0C4633A00C}" type="presOf" srcId="{C8991DA3-E4FE-4B49-A5DC-F1114241B03E}" destId="{30F44172-DBAE-4E2E-ACCA-768AE1FAF097}" srcOrd="1" destOrd="0" presId="urn:microsoft.com/office/officeart/2005/8/layout/vList4"/>
    <dgm:cxn modelId="{E9F2EBBE-8F65-4425-9E99-2693F89B1DA6}" type="presOf" srcId="{A5A4248D-B80C-4701-B8F4-E0053004A67B}" destId="{AD69FC2C-BB6F-4751-9B87-6E020CB86ADD}" srcOrd="0" destOrd="0" presId="urn:microsoft.com/office/officeart/2005/8/layout/vList4"/>
    <dgm:cxn modelId="{D74CDFAB-2B46-422E-99D0-D63896D363ED}" srcId="{EDD1E7CC-07CA-4541-B161-DD508E2B3E63}" destId="{C0D60C9C-A246-4973-A17E-5DF08718D3F1}" srcOrd="3" destOrd="0" parTransId="{35D4954B-94BD-4EAF-8DA3-E83FFE346A84}" sibTransId="{6A0F83E4-D7C0-4514-AD13-C75AF0FB00E5}"/>
    <dgm:cxn modelId="{BACA1EFE-A1E6-400E-A718-DB76039B192C}" type="presOf" srcId="{FE2CB399-BFD5-42FA-804C-972CACE86C99}" destId="{4728AC65-3DA5-4BCB-8AD7-79D9DDAE1CD4}" srcOrd="0" destOrd="0" presId="urn:microsoft.com/office/officeart/2005/8/layout/vList4"/>
    <dgm:cxn modelId="{4980B21E-B5D9-4042-B542-BCC9BCA9DCAB}" srcId="{EDD1E7CC-07CA-4541-B161-DD508E2B3E63}" destId="{C8991DA3-E4FE-4B49-A5DC-F1114241B03E}" srcOrd="0" destOrd="0" parTransId="{8C2DC7D1-3FEE-4771-9442-6DE2A2330283}" sibTransId="{222F500E-8EFF-447B-9633-7E55F0592527}"/>
    <dgm:cxn modelId="{05D34388-5DF9-4B2F-A78D-35EFAF0C8694}" type="presOf" srcId="{C0D60C9C-A246-4973-A17E-5DF08718D3F1}" destId="{56800D64-7ABB-4CDB-A58C-CD22F6B9B9D0}" srcOrd="0" destOrd="0" presId="urn:microsoft.com/office/officeart/2005/8/layout/vList4"/>
    <dgm:cxn modelId="{6EEB4AA6-8257-4E8A-BE9B-C286DFEFD15B}" srcId="{EDD1E7CC-07CA-4541-B161-DD508E2B3E63}" destId="{FE2CB399-BFD5-42FA-804C-972CACE86C99}" srcOrd="2" destOrd="0" parTransId="{0F058F8C-4B83-408D-8441-ABB8A3518393}" sibTransId="{6F3E89BA-C5E0-4D69-A1DE-5F89F11DAA2B}"/>
    <dgm:cxn modelId="{74E7F439-3183-4C8A-B61F-CB0E6F152DD1}" type="presOf" srcId="{A5A4248D-B80C-4701-B8F4-E0053004A67B}" destId="{653DD7DD-2510-4B51-AEDF-A72883B72D07}" srcOrd="1" destOrd="0" presId="urn:microsoft.com/office/officeart/2005/8/layout/vList4"/>
    <dgm:cxn modelId="{6D4FC7E7-46B6-490B-BCB4-E6F728240D27}" type="presParOf" srcId="{B0720F60-EB0C-496B-9701-D1824EA28B27}" destId="{BDFAD284-FF13-41ED-9741-381A540E2960}" srcOrd="0" destOrd="0" presId="urn:microsoft.com/office/officeart/2005/8/layout/vList4"/>
    <dgm:cxn modelId="{D7B00BA1-7AA3-4911-9AF9-80D92243768C}" type="presParOf" srcId="{BDFAD284-FF13-41ED-9741-381A540E2960}" destId="{0A625C24-8364-4839-8BB8-AE43016ED01C}" srcOrd="0" destOrd="0" presId="urn:microsoft.com/office/officeart/2005/8/layout/vList4"/>
    <dgm:cxn modelId="{A959C6E9-741B-4F38-9803-B7DCFE282B6C}" type="presParOf" srcId="{BDFAD284-FF13-41ED-9741-381A540E2960}" destId="{412B9C41-FC51-4003-A5AC-3415F708D7FB}" srcOrd="1" destOrd="0" presId="urn:microsoft.com/office/officeart/2005/8/layout/vList4"/>
    <dgm:cxn modelId="{E6AC5364-CD64-46A6-BD80-081FAC4971EE}" type="presParOf" srcId="{BDFAD284-FF13-41ED-9741-381A540E2960}" destId="{30F44172-DBAE-4E2E-ACCA-768AE1FAF097}" srcOrd="2" destOrd="0" presId="urn:microsoft.com/office/officeart/2005/8/layout/vList4"/>
    <dgm:cxn modelId="{B7473E46-4732-43E2-891C-8AC62F62EF71}" type="presParOf" srcId="{B0720F60-EB0C-496B-9701-D1824EA28B27}" destId="{EA415266-9EAC-40C6-AF42-898F23CDA838}" srcOrd="1" destOrd="0" presId="urn:microsoft.com/office/officeart/2005/8/layout/vList4"/>
    <dgm:cxn modelId="{8001D598-81C4-49B7-98A3-4D4507A70E75}" type="presParOf" srcId="{B0720F60-EB0C-496B-9701-D1824EA28B27}" destId="{4DEE37F8-A500-44AC-BCD5-238DF19B651E}" srcOrd="2" destOrd="0" presId="urn:microsoft.com/office/officeart/2005/8/layout/vList4"/>
    <dgm:cxn modelId="{51581A71-08C8-4935-B6F7-A479763A396B}" type="presParOf" srcId="{4DEE37F8-A500-44AC-BCD5-238DF19B651E}" destId="{AD69FC2C-BB6F-4751-9B87-6E020CB86ADD}" srcOrd="0" destOrd="0" presId="urn:microsoft.com/office/officeart/2005/8/layout/vList4"/>
    <dgm:cxn modelId="{40996922-8B12-4DF9-AF0A-D9A8CF7EE8DA}" type="presParOf" srcId="{4DEE37F8-A500-44AC-BCD5-238DF19B651E}" destId="{2833CFD4-B83E-4AF5-966D-FCA60F21F782}" srcOrd="1" destOrd="0" presId="urn:microsoft.com/office/officeart/2005/8/layout/vList4"/>
    <dgm:cxn modelId="{E7CB98EE-92F8-472C-AD8F-F4B46438CB49}" type="presParOf" srcId="{4DEE37F8-A500-44AC-BCD5-238DF19B651E}" destId="{653DD7DD-2510-4B51-AEDF-A72883B72D07}" srcOrd="2" destOrd="0" presId="urn:microsoft.com/office/officeart/2005/8/layout/vList4"/>
    <dgm:cxn modelId="{040060DC-281B-4B59-A4D7-8F13072CE27F}" type="presParOf" srcId="{B0720F60-EB0C-496B-9701-D1824EA28B27}" destId="{F06B7CD4-6745-4E78-800F-D59B731AB4A2}" srcOrd="3" destOrd="0" presId="urn:microsoft.com/office/officeart/2005/8/layout/vList4"/>
    <dgm:cxn modelId="{02E198BA-1DF0-4E70-9EDC-44EFA917D5D4}" type="presParOf" srcId="{B0720F60-EB0C-496B-9701-D1824EA28B27}" destId="{D33F6C97-2C82-4AD8-900F-4DFC2663974F}" srcOrd="4" destOrd="0" presId="urn:microsoft.com/office/officeart/2005/8/layout/vList4"/>
    <dgm:cxn modelId="{824BEF28-441E-4011-8D77-D2DD8F91D1E7}" type="presParOf" srcId="{D33F6C97-2C82-4AD8-900F-4DFC2663974F}" destId="{4728AC65-3DA5-4BCB-8AD7-79D9DDAE1CD4}" srcOrd="0" destOrd="0" presId="urn:microsoft.com/office/officeart/2005/8/layout/vList4"/>
    <dgm:cxn modelId="{F82B4682-C10B-4608-8EB1-2008018C2A5B}" type="presParOf" srcId="{D33F6C97-2C82-4AD8-900F-4DFC2663974F}" destId="{96ACDF1A-3397-40CB-AD1C-EB1D849771CB}" srcOrd="1" destOrd="0" presId="urn:microsoft.com/office/officeart/2005/8/layout/vList4"/>
    <dgm:cxn modelId="{DED3DF84-2A20-42A6-8980-B6FDEEBCB3BF}" type="presParOf" srcId="{D33F6C97-2C82-4AD8-900F-4DFC2663974F}" destId="{6BD85D96-D056-47F0-B97B-E66DC931FDA9}" srcOrd="2" destOrd="0" presId="urn:microsoft.com/office/officeart/2005/8/layout/vList4"/>
    <dgm:cxn modelId="{C379A9E2-D073-470F-BB9D-A77880D3C11D}" type="presParOf" srcId="{B0720F60-EB0C-496B-9701-D1824EA28B27}" destId="{941C3049-5F0B-4B95-8D85-98EC561D7921}" srcOrd="5" destOrd="0" presId="urn:microsoft.com/office/officeart/2005/8/layout/vList4"/>
    <dgm:cxn modelId="{BF9DA893-1B37-4B6C-89E6-76F7238144A1}" type="presParOf" srcId="{B0720F60-EB0C-496B-9701-D1824EA28B27}" destId="{8A6DC047-92D5-416D-8704-BDB07B834685}" srcOrd="6" destOrd="0" presId="urn:microsoft.com/office/officeart/2005/8/layout/vList4"/>
    <dgm:cxn modelId="{415571E0-9963-435D-8C74-2C0D49C536B4}" type="presParOf" srcId="{8A6DC047-92D5-416D-8704-BDB07B834685}" destId="{56800D64-7ABB-4CDB-A58C-CD22F6B9B9D0}" srcOrd="0" destOrd="0" presId="urn:microsoft.com/office/officeart/2005/8/layout/vList4"/>
    <dgm:cxn modelId="{9B83865A-DFD7-4EE9-81EA-9AF593389F05}" type="presParOf" srcId="{8A6DC047-92D5-416D-8704-BDB07B834685}" destId="{72EC42B4-3297-49DB-A7A0-D448A6CC1749}" srcOrd="1" destOrd="0" presId="urn:microsoft.com/office/officeart/2005/8/layout/vList4"/>
    <dgm:cxn modelId="{44A7D756-8756-441B-B4BA-AE52EE1662FC}" type="presParOf" srcId="{8A6DC047-92D5-416D-8704-BDB07B834685}" destId="{C0D3C19C-AC5B-48C9-A6E1-3AF0595541D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BE227-BEDC-4383-ADF0-3C113D36ED50}">
      <dsp:nvSpPr>
        <dsp:cNvPr id="0" name=""/>
        <dsp:cNvSpPr/>
      </dsp:nvSpPr>
      <dsp:spPr>
        <a:xfrm>
          <a:off x="0" y="0"/>
          <a:ext cx="8856984" cy="182270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smtClean="0">
              <a:solidFill>
                <a:srgbClr val="FF0000"/>
              </a:solidFill>
              <a:latin typeface="Arial" pitchFamily="34" charset="0"/>
              <a:cs typeface="Arial" pitchFamily="34" charset="0"/>
            </a:rPr>
            <a:t>Static biochemistry</a:t>
          </a:r>
          <a:endParaRPr lang="ru-RU" sz="2300" kern="1200" dirty="0"/>
        </a:p>
        <a:p>
          <a:pPr marL="171450" lvl="1" indent="-171450" algn="l" defTabSz="800100">
            <a:lnSpc>
              <a:spcPct val="90000"/>
            </a:lnSpc>
            <a:spcBef>
              <a:spcPct val="0"/>
            </a:spcBef>
            <a:spcAft>
              <a:spcPct val="15000"/>
            </a:spcAft>
            <a:buChar char="••"/>
          </a:pPr>
          <a:r>
            <a:rPr lang="en-US" sz="1800" kern="1200" dirty="0" smtClean="0"/>
            <a:t>studies the chemical composition of organisms</a:t>
          </a:r>
          <a:endParaRPr lang="ru-RU" sz="1800" kern="1200" dirty="0"/>
        </a:p>
        <a:p>
          <a:pPr marL="171450" lvl="1" indent="-171450" algn="l" defTabSz="800100">
            <a:lnSpc>
              <a:spcPct val="90000"/>
            </a:lnSpc>
            <a:spcBef>
              <a:spcPct val="0"/>
            </a:spcBef>
            <a:spcAft>
              <a:spcPct val="15000"/>
            </a:spcAft>
            <a:buChar char="••"/>
          </a:pPr>
          <a:r>
            <a:rPr lang="en-US" sz="1800" kern="1200" dirty="0" smtClean="0"/>
            <a:t>and the structure of their constituent molecules (carbohydrates, proteins, lipids, nucleic acids, their monomers and derivatives, vitamins, hormones)</a:t>
          </a:r>
          <a:endParaRPr lang="ru-RU" sz="1800" kern="1200" dirty="0" smtClean="0"/>
        </a:p>
      </dsp:txBody>
      <dsp:txXfrm>
        <a:off x="1953667" y="0"/>
        <a:ext cx="6903316" cy="1822702"/>
      </dsp:txXfrm>
    </dsp:sp>
    <dsp:sp modelId="{E701F2B2-5835-4F21-8DA6-B4598E2BF7D7}">
      <dsp:nvSpPr>
        <dsp:cNvPr id="0" name=""/>
        <dsp:cNvSpPr/>
      </dsp:nvSpPr>
      <dsp:spPr>
        <a:xfrm>
          <a:off x="182270" y="182270"/>
          <a:ext cx="1771396" cy="145816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33DB43-E14A-4225-BCBD-3E063D9BC4AA}">
      <dsp:nvSpPr>
        <dsp:cNvPr id="0" name=""/>
        <dsp:cNvSpPr/>
      </dsp:nvSpPr>
      <dsp:spPr>
        <a:xfrm>
          <a:off x="0" y="2004972"/>
          <a:ext cx="8856984" cy="1822702"/>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smtClean="0">
              <a:solidFill>
                <a:srgbClr val="FF0000"/>
              </a:solidFill>
              <a:latin typeface="Arial" pitchFamily="34" charset="0"/>
              <a:cs typeface="Arial" pitchFamily="34" charset="0"/>
            </a:rPr>
            <a:t>Dynamic biochemistry</a:t>
          </a:r>
          <a:endParaRPr lang="ru-RU" sz="2300" kern="1200" dirty="0"/>
        </a:p>
        <a:p>
          <a:pPr marL="171450" lvl="1" indent="-171450" algn="l" defTabSz="800100">
            <a:lnSpc>
              <a:spcPct val="90000"/>
            </a:lnSpc>
            <a:spcBef>
              <a:spcPct val="0"/>
            </a:spcBef>
            <a:spcAft>
              <a:spcPct val="15000"/>
            </a:spcAft>
            <a:buChar char="••"/>
          </a:pPr>
          <a:r>
            <a:rPr lang="en-US" sz="1800" kern="1200" dirty="0" smtClean="0"/>
            <a:t>studies chemical reactions that represent metabolism (metabolism)</a:t>
          </a:r>
          <a:endParaRPr lang="ru-RU" sz="1800" kern="1200" dirty="0"/>
        </a:p>
        <a:p>
          <a:pPr marL="171450" lvl="1" indent="-171450" algn="l" defTabSz="800100">
            <a:lnSpc>
              <a:spcPct val="90000"/>
            </a:lnSpc>
            <a:spcBef>
              <a:spcPct val="0"/>
            </a:spcBef>
            <a:spcAft>
              <a:spcPct val="15000"/>
            </a:spcAft>
            <a:buChar char="••"/>
          </a:pPr>
          <a:r>
            <a:rPr lang="en-US" sz="1800" kern="1200" dirty="0" smtClean="0"/>
            <a:t>one of its sections (bioenergy) is a section that studies the patterns of formation, accumulation and consumption of energy in biological systems</a:t>
          </a:r>
          <a:endParaRPr lang="ru-RU" sz="1800" kern="1200" dirty="0" smtClean="0"/>
        </a:p>
      </dsp:txBody>
      <dsp:txXfrm>
        <a:off x="1953667" y="2004972"/>
        <a:ext cx="6903316" cy="1822702"/>
      </dsp:txXfrm>
    </dsp:sp>
    <dsp:sp modelId="{A2C4EC64-29F3-4565-8131-0455881523B1}">
      <dsp:nvSpPr>
        <dsp:cNvPr id="0" name=""/>
        <dsp:cNvSpPr/>
      </dsp:nvSpPr>
      <dsp:spPr>
        <a:xfrm>
          <a:off x="182270" y="2187243"/>
          <a:ext cx="1771396" cy="145816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3550716-D804-4B5B-93E1-F3BC0948729C}">
      <dsp:nvSpPr>
        <dsp:cNvPr id="0" name=""/>
        <dsp:cNvSpPr/>
      </dsp:nvSpPr>
      <dsp:spPr>
        <a:xfrm>
          <a:off x="0" y="4009945"/>
          <a:ext cx="8856984" cy="1822702"/>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smtClean="0">
              <a:solidFill>
                <a:srgbClr val="FF0000"/>
              </a:solidFill>
              <a:latin typeface="Arial" pitchFamily="34" charset="0"/>
              <a:cs typeface="Arial" pitchFamily="34" charset="0"/>
            </a:rPr>
            <a:t>Functional biochemistry</a:t>
          </a:r>
          <a:endParaRPr lang="ru-RU" sz="2300" kern="1200" dirty="0"/>
        </a:p>
        <a:p>
          <a:pPr marL="171450" lvl="1" indent="-171450" algn="l" defTabSz="800100">
            <a:lnSpc>
              <a:spcPct val="90000"/>
            </a:lnSpc>
            <a:spcBef>
              <a:spcPct val="0"/>
            </a:spcBef>
            <a:spcAft>
              <a:spcPct val="15000"/>
            </a:spcAft>
            <a:buChar char="••"/>
          </a:pPr>
          <a:r>
            <a:rPr lang="en-US" sz="1800" kern="1200" dirty="0" smtClean="0"/>
            <a:t>studies the biochemical reactions underlying physiological functions</a:t>
          </a:r>
          <a:endParaRPr lang="ru-RU" sz="1800" b="1" kern="1200" dirty="0"/>
        </a:p>
        <a:p>
          <a:pPr marL="171450" lvl="1" indent="-171450" algn="l" defTabSz="800100">
            <a:lnSpc>
              <a:spcPct val="90000"/>
            </a:lnSpc>
            <a:spcBef>
              <a:spcPct val="0"/>
            </a:spcBef>
            <a:spcAft>
              <a:spcPct val="15000"/>
            </a:spcAft>
            <a:buChar char="••"/>
          </a:pPr>
          <a:r>
            <a:rPr lang="en-US" sz="1800" kern="1200" dirty="0" smtClean="0"/>
            <a:t>and the relationship between molecules, chemical structure, physicochemical properties of compounds and their biological activity</a:t>
          </a:r>
          <a:endParaRPr lang="ru-RU" sz="1800" kern="1200" dirty="0" smtClean="0"/>
        </a:p>
      </dsp:txBody>
      <dsp:txXfrm>
        <a:off x="1953667" y="4009945"/>
        <a:ext cx="6903316" cy="1822702"/>
      </dsp:txXfrm>
    </dsp:sp>
    <dsp:sp modelId="{A5B40EE5-FBB2-486C-8568-0A7502D2BE77}">
      <dsp:nvSpPr>
        <dsp:cNvPr id="0" name=""/>
        <dsp:cNvSpPr/>
      </dsp:nvSpPr>
      <dsp:spPr>
        <a:xfrm>
          <a:off x="182270" y="4192215"/>
          <a:ext cx="1771396" cy="145816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3A4EC-7EEB-4A2E-927A-4107D51C2BFF}">
      <dsp:nvSpPr>
        <dsp:cNvPr id="0" name=""/>
        <dsp:cNvSpPr/>
      </dsp:nvSpPr>
      <dsp:spPr>
        <a:xfrm>
          <a:off x="2" y="0"/>
          <a:ext cx="9143995" cy="4143380"/>
        </a:xfrm>
        <a:prstGeom prst="rightArrow">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E8349A30-5683-4837-9F06-CDB2FD195CE8}">
      <dsp:nvSpPr>
        <dsp:cNvPr id="0" name=""/>
        <dsp:cNvSpPr/>
      </dsp:nvSpPr>
      <dsp:spPr>
        <a:xfrm>
          <a:off x="9822" y="1243013"/>
          <a:ext cx="2943225" cy="1657352"/>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u="none" kern="1200" dirty="0" smtClean="0"/>
            <a:t>Normal biochemistry</a:t>
          </a:r>
          <a:endParaRPr lang="ru-RU" sz="3700" u="none" kern="1200" dirty="0"/>
        </a:p>
      </dsp:txBody>
      <dsp:txXfrm>
        <a:off x="90727" y="1323918"/>
        <a:ext cx="2781415" cy="1495542"/>
      </dsp:txXfrm>
    </dsp:sp>
    <dsp:sp modelId="{15EC3D5C-B587-4FFB-8BAB-70701D8F51E6}">
      <dsp:nvSpPr>
        <dsp:cNvPr id="0" name=""/>
        <dsp:cNvSpPr/>
      </dsp:nvSpPr>
      <dsp:spPr>
        <a:xfrm>
          <a:off x="3116217" y="1270526"/>
          <a:ext cx="2943225" cy="1657352"/>
        </a:xfrm>
        <a:prstGeom prst="round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u="none" kern="1200" dirty="0" smtClean="0"/>
            <a:t>Pathological biochemistry</a:t>
          </a:r>
          <a:endParaRPr lang="ru-RU" sz="3700" u="none" kern="1200" dirty="0"/>
        </a:p>
      </dsp:txBody>
      <dsp:txXfrm>
        <a:off x="3197122" y="1351431"/>
        <a:ext cx="2781415" cy="1495542"/>
      </dsp:txXfrm>
    </dsp:sp>
    <dsp:sp modelId="{B5BB077E-69CC-4DCD-8DFB-19B521DE7780}">
      <dsp:nvSpPr>
        <dsp:cNvPr id="0" name=""/>
        <dsp:cNvSpPr/>
      </dsp:nvSpPr>
      <dsp:spPr>
        <a:xfrm>
          <a:off x="6190952" y="1243013"/>
          <a:ext cx="2943225" cy="1657352"/>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u="none" kern="1200" dirty="0" smtClean="0"/>
            <a:t>Clinical biochemistry</a:t>
          </a:r>
          <a:endParaRPr lang="ru-RU" sz="3700" u="none" kern="1200" dirty="0"/>
        </a:p>
      </dsp:txBody>
      <dsp:txXfrm>
        <a:off x="6271857" y="1323918"/>
        <a:ext cx="2781415" cy="1495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25C24-8364-4839-8BB8-AE43016ED01C}">
      <dsp:nvSpPr>
        <dsp:cNvPr id="0" name=""/>
        <dsp:cNvSpPr/>
      </dsp:nvSpPr>
      <dsp:spPr>
        <a:xfrm>
          <a:off x="0" y="0"/>
          <a:ext cx="8856984" cy="1466423"/>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ts val="0"/>
            </a:spcAft>
          </a:pPr>
          <a:r>
            <a:rPr lang="en-US" sz="2400" b="1" kern="1200" dirty="0" smtClean="0">
              <a:solidFill>
                <a:prstClr val="black"/>
              </a:solidFill>
            </a:rPr>
            <a:t>Molecular level</a:t>
          </a:r>
          <a:endParaRPr lang="ru-RU" sz="2400" b="1" kern="1200" dirty="0" smtClean="0">
            <a:solidFill>
              <a:prstClr val="black"/>
            </a:solidFill>
          </a:endParaRPr>
        </a:p>
        <a:p>
          <a:pPr lvl="0" algn="l" defTabSz="1066800">
            <a:lnSpc>
              <a:spcPct val="90000"/>
            </a:lnSpc>
            <a:spcBef>
              <a:spcPct val="0"/>
            </a:spcBef>
            <a:spcAft>
              <a:spcPts val="0"/>
            </a:spcAft>
          </a:pPr>
          <a:r>
            <a:rPr lang="en-US" sz="2400" b="0" kern="1200" dirty="0" smtClean="0">
              <a:solidFill>
                <a:prstClr val="black"/>
              </a:solidFill>
            </a:rPr>
            <a:t>biochemistry of lipids, carbohydrates, proteins, nucleic acids</a:t>
          </a:r>
          <a:endParaRPr lang="ru-RU" sz="2400" b="0" kern="1200" dirty="0" smtClean="0">
            <a:solidFill>
              <a:prstClr val="black"/>
            </a:solidFill>
          </a:endParaRPr>
        </a:p>
        <a:p>
          <a:pPr lvl="0" algn="l" defTabSz="1066800">
            <a:lnSpc>
              <a:spcPct val="90000"/>
            </a:lnSpc>
            <a:spcBef>
              <a:spcPct val="0"/>
            </a:spcBef>
            <a:spcAft>
              <a:spcPct val="35000"/>
            </a:spcAft>
          </a:pPr>
          <a:r>
            <a:rPr lang="en-US" sz="2400" b="0" kern="1200" dirty="0" smtClean="0">
              <a:solidFill>
                <a:prstClr val="black"/>
              </a:solidFill>
            </a:rPr>
            <a:t>medical enzymology</a:t>
          </a:r>
          <a:endParaRPr lang="ru-RU" sz="1900" b="0" kern="1200" dirty="0"/>
        </a:p>
      </dsp:txBody>
      <dsp:txXfrm>
        <a:off x="1918039" y="0"/>
        <a:ext cx="6938944" cy="1466423"/>
      </dsp:txXfrm>
    </dsp:sp>
    <dsp:sp modelId="{412B9C41-FC51-4003-A5AC-3415F708D7FB}">
      <dsp:nvSpPr>
        <dsp:cNvPr id="0" name=""/>
        <dsp:cNvSpPr/>
      </dsp:nvSpPr>
      <dsp:spPr>
        <a:xfrm>
          <a:off x="146642" y="146642"/>
          <a:ext cx="1771396" cy="117313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D69FC2C-BB6F-4751-9B87-6E020CB86ADD}">
      <dsp:nvSpPr>
        <dsp:cNvPr id="0" name=""/>
        <dsp:cNvSpPr/>
      </dsp:nvSpPr>
      <dsp:spPr>
        <a:xfrm>
          <a:off x="0" y="1598270"/>
          <a:ext cx="8856984" cy="1466423"/>
        </a:xfrm>
        <a:prstGeom prst="roundRect">
          <a:avLst>
            <a:gd name="adj" fmla="val 10000"/>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prstClr val="black"/>
              </a:solidFill>
            </a:rPr>
            <a:t>Subcellular and cellular levels</a:t>
          </a:r>
          <a:endParaRPr lang="ru-RU" sz="2400" b="1" kern="1200" dirty="0" smtClean="0">
            <a:solidFill>
              <a:prstClr val="black"/>
            </a:solidFill>
          </a:endParaRPr>
        </a:p>
        <a:p>
          <a:pPr lvl="0" algn="l" defTabSz="1066800">
            <a:lnSpc>
              <a:spcPct val="90000"/>
            </a:lnSpc>
            <a:spcBef>
              <a:spcPct val="0"/>
            </a:spcBef>
            <a:spcAft>
              <a:spcPct val="35000"/>
            </a:spcAft>
          </a:pPr>
          <a:r>
            <a:rPr lang="en-US" sz="2400" b="0" kern="1200" dirty="0" smtClean="0">
              <a:solidFill>
                <a:prstClr val="black"/>
              </a:solidFill>
            </a:rPr>
            <a:t>cell </a:t>
          </a:r>
          <a:r>
            <a:rPr lang="en-US" sz="2400" b="0" kern="1200" dirty="0" err="1" smtClean="0">
              <a:solidFill>
                <a:prstClr val="black"/>
              </a:solidFill>
            </a:rPr>
            <a:t>pathobiochemistry</a:t>
          </a:r>
          <a:endParaRPr lang="ru-RU" sz="2400" b="0" kern="1200" dirty="0" smtClean="0">
            <a:solidFill>
              <a:prstClr val="black"/>
            </a:solidFill>
          </a:endParaRPr>
        </a:p>
        <a:p>
          <a:pPr lvl="0" algn="l" defTabSz="1066800">
            <a:lnSpc>
              <a:spcPct val="90000"/>
            </a:lnSpc>
            <a:spcBef>
              <a:spcPct val="0"/>
            </a:spcBef>
            <a:spcAft>
              <a:spcPct val="35000"/>
            </a:spcAft>
          </a:pPr>
          <a:r>
            <a:rPr lang="en-US" sz="2400" b="0" kern="1200" dirty="0" smtClean="0">
              <a:solidFill>
                <a:prstClr val="black"/>
              </a:solidFill>
            </a:rPr>
            <a:t>cellular diseases</a:t>
          </a:r>
          <a:endParaRPr lang="ru-RU" sz="1900" b="0" kern="1200" dirty="0"/>
        </a:p>
      </dsp:txBody>
      <dsp:txXfrm>
        <a:off x="1918039" y="1598270"/>
        <a:ext cx="6938944" cy="1466423"/>
      </dsp:txXfrm>
    </dsp:sp>
    <dsp:sp modelId="{2833CFD4-B83E-4AF5-966D-FCA60F21F782}">
      <dsp:nvSpPr>
        <dsp:cNvPr id="0" name=""/>
        <dsp:cNvSpPr/>
      </dsp:nvSpPr>
      <dsp:spPr>
        <a:xfrm>
          <a:off x="146642" y="1759708"/>
          <a:ext cx="1771396" cy="117313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728AC65-3DA5-4BCB-8AD7-79D9DDAE1CD4}">
      <dsp:nvSpPr>
        <dsp:cNvPr id="0" name=""/>
        <dsp:cNvSpPr/>
      </dsp:nvSpPr>
      <dsp:spPr>
        <a:xfrm>
          <a:off x="0" y="3226132"/>
          <a:ext cx="8856984" cy="1466423"/>
        </a:xfrm>
        <a:prstGeom prst="roundRect">
          <a:avLst>
            <a:gd name="adj" fmla="val 10000"/>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ts val="0"/>
            </a:spcAft>
          </a:pPr>
          <a:r>
            <a:rPr lang="en-US" sz="2400" b="1" kern="1200" dirty="0" smtClean="0">
              <a:solidFill>
                <a:srgbClr val="000000"/>
              </a:solidFill>
            </a:rPr>
            <a:t>Tissue and organ levels</a:t>
          </a:r>
          <a:endParaRPr lang="ru-RU" sz="2400" b="1" kern="1200" dirty="0" smtClean="0">
            <a:solidFill>
              <a:srgbClr val="000000"/>
            </a:solidFill>
          </a:endParaRPr>
        </a:p>
        <a:p>
          <a:pPr lvl="0" algn="l" defTabSz="1066800">
            <a:lnSpc>
              <a:spcPct val="90000"/>
            </a:lnSpc>
            <a:spcBef>
              <a:spcPct val="0"/>
            </a:spcBef>
            <a:spcAft>
              <a:spcPts val="0"/>
            </a:spcAft>
          </a:pPr>
          <a:r>
            <a:rPr lang="en-US" sz="1800" b="0" kern="1200" dirty="0" err="1" smtClean="0">
              <a:solidFill>
                <a:srgbClr val="000000"/>
              </a:solidFill>
            </a:rPr>
            <a:t>pathobiochemistry</a:t>
          </a:r>
          <a:r>
            <a:rPr lang="en-US" sz="1800" b="0" kern="1200" dirty="0" smtClean="0">
              <a:solidFill>
                <a:srgbClr val="000000"/>
              </a:solidFill>
            </a:rPr>
            <a:t> of organs and tissues (myocardium, liver, pancreas, kidneys, blood, immune system, endocrine system, nervous system, gastrointestinal tract, connective tissue, musculoskeletal system, respiratory system)</a:t>
          </a:r>
          <a:endParaRPr lang="ru-RU" sz="1800" b="0" kern="1200" dirty="0" smtClean="0">
            <a:solidFill>
              <a:srgbClr val="000000"/>
            </a:solidFill>
          </a:endParaRPr>
        </a:p>
        <a:p>
          <a:pPr lvl="0" algn="l" defTabSz="1066800">
            <a:lnSpc>
              <a:spcPct val="90000"/>
            </a:lnSpc>
            <a:spcBef>
              <a:spcPct val="0"/>
            </a:spcBef>
            <a:spcAft>
              <a:spcPct val="35000"/>
            </a:spcAft>
          </a:pPr>
          <a:r>
            <a:rPr lang="en-US" sz="1800" b="0" kern="1200" dirty="0" smtClean="0">
              <a:solidFill>
                <a:srgbClr val="000000"/>
              </a:solidFill>
            </a:rPr>
            <a:t>clinical neurochemistry</a:t>
          </a:r>
          <a:endParaRPr lang="ru-RU" sz="1800" b="0" kern="1200" dirty="0"/>
        </a:p>
      </dsp:txBody>
      <dsp:txXfrm>
        <a:off x="1918039" y="3226132"/>
        <a:ext cx="6938944" cy="1466423"/>
      </dsp:txXfrm>
    </dsp:sp>
    <dsp:sp modelId="{96ACDF1A-3397-40CB-AD1C-EB1D849771CB}">
      <dsp:nvSpPr>
        <dsp:cNvPr id="0" name=""/>
        <dsp:cNvSpPr/>
      </dsp:nvSpPr>
      <dsp:spPr>
        <a:xfrm>
          <a:off x="146642" y="3372775"/>
          <a:ext cx="1771396" cy="117313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6800D64-7ABB-4CDB-A58C-CD22F6B9B9D0}">
      <dsp:nvSpPr>
        <dsp:cNvPr id="0" name=""/>
        <dsp:cNvSpPr/>
      </dsp:nvSpPr>
      <dsp:spPr>
        <a:xfrm>
          <a:off x="0" y="4839199"/>
          <a:ext cx="8856984" cy="1466423"/>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ts val="0"/>
            </a:spcAft>
          </a:pPr>
          <a:r>
            <a:rPr lang="en-US" sz="2400" b="1" kern="1200" dirty="0" smtClean="0">
              <a:solidFill>
                <a:srgbClr val="000000"/>
              </a:solidFill>
            </a:rPr>
            <a:t>Organism level</a:t>
          </a:r>
          <a:endParaRPr lang="ru-RU" sz="2400" b="1" kern="1200" dirty="0" smtClean="0">
            <a:solidFill>
              <a:srgbClr val="000000"/>
            </a:solidFill>
          </a:endParaRPr>
        </a:p>
        <a:p>
          <a:pPr lvl="0" algn="l" defTabSz="1066800">
            <a:lnSpc>
              <a:spcPct val="90000"/>
            </a:lnSpc>
            <a:spcBef>
              <a:spcPct val="0"/>
            </a:spcBef>
            <a:spcAft>
              <a:spcPts val="0"/>
            </a:spcAft>
          </a:pPr>
          <a:r>
            <a:rPr lang="en-US" sz="2000" b="0" kern="1200" dirty="0" smtClean="0">
              <a:solidFill>
                <a:srgbClr val="000000"/>
              </a:solidFill>
            </a:rPr>
            <a:t>metabolism (carbohydrate, lipid, protein, nitrogenous, energy, vitamins, water-mineral and acid-base metabolism)</a:t>
          </a:r>
          <a:endParaRPr lang="ru-RU" sz="2000" b="0" kern="1200" dirty="0" smtClean="0">
            <a:solidFill>
              <a:srgbClr val="000000"/>
            </a:solidFill>
          </a:endParaRPr>
        </a:p>
        <a:p>
          <a:pPr lvl="0" algn="l" defTabSz="1066800">
            <a:lnSpc>
              <a:spcPct val="90000"/>
            </a:lnSpc>
            <a:spcBef>
              <a:spcPct val="0"/>
            </a:spcBef>
            <a:spcAft>
              <a:spcPct val="35000"/>
            </a:spcAft>
          </a:pPr>
          <a:r>
            <a:rPr lang="en-US" sz="2000" b="0" kern="1200" dirty="0" smtClean="0">
              <a:solidFill>
                <a:srgbClr val="000000"/>
              </a:solidFill>
            </a:rPr>
            <a:t>toxicology and monitoring of medicines, </a:t>
          </a:r>
          <a:r>
            <a:rPr lang="en-US" sz="2000" b="0" kern="1200" dirty="0" err="1" smtClean="0">
              <a:solidFill>
                <a:srgbClr val="000000"/>
              </a:solidFill>
            </a:rPr>
            <a:t>pathobiochemistry</a:t>
          </a:r>
          <a:r>
            <a:rPr lang="en-US" sz="2000" b="0" kern="1200" dirty="0" smtClean="0">
              <a:solidFill>
                <a:srgbClr val="000000"/>
              </a:solidFill>
            </a:rPr>
            <a:t> of nutrition, age-related </a:t>
          </a:r>
          <a:r>
            <a:rPr lang="en-US" sz="2000" b="0" kern="1200" dirty="0" err="1" smtClean="0">
              <a:solidFill>
                <a:srgbClr val="000000"/>
              </a:solidFill>
            </a:rPr>
            <a:t>pathobiochemistry</a:t>
          </a:r>
          <a:endParaRPr lang="ru-RU" sz="2000" b="0" kern="1200" dirty="0"/>
        </a:p>
      </dsp:txBody>
      <dsp:txXfrm>
        <a:off x="1918039" y="4839199"/>
        <a:ext cx="6938944" cy="1466423"/>
      </dsp:txXfrm>
    </dsp:sp>
    <dsp:sp modelId="{72EC42B4-3297-49DB-A7A0-D448A6CC1749}">
      <dsp:nvSpPr>
        <dsp:cNvPr id="0" name=""/>
        <dsp:cNvSpPr/>
      </dsp:nvSpPr>
      <dsp:spPr>
        <a:xfrm>
          <a:off x="146642" y="4985841"/>
          <a:ext cx="1771396" cy="1173139"/>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0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09"/>
          </a:xfrm>
          <a:prstGeom prst="rect">
            <a:avLst/>
          </a:prstGeom>
        </p:spPr>
        <p:txBody>
          <a:bodyPr vert="horz" lIns="91440" tIns="45720" rIns="91440" bIns="45720" rtlCol="0"/>
          <a:lstStyle>
            <a:lvl1pPr algn="r">
              <a:defRPr sz="1200"/>
            </a:lvl1pPr>
          </a:lstStyle>
          <a:p>
            <a:fld id="{A55F633D-9BC2-4211-A2E7-9AC94502565E}" type="datetimeFigureOut">
              <a:rPr lang="ru-RU" smtClean="0"/>
              <a:t>10.09.2022</a:t>
            </a:fld>
            <a:endParaRPr lang="ru-RU"/>
          </a:p>
        </p:txBody>
      </p:sp>
      <p:sp>
        <p:nvSpPr>
          <p:cNvPr id="4" name="Нижний колонтитул 3"/>
          <p:cNvSpPr>
            <a:spLocks noGrp="1"/>
          </p:cNvSpPr>
          <p:nvPr>
            <p:ph type="ftr" sz="quarter" idx="2"/>
          </p:nvPr>
        </p:nvSpPr>
        <p:spPr>
          <a:xfrm>
            <a:off x="0" y="9447292"/>
            <a:ext cx="2971800" cy="49680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92"/>
            <a:ext cx="2971800" cy="496809"/>
          </a:xfrm>
          <a:prstGeom prst="rect">
            <a:avLst/>
          </a:prstGeom>
        </p:spPr>
        <p:txBody>
          <a:bodyPr vert="horz" lIns="91440" tIns="45720" rIns="91440" bIns="45720" rtlCol="0" anchor="b"/>
          <a:lstStyle>
            <a:lvl1pPr algn="r">
              <a:defRPr sz="1200"/>
            </a:lvl1pPr>
          </a:lstStyle>
          <a:p>
            <a:fld id="{184CB2B4-07FB-4F19-8EF6-C640DE668905}" type="slidenum">
              <a:rPr lang="ru-RU" smtClean="0"/>
              <a:t>‹#›</a:t>
            </a:fld>
            <a:endParaRPr lang="ru-RU"/>
          </a:p>
        </p:txBody>
      </p:sp>
    </p:spTree>
    <p:extLst>
      <p:ext uri="{BB962C8B-B14F-4D97-AF65-F5344CB8AC3E}">
        <p14:creationId xmlns:p14="http://schemas.microsoft.com/office/powerpoint/2010/main" val="22531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5"/>
          </a:xfrm>
          <a:prstGeom prst="rect">
            <a:avLst/>
          </a:prstGeom>
        </p:spPr>
        <p:txBody>
          <a:bodyPr vert="horz" lIns="91440" tIns="45720" rIns="91440" bIns="45720" rtlCol="0"/>
          <a:lstStyle>
            <a:lvl1pPr algn="r">
              <a:defRPr sz="1200"/>
            </a:lvl1pPr>
          </a:lstStyle>
          <a:p>
            <a:fld id="{E8E5ADF6-20AE-454B-8344-F3923D69BAC8}" type="datetimeFigureOut">
              <a:rPr lang="ru-RU" smtClean="0"/>
              <a:t>10.09.2022</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7"/>
            <a:ext cx="2971800" cy="49728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7"/>
            <a:ext cx="2971800" cy="497285"/>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90639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43DC863-BEDD-4641-8851-10B9016A33A1}" type="slidenum">
              <a:rPr lang="ru-RU" altLang="ru-RU" smtClean="0">
                <a:solidFill>
                  <a:prstClr val="black"/>
                </a:solidFill>
                <a:latin typeface="Arial" pitchFamily="34" charset="0"/>
              </a:rPr>
              <a:pPr eaLnBrk="1" hangingPunct="1"/>
              <a:t>35</a:t>
            </a:fld>
            <a:endParaRPr lang="ru-RU" altLang="ru-RU" smtClean="0">
              <a:solidFill>
                <a:prstClr val="black"/>
              </a:solidFill>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solidFill>
                  <a:prstClr val="black"/>
                </a:solidFill>
              </a:rPr>
              <a:pPr/>
              <a:t>55</a:t>
            </a:fld>
            <a:endParaRPr lang="ru-RU">
              <a:solidFill>
                <a:prstClr val="black"/>
              </a:solidFill>
            </a:endParaRPr>
          </a:p>
        </p:txBody>
      </p:sp>
    </p:spTree>
    <p:extLst>
      <p:ext uri="{BB962C8B-B14F-4D97-AF65-F5344CB8AC3E}">
        <p14:creationId xmlns:p14="http://schemas.microsoft.com/office/powerpoint/2010/main" val="70973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solidFill>
                  <a:prstClr val="black"/>
                </a:solidFill>
              </a:rPr>
              <a:pPr/>
              <a:t>56</a:t>
            </a:fld>
            <a:endParaRPr lang="ru-RU">
              <a:solidFill>
                <a:prstClr val="black"/>
              </a:solidFill>
            </a:endParaRPr>
          </a:p>
        </p:txBody>
      </p:sp>
    </p:spTree>
    <p:extLst>
      <p:ext uri="{BB962C8B-B14F-4D97-AF65-F5344CB8AC3E}">
        <p14:creationId xmlns:p14="http://schemas.microsoft.com/office/powerpoint/2010/main" val="7097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C383191-BBB9-466F-B2B9-D7A8161E6563}" type="slidenum">
              <a:rPr lang="ru-RU" altLang="ru-RU" smtClean="0">
                <a:solidFill>
                  <a:prstClr val="black"/>
                </a:solidFill>
              </a:rPr>
              <a:pPr eaLnBrk="1" hangingPunct="1">
                <a:spcBef>
                  <a:spcPct val="0"/>
                </a:spcBef>
              </a:pPr>
              <a:t>57</a:t>
            </a:fld>
            <a:endParaRPr lang="ru-RU" altLang="ru-RU"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C383191-BBB9-466F-B2B9-D7A8161E6563}" type="slidenum">
              <a:rPr lang="ru-RU" altLang="ru-RU" smtClean="0">
                <a:solidFill>
                  <a:prstClr val="black"/>
                </a:solidFill>
              </a:rPr>
              <a:pPr eaLnBrk="1" hangingPunct="1">
                <a:spcBef>
                  <a:spcPct val="0"/>
                </a:spcBef>
              </a:pPr>
              <a:t>58</a:t>
            </a:fld>
            <a:endParaRPr lang="ru-RU" altLang="ru-RU"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30C3E35-A8BB-44A3-8E44-8283F5585944}" type="slidenum">
              <a:rPr lang="ru-RU" altLang="ru-RU" smtClean="0">
                <a:solidFill>
                  <a:prstClr val="black"/>
                </a:solidFill>
              </a:rPr>
              <a:pPr eaLnBrk="1" hangingPunct="1"/>
              <a:t>59</a:t>
            </a:fld>
            <a:endParaRPr lang="ru-RU" altLang="ru-RU"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07342" indent="-272055" eaLnBrk="0" hangingPunct="0">
              <a:defRPr>
                <a:solidFill>
                  <a:schemeClr val="tx1"/>
                </a:solidFill>
                <a:latin typeface="Tahoma" pitchFamily="34" charset="0"/>
              </a:defRPr>
            </a:lvl2pPr>
            <a:lvl3pPr marL="1088219" indent="-217643" eaLnBrk="0" hangingPunct="0">
              <a:defRPr>
                <a:solidFill>
                  <a:schemeClr val="tx1"/>
                </a:solidFill>
                <a:latin typeface="Tahoma" pitchFamily="34" charset="0"/>
              </a:defRPr>
            </a:lvl3pPr>
            <a:lvl4pPr marL="1523506" indent="-217643" eaLnBrk="0" hangingPunct="0">
              <a:defRPr>
                <a:solidFill>
                  <a:schemeClr val="tx1"/>
                </a:solidFill>
                <a:latin typeface="Tahoma" pitchFamily="34" charset="0"/>
              </a:defRPr>
            </a:lvl4pPr>
            <a:lvl5pPr marL="1958794" indent="-217643" eaLnBrk="0" hangingPunct="0">
              <a:defRPr>
                <a:solidFill>
                  <a:schemeClr val="tx1"/>
                </a:solidFill>
                <a:latin typeface="Tahoma" pitchFamily="34" charset="0"/>
              </a:defRPr>
            </a:lvl5pPr>
            <a:lvl6pPr marL="2394081" indent="-217643" eaLnBrk="0" fontAlgn="base" hangingPunct="0">
              <a:spcBef>
                <a:spcPct val="0"/>
              </a:spcBef>
              <a:spcAft>
                <a:spcPct val="0"/>
              </a:spcAft>
              <a:defRPr>
                <a:solidFill>
                  <a:schemeClr val="tx1"/>
                </a:solidFill>
                <a:latin typeface="Tahoma" pitchFamily="34" charset="0"/>
              </a:defRPr>
            </a:lvl6pPr>
            <a:lvl7pPr marL="2829369" indent="-217643" eaLnBrk="0" fontAlgn="base" hangingPunct="0">
              <a:spcBef>
                <a:spcPct val="0"/>
              </a:spcBef>
              <a:spcAft>
                <a:spcPct val="0"/>
              </a:spcAft>
              <a:defRPr>
                <a:solidFill>
                  <a:schemeClr val="tx1"/>
                </a:solidFill>
                <a:latin typeface="Tahoma" pitchFamily="34" charset="0"/>
              </a:defRPr>
            </a:lvl7pPr>
            <a:lvl8pPr marL="3264656" indent="-217643" eaLnBrk="0" fontAlgn="base" hangingPunct="0">
              <a:spcBef>
                <a:spcPct val="0"/>
              </a:spcBef>
              <a:spcAft>
                <a:spcPct val="0"/>
              </a:spcAft>
              <a:defRPr>
                <a:solidFill>
                  <a:schemeClr val="tx1"/>
                </a:solidFill>
                <a:latin typeface="Tahoma" pitchFamily="34" charset="0"/>
              </a:defRPr>
            </a:lvl8pPr>
            <a:lvl9pPr marL="3699944" indent="-217643" eaLnBrk="0" fontAlgn="base" hangingPunct="0">
              <a:spcBef>
                <a:spcPct val="0"/>
              </a:spcBef>
              <a:spcAft>
                <a:spcPct val="0"/>
              </a:spcAft>
              <a:defRPr>
                <a:solidFill>
                  <a:schemeClr val="tx1"/>
                </a:solidFill>
                <a:latin typeface="Tahoma" pitchFamily="34" charset="0"/>
              </a:defRPr>
            </a:lvl9pPr>
          </a:lstStyle>
          <a:p>
            <a:pPr eaLnBrk="1" hangingPunct="1"/>
            <a:fld id="{6F8D62A2-202B-44C8-9895-F095C54AD411}" type="slidenum">
              <a:rPr lang="ru-RU" smtClean="0">
                <a:solidFill>
                  <a:prstClr val="black"/>
                </a:solidFill>
                <a:latin typeface="Arial" pitchFamily="34" charset="0"/>
              </a:rPr>
              <a:pPr eaLnBrk="1" hangingPunct="1"/>
              <a:t>63</a:t>
            </a:fld>
            <a:endParaRPr lang="ru-RU" smtClean="0">
              <a:solidFill>
                <a:prstClr val="black"/>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07342" indent="-272055" eaLnBrk="0" hangingPunct="0">
              <a:defRPr>
                <a:solidFill>
                  <a:schemeClr val="tx1"/>
                </a:solidFill>
                <a:latin typeface="Tahoma" pitchFamily="34" charset="0"/>
              </a:defRPr>
            </a:lvl2pPr>
            <a:lvl3pPr marL="1088219" indent="-217643" eaLnBrk="0" hangingPunct="0">
              <a:defRPr>
                <a:solidFill>
                  <a:schemeClr val="tx1"/>
                </a:solidFill>
                <a:latin typeface="Tahoma" pitchFamily="34" charset="0"/>
              </a:defRPr>
            </a:lvl3pPr>
            <a:lvl4pPr marL="1523506" indent="-217643" eaLnBrk="0" hangingPunct="0">
              <a:defRPr>
                <a:solidFill>
                  <a:schemeClr val="tx1"/>
                </a:solidFill>
                <a:latin typeface="Tahoma" pitchFamily="34" charset="0"/>
              </a:defRPr>
            </a:lvl4pPr>
            <a:lvl5pPr marL="1958794" indent="-217643" eaLnBrk="0" hangingPunct="0">
              <a:defRPr>
                <a:solidFill>
                  <a:schemeClr val="tx1"/>
                </a:solidFill>
                <a:latin typeface="Tahoma" pitchFamily="34" charset="0"/>
              </a:defRPr>
            </a:lvl5pPr>
            <a:lvl6pPr marL="2394081" indent="-217643" eaLnBrk="0" fontAlgn="base" hangingPunct="0">
              <a:spcBef>
                <a:spcPct val="0"/>
              </a:spcBef>
              <a:spcAft>
                <a:spcPct val="0"/>
              </a:spcAft>
              <a:defRPr>
                <a:solidFill>
                  <a:schemeClr val="tx1"/>
                </a:solidFill>
                <a:latin typeface="Tahoma" pitchFamily="34" charset="0"/>
              </a:defRPr>
            </a:lvl6pPr>
            <a:lvl7pPr marL="2829369" indent="-217643" eaLnBrk="0" fontAlgn="base" hangingPunct="0">
              <a:spcBef>
                <a:spcPct val="0"/>
              </a:spcBef>
              <a:spcAft>
                <a:spcPct val="0"/>
              </a:spcAft>
              <a:defRPr>
                <a:solidFill>
                  <a:schemeClr val="tx1"/>
                </a:solidFill>
                <a:latin typeface="Tahoma" pitchFamily="34" charset="0"/>
              </a:defRPr>
            </a:lvl7pPr>
            <a:lvl8pPr marL="3264656" indent="-217643" eaLnBrk="0" fontAlgn="base" hangingPunct="0">
              <a:spcBef>
                <a:spcPct val="0"/>
              </a:spcBef>
              <a:spcAft>
                <a:spcPct val="0"/>
              </a:spcAft>
              <a:defRPr>
                <a:solidFill>
                  <a:schemeClr val="tx1"/>
                </a:solidFill>
                <a:latin typeface="Tahoma" pitchFamily="34" charset="0"/>
              </a:defRPr>
            </a:lvl8pPr>
            <a:lvl9pPr marL="3699944" indent="-217643" eaLnBrk="0" fontAlgn="base" hangingPunct="0">
              <a:spcBef>
                <a:spcPct val="0"/>
              </a:spcBef>
              <a:spcAft>
                <a:spcPct val="0"/>
              </a:spcAft>
              <a:defRPr>
                <a:solidFill>
                  <a:schemeClr val="tx1"/>
                </a:solidFill>
                <a:latin typeface="Tahoma" pitchFamily="34" charset="0"/>
              </a:defRPr>
            </a:lvl9pPr>
          </a:lstStyle>
          <a:p>
            <a:pPr eaLnBrk="1" hangingPunct="1"/>
            <a:fld id="{36330D68-01DF-437E-95C9-9AC92486CEF9}" type="slidenum">
              <a:rPr lang="ru-RU" smtClean="0">
                <a:solidFill>
                  <a:prstClr val="black"/>
                </a:solidFill>
                <a:latin typeface="Arial" pitchFamily="34" charset="0"/>
              </a:rPr>
              <a:pPr eaLnBrk="1" hangingPunct="1"/>
              <a:t>64</a:t>
            </a:fld>
            <a:endParaRPr lang="ru-RU" smtClean="0">
              <a:solidFill>
                <a:prstClr val="black"/>
              </a:solidFill>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22D5220-74D8-49E7-8503-FE810F195D65}" type="slidenum">
              <a:rPr lang="ru-RU" altLang="ru-RU" smtClean="0">
                <a:solidFill>
                  <a:prstClr val="black"/>
                </a:solidFill>
              </a:rPr>
              <a:pPr eaLnBrk="1" hangingPunct="1">
                <a:spcBef>
                  <a:spcPct val="0"/>
                </a:spcBef>
              </a:pPr>
              <a:t>65</a:t>
            </a:fld>
            <a:endParaRPr lang="ru-RU" altLang="ru-RU" smtClean="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D2E453A-D790-48AD-B725-6652028CF2AE}" type="slidenum">
              <a:rPr lang="ru-RU" altLang="ru-RU" smtClean="0">
                <a:solidFill>
                  <a:prstClr val="black"/>
                </a:solidFill>
                <a:latin typeface="Arial" pitchFamily="34" charset="0"/>
              </a:rPr>
              <a:pPr eaLnBrk="1" hangingPunct="1"/>
              <a:t>71</a:t>
            </a:fld>
            <a:endParaRPr lang="ru-RU" altLang="ru-RU" smtClean="0">
              <a:solidFill>
                <a:prstClr val="black"/>
              </a:solidFill>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a:ln/>
        </p:spPr>
      </p:sp>
      <p:sp>
        <p:nvSpPr>
          <p:cNvPr id="10240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4" name="Номер слайда 3"/>
          <p:cNvSpPr>
            <a:spLocks noGrp="1"/>
          </p:cNvSpPr>
          <p:nvPr>
            <p:ph type="sldNum" sz="quarter" idx="5"/>
          </p:nvPr>
        </p:nvSpPr>
        <p:spPr/>
        <p:txBody>
          <a:bodyPr/>
          <a:lstStyle/>
          <a:p>
            <a:pPr>
              <a:defRPr/>
            </a:pPr>
            <a:fld id="{30DEC6FE-CA41-4073-9CB4-B608B602BC5F}" type="slidenum">
              <a:rPr lang="en-US" smtClean="0"/>
              <a:pPr>
                <a:defRPr/>
              </a:pPr>
              <a:t>7</a:t>
            </a:fld>
            <a:endParaRPr lang="en-US"/>
          </a:p>
        </p:txBody>
      </p:sp>
    </p:spTree>
    <p:extLst>
      <p:ext uri="{BB962C8B-B14F-4D97-AF65-F5344CB8AC3E}">
        <p14:creationId xmlns:p14="http://schemas.microsoft.com/office/powerpoint/2010/main" val="395084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BD2EDF7-2417-4114-9857-11DC08DF19D8}" type="slidenum">
              <a:rPr lang="ru-RU" altLang="ru-RU" smtClean="0">
                <a:solidFill>
                  <a:prstClr val="black"/>
                </a:solidFill>
                <a:latin typeface="Arial" pitchFamily="34" charset="0"/>
              </a:rPr>
              <a:pPr eaLnBrk="1" hangingPunct="1"/>
              <a:t>15</a:t>
            </a:fld>
            <a:endParaRPr lang="ru-RU" altLang="ru-RU" smtClean="0">
              <a:solidFill>
                <a:prstClr val="black"/>
              </a:solidFill>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288038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DEC10ED-7C85-43D3-B79A-7BAC8A8DF3F3}" type="slidenum">
              <a:rPr lang="ru-RU" altLang="ru-RU" smtClean="0">
                <a:solidFill>
                  <a:prstClr val="black"/>
                </a:solidFill>
                <a:latin typeface="Arial" pitchFamily="34" charset="0"/>
              </a:rPr>
              <a:pPr eaLnBrk="1" hangingPunct="1"/>
              <a:t>16</a:t>
            </a:fld>
            <a:endParaRPr lang="ru-RU" altLang="ru-RU" smtClean="0">
              <a:solidFill>
                <a:prstClr val="black"/>
              </a:solidFill>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220013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Образ слайда 1"/>
          <p:cNvSpPr>
            <a:spLocks noGrp="1" noRot="1" noChangeAspect="1" noTextEdit="1"/>
          </p:cNvSpPr>
          <p:nvPr>
            <p:ph type="sldImg"/>
          </p:nvPr>
        </p:nvSpPr>
        <p:spPr>
          <a:ln/>
        </p:spPr>
      </p:sp>
      <p:sp>
        <p:nvSpPr>
          <p:cNvPr id="1228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
        <p:nvSpPr>
          <p:cNvPr id="1228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A0CFE495-F3C9-483E-B477-8F33AF3EB824}" type="slidenum">
              <a:rPr lang="ru-RU" altLang="ru-RU" smtClean="0">
                <a:solidFill>
                  <a:prstClr val="black"/>
                </a:solidFill>
                <a:latin typeface="Arial" pitchFamily="34" charset="0"/>
              </a:rPr>
              <a:pPr eaLnBrk="1" hangingPunct="1"/>
              <a:t>17</a:t>
            </a:fld>
            <a:endParaRPr lang="ru-RU" altLang="ru-RU" smtClean="0">
              <a:solidFill>
                <a:prstClr val="black"/>
              </a:solidFill>
              <a:latin typeface="Arial" pitchFamily="34" charset="0"/>
            </a:endParaRPr>
          </a:p>
        </p:txBody>
      </p:sp>
    </p:spTree>
    <p:extLst>
      <p:ext uri="{BB962C8B-B14F-4D97-AF65-F5344CB8AC3E}">
        <p14:creationId xmlns:p14="http://schemas.microsoft.com/office/powerpoint/2010/main" val="3250444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Образ слайда 1"/>
          <p:cNvSpPr>
            <a:spLocks noGrp="1" noRot="1" noChangeAspect="1" noTextEdit="1"/>
          </p:cNvSpPr>
          <p:nvPr>
            <p:ph type="sldImg"/>
          </p:nvPr>
        </p:nvSpPr>
        <p:spPr>
          <a:ln/>
        </p:spPr>
      </p:sp>
      <p:sp>
        <p:nvSpPr>
          <p:cNvPr id="1761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endParaRPr>
          </a:p>
        </p:txBody>
      </p:sp>
      <p:sp>
        <p:nvSpPr>
          <p:cNvPr id="191492" name="Номер слайда 3"/>
          <p:cNvSpPr>
            <a:spLocks noGrp="1"/>
          </p:cNvSpPr>
          <p:nvPr>
            <p:ph type="sldNum" sz="quarter" idx="5"/>
          </p:nvPr>
        </p:nvSpPr>
        <p:spPr/>
        <p:txBody>
          <a:bodyPr/>
          <a:lstStyle/>
          <a:p>
            <a:pPr>
              <a:defRPr/>
            </a:pPr>
            <a:fld id="{B0EDCD8C-9951-4DFB-A797-76F7D6EB735F}" type="slidenum">
              <a:rPr lang="en-US" smtClean="0"/>
              <a:pPr>
                <a:defRPr/>
              </a:pPr>
              <a:t>23</a:t>
            </a:fld>
            <a:endParaRPr lang="en-US" smtClean="0"/>
          </a:p>
        </p:txBody>
      </p:sp>
    </p:spTree>
    <p:extLst>
      <p:ext uri="{BB962C8B-B14F-4D97-AF65-F5344CB8AC3E}">
        <p14:creationId xmlns:p14="http://schemas.microsoft.com/office/powerpoint/2010/main" val="93416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8BCCF7F-E0EB-4908-8A3F-E1269E4EB6B8}" type="slidenum">
              <a:rPr lang="ru-RU" smtClean="0">
                <a:solidFill>
                  <a:prstClr val="black"/>
                </a:solidFill>
              </a:rPr>
              <a:pPr>
                <a:defRPr/>
              </a:pPr>
              <a:t>25</a:t>
            </a:fld>
            <a:endParaRPr lang="ru-R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41A5B5B-C1E3-4DF0-9E0C-0634AFECD88D}" type="slidenum">
              <a:rPr lang="ru-RU" altLang="ru-RU" smtClean="0">
                <a:solidFill>
                  <a:prstClr val="black"/>
                </a:solidFill>
                <a:latin typeface="Arial" pitchFamily="34" charset="0"/>
              </a:rPr>
              <a:pPr eaLnBrk="1" hangingPunct="1"/>
              <a:t>26</a:t>
            </a:fld>
            <a:endParaRPr lang="ru-RU" altLang="ru-RU" smtClean="0">
              <a:solidFill>
                <a:prstClr val="black"/>
              </a:solidFill>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BF57857-AD09-4FEE-9148-CD1B79013076}" type="slidenum">
              <a:rPr lang="ru-RU" altLang="ru-RU" smtClean="0">
                <a:solidFill>
                  <a:prstClr val="black"/>
                </a:solidFill>
              </a:rPr>
              <a:pPr eaLnBrk="1" hangingPunct="1">
                <a:spcBef>
                  <a:spcPct val="0"/>
                </a:spcBef>
              </a:pPr>
              <a:t>31</a:t>
            </a:fld>
            <a:endParaRPr lang="ru-RU" altLang="ru-RU"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pPr>
                <a:defRPr/>
              </a:pPr>
              <a:t>‹#›</a:t>
            </a:fld>
            <a:endParaRPr lang="ru-RU"/>
          </a:p>
        </p:txBody>
      </p:sp>
    </p:spTree>
    <p:extLst>
      <p:ext uri="{BB962C8B-B14F-4D97-AF65-F5344CB8AC3E}">
        <p14:creationId xmlns:p14="http://schemas.microsoft.com/office/powerpoint/2010/main" val="65747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47787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76279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82240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72095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1187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9660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26216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17137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09219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92539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32462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3B2B9DD-20AA-4C60-9557-983D628BD5D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76523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58CBDE23-7601-4E48-A2A2-00C5E7294347}"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24245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B0076104-3505-4057-9998-5728B7D49314}"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36387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46A3E82D-DBC5-4D60-B26E-C644123E2B4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8359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solidFill>
                <a:srgbClr val="000000"/>
              </a:solidFill>
            </a:endParaRPr>
          </a:p>
        </p:txBody>
      </p:sp>
      <p:sp>
        <p:nvSpPr>
          <p:cNvPr id="8" name="Нижний колонтитул 7"/>
          <p:cNvSpPr>
            <a:spLocks noGrp="1"/>
          </p:cNvSpPr>
          <p:nvPr>
            <p:ph type="ftr" sz="quarter" idx="11"/>
          </p:nvPr>
        </p:nvSpPr>
        <p:spPr/>
        <p:txBody>
          <a:bodyPr/>
          <a:lstStyle/>
          <a:p>
            <a:pPr>
              <a:defRPr/>
            </a:pPr>
            <a:endParaRPr lang="ru-RU">
              <a:solidFill>
                <a:srgbClr val="000000"/>
              </a:solidFill>
            </a:endParaRPr>
          </a:p>
        </p:txBody>
      </p:sp>
      <p:sp>
        <p:nvSpPr>
          <p:cNvPr id="9" name="Номер слайда 8"/>
          <p:cNvSpPr>
            <a:spLocks noGrp="1"/>
          </p:cNvSpPr>
          <p:nvPr>
            <p:ph type="sldNum" sz="quarter" idx="12"/>
          </p:nvPr>
        </p:nvSpPr>
        <p:spPr/>
        <p:txBody>
          <a:bodyPr/>
          <a:lstStyle/>
          <a:p>
            <a:pPr>
              <a:defRPr/>
            </a:pPr>
            <a:fld id="{67B8C948-4A0B-4FEB-B57F-88D3A641D7BF}"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0459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solidFill>
                <a:srgbClr val="000000"/>
              </a:solidFill>
            </a:endParaRPr>
          </a:p>
        </p:txBody>
      </p:sp>
      <p:sp>
        <p:nvSpPr>
          <p:cNvPr id="4" name="Нижний колонтитул 3"/>
          <p:cNvSpPr>
            <a:spLocks noGrp="1"/>
          </p:cNvSpPr>
          <p:nvPr>
            <p:ph type="ftr" sz="quarter" idx="11"/>
          </p:nvPr>
        </p:nvSpPr>
        <p:spPr/>
        <p:txBody>
          <a:bodyPr/>
          <a:lstStyle/>
          <a:p>
            <a:pPr>
              <a:defRPr/>
            </a:pPr>
            <a:endParaRPr lang="ru-RU">
              <a:solidFill>
                <a:srgbClr val="000000"/>
              </a:solidFill>
            </a:endParaRPr>
          </a:p>
        </p:txBody>
      </p:sp>
      <p:sp>
        <p:nvSpPr>
          <p:cNvPr id="5" name="Номер слайда 4"/>
          <p:cNvSpPr>
            <a:spLocks noGrp="1"/>
          </p:cNvSpPr>
          <p:nvPr>
            <p:ph type="sldNum" sz="quarter" idx="12"/>
          </p:nvPr>
        </p:nvSpPr>
        <p:spPr/>
        <p:txBody>
          <a:bodyPr/>
          <a:lstStyle/>
          <a:p>
            <a:pPr>
              <a:defRPr/>
            </a:pPr>
            <a:fld id="{9631406C-AE11-40CD-B17A-32E3D1F5D44A}"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7598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solidFill>
                <a:srgbClr val="000000"/>
              </a:solidFill>
            </a:endParaRPr>
          </a:p>
        </p:txBody>
      </p:sp>
      <p:sp>
        <p:nvSpPr>
          <p:cNvPr id="3" name="Нижний колонтитул 2"/>
          <p:cNvSpPr>
            <a:spLocks noGrp="1"/>
          </p:cNvSpPr>
          <p:nvPr>
            <p:ph type="ftr" sz="quarter" idx="11"/>
          </p:nvPr>
        </p:nvSpPr>
        <p:spPr/>
        <p:txBody>
          <a:bodyPr/>
          <a:lstStyle/>
          <a:p>
            <a:pPr>
              <a:defRPr/>
            </a:pPr>
            <a:endParaRPr lang="ru-RU">
              <a:solidFill>
                <a:srgbClr val="000000"/>
              </a:solidFill>
            </a:endParaRPr>
          </a:p>
        </p:txBody>
      </p:sp>
      <p:sp>
        <p:nvSpPr>
          <p:cNvPr id="4" name="Номер слайда 3"/>
          <p:cNvSpPr>
            <a:spLocks noGrp="1"/>
          </p:cNvSpPr>
          <p:nvPr>
            <p:ph type="sldNum" sz="quarter" idx="12"/>
          </p:nvPr>
        </p:nvSpPr>
        <p:spPr/>
        <p:txBody>
          <a:bodyPr/>
          <a:lstStyle/>
          <a:p>
            <a:pPr>
              <a:defRPr/>
            </a:pPr>
            <a:fld id="{D11E75A8-10FD-4ACA-8A91-EFC1A2154A96}"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39570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A64E73CD-0369-4897-9AE0-01CB261E2663}"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41444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DAC69CF9-5EE6-46B3-B850-88D9630A027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7249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28035F8-7181-49C2-89F5-9A20C7364CE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33796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422B6ABA-D020-4948-BFD9-D2C201E328A0}"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85682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A3FD5-F106-4677-8128-F8F2EDF6A9F9}"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931429A-7D38-4002-A782-0D092761A83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36216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59701548-797E-44BA-BACF-A51CF038CC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85799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832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144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10.09.2022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2095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8334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7646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1118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2993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5895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3327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11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7360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085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10.09.2022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FB5BE2D0-E061-42E5-AB4F-899F6B4365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88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10.09.2022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394717723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B6CEAA3-A2F3-44F4-9746-047FD6AF2C8A}" type="slidenum">
              <a:rPr lang="ru-RU" smtClean="0">
                <a:solidFill>
                  <a:srgbClr val="000000"/>
                </a:solidFill>
                <a:latin typeface="Times New Roman" pitchFamily="18" charset="0"/>
              </a:rPr>
              <a:pPr fontAlgn="base">
                <a:spcBef>
                  <a:spcPct val="0"/>
                </a:spcBef>
                <a:spcAft>
                  <a:spcPct val="0"/>
                </a:spcAft>
                <a:defRPr/>
              </a:pPr>
              <a:t>‹#›</a:t>
            </a:fld>
            <a:endParaRPr lang="ru-RU">
              <a:solidFill>
                <a:srgbClr val="000000"/>
              </a:solidFill>
              <a:latin typeface="Times New Roman" pitchFamily="18" charset="0"/>
            </a:endParaRPr>
          </a:p>
        </p:txBody>
      </p:sp>
    </p:spTree>
    <p:extLst>
      <p:ext uri="{BB962C8B-B14F-4D97-AF65-F5344CB8AC3E}">
        <p14:creationId xmlns:p14="http://schemas.microsoft.com/office/powerpoint/2010/main" val="204028479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10.09.2022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54196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imeshighereducation.com/sites/default/files/styles/the_breaking_news_image_style/public/Pictures/web/p/n/i/young_scientists_at_work.jpg?itok=t0YQRfs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med2mir.ru/upload/iblock/d53/950_white_1.jpg" TargetMode="External"/><Relationship Id="rId3" Type="http://schemas.openxmlformats.org/officeDocument/2006/relationships/image" Target="../media/image6.png"/><Relationship Id="rId7" Type="http://schemas.openxmlformats.org/officeDocument/2006/relationships/hyperlink" Target="http://sbmkd.ru/images/stories/_thumbs/forma.jpg"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http/medzakaz.com.ua/images/products/medicinskaja_obuvj/Leon_PU115.pn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1074;&#1089;&#1077;&#1076;&#1083;&#1103;&#1095;&#1080;&#1089;&#1090;&#1086;&#1090;&#1099;.&#1088;&#1092;/d/296420/d/IMAG0270.jpg" TargetMode="External"/><Relationship Id="rId3" Type="http://schemas.openxmlformats.org/officeDocument/2006/relationships/image" Target="../media/image11.png"/><Relationship Id="rId7" Type="http://schemas.openxmlformats.org/officeDocument/2006/relationships/hyperlink" Target="http://moskovskaya-obuv.com/wp-content/uploads/2015/02/tLCXlxgygCc-924x784.jpg" TargetMode="External"/><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kombez64.ru/d/383363/d/kolpak_yevro.jpg" TargetMode="External"/><Relationship Id="rId11" Type="http://schemas.openxmlformats.org/officeDocument/2006/relationships/image" Target="../media/image14.png"/><Relationship Id="rId5" Type="http://schemas.openxmlformats.org/officeDocument/2006/relationships/hyperlink" Target="http://img0.liveinternet.ru/images/attach/c/11/116/825/116825460_5634411_d4f624487565.jpg" TargetMode="External"/><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phunukieuviet.com/giay-dep/4-mau-giay-cao-got-dep-2015.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21843"/>
            <a:ext cx="9144000" cy="461664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Enzymes</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Classification, structure, properties, biological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functions. </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en-US" sz="2800" dirty="0" smtClean="0">
                <a:solidFill>
                  <a:prstClr val="black"/>
                </a:solidFill>
                <a:latin typeface="Arial" pitchFamily="34" charset="0"/>
                <a:ea typeface="Times New Roman" pitchFamily="18" charset="0"/>
                <a:cs typeface="Arial" pitchFamily="34" charset="0"/>
              </a:rPr>
              <a:t>1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a:t>
            </a:r>
            <a:r>
              <a:rPr lang="ru-RU" sz="2000" dirty="0" smtClean="0">
                <a:solidFill>
                  <a:prstClr val="black"/>
                </a:solidFill>
                <a:latin typeface="Arial" pitchFamily="34" charset="0"/>
                <a:ea typeface="Times New Roman" pitchFamily="18" charset="0"/>
                <a:cs typeface="Arial" pitchFamily="34" charset="0"/>
              </a:rPr>
              <a:t>202</a:t>
            </a:r>
            <a:r>
              <a:rPr lang="en-GB" sz="2000" dirty="0">
                <a:solidFill>
                  <a:prstClr val="black"/>
                </a:solidFill>
                <a:latin typeface="Arial" pitchFamily="34" charset="0"/>
                <a:ea typeface="Times New Roman" pitchFamily="18" charset="0"/>
                <a:cs typeface="Arial" pitchFamily="34" charset="0"/>
              </a:rPr>
              <a:t>2</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65451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Where you can find lecture presentation?</a:t>
            </a:r>
            <a:endParaRPr lang="ru-RU" dirty="0"/>
          </a:p>
        </p:txBody>
      </p:sp>
      <p:pic>
        <p:nvPicPr>
          <p:cNvPr id="4" name="Объект 3"/>
          <p:cNvPicPr>
            <a:picLocks noGrp="1" noChangeAspect="1"/>
          </p:cNvPicPr>
          <p:nvPr>
            <p:ph idx="1"/>
          </p:nvPr>
        </p:nvPicPr>
        <p:blipFill>
          <a:blip r:embed="rId2"/>
          <a:stretch>
            <a:fillRect/>
          </a:stretch>
        </p:blipFill>
        <p:spPr>
          <a:xfrm>
            <a:off x="207107" y="1556792"/>
            <a:ext cx="8729786" cy="4925144"/>
          </a:xfrm>
          <a:prstGeom prst="rect">
            <a:avLst/>
          </a:prstGeom>
        </p:spPr>
      </p:pic>
      <p:sp>
        <p:nvSpPr>
          <p:cNvPr id="6" name="Овал 5"/>
          <p:cNvSpPr/>
          <p:nvPr/>
        </p:nvSpPr>
        <p:spPr>
          <a:xfrm>
            <a:off x="1619672" y="2852936"/>
            <a:ext cx="1584176"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7578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23528" y="1844824"/>
            <a:ext cx="8229600" cy="4173165"/>
          </a:xfrm>
          <a:prstGeom prst="rect">
            <a:avLst/>
          </a:prstGeom>
        </p:spPr>
      </p:pic>
      <p:sp>
        <p:nvSpPr>
          <p:cNvPr id="5" name="Овал 4"/>
          <p:cNvSpPr/>
          <p:nvPr/>
        </p:nvSpPr>
        <p:spPr>
          <a:xfrm>
            <a:off x="1619672" y="3140968"/>
            <a:ext cx="201622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8267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251090"/>
            <a:ext cx="3905104" cy="5482166"/>
          </a:xfrm>
          <a:prstGeom prst="rect">
            <a:avLst/>
          </a:prstGeom>
        </p:spPr>
      </p:pic>
      <p:sp>
        <p:nvSpPr>
          <p:cNvPr id="5" name="Овал 4"/>
          <p:cNvSpPr/>
          <p:nvPr/>
        </p:nvSpPr>
        <p:spPr>
          <a:xfrm>
            <a:off x="179512" y="1988840"/>
            <a:ext cx="2232248"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3"/>
          <a:stretch>
            <a:fillRect/>
          </a:stretch>
        </p:blipFill>
        <p:spPr>
          <a:xfrm>
            <a:off x="3851920" y="2060848"/>
            <a:ext cx="4450498" cy="4244695"/>
          </a:xfrm>
          <a:prstGeom prst="rect">
            <a:avLst/>
          </a:prstGeom>
        </p:spPr>
      </p:pic>
      <p:sp>
        <p:nvSpPr>
          <p:cNvPr id="7" name="Овал 6"/>
          <p:cNvSpPr/>
          <p:nvPr/>
        </p:nvSpPr>
        <p:spPr>
          <a:xfrm>
            <a:off x="3851920" y="4183195"/>
            <a:ext cx="2232248"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34084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0" y="46038"/>
            <a:ext cx="9144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3600" dirty="0">
                <a:solidFill>
                  <a:prstClr val="black"/>
                </a:solidFill>
              </a:rPr>
              <a:t>What is </a:t>
            </a:r>
            <a:r>
              <a:rPr lang="en-US" sz="3600" dirty="0" smtClean="0">
                <a:solidFill>
                  <a:prstClr val="black"/>
                </a:solidFill>
              </a:rPr>
              <a:t>Biochemistry</a:t>
            </a:r>
            <a:r>
              <a:rPr lang="en-US" sz="3600" dirty="0">
                <a:solidFill>
                  <a:prstClr val="black"/>
                </a:solidFill>
              </a:rPr>
              <a:t>?</a:t>
            </a:r>
            <a:endParaRPr lang="ru-RU" sz="3600" dirty="0">
              <a:solidFill>
                <a:prstClr val="black"/>
              </a:solidFill>
            </a:endParaRPr>
          </a:p>
        </p:txBody>
      </p:sp>
      <p:sp>
        <p:nvSpPr>
          <p:cNvPr id="2" name="Прямоугольник 1"/>
          <p:cNvSpPr/>
          <p:nvPr/>
        </p:nvSpPr>
        <p:spPr>
          <a:xfrm>
            <a:off x="29562" y="764704"/>
            <a:ext cx="9114437" cy="954107"/>
          </a:xfrm>
          <a:prstGeom prst="rect">
            <a:avLst/>
          </a:prstGeom>
        </p:spPr>
        <p:txBody>
          <a:bodyPr wrap="square">
            <a:spAutoFit/>
          </a:bodyPr>
          <a:lstStyle/>
          <a:p>
            <a:pPr algn="ctr"/>
            <a:r>
              <a:rPr lang="en-US" sz="2800" dirty="0"/>
              <a:t>a science that describes the structure and functions of living organisms in the "language" of chemistry</a:t>
            </a:r>
            <a:endParaRPr lang="ru-RU" sz="2800" dirty="0"/>
          </a:p>
        </p:txBody>
      </p:sp>
      <p:pic>
        <p:nvPicPr>
          <p:cNvPr id="3" name="Рисунок 2"/>
          <p:cNvPicPr>
            <a:picLocks noChangeAspect="1"/>
          </p:cNvPicPr>
          <p:nvPr/>
        </p:nvPicPr>
        <p:blipFill rotWithShape="1">
          <a:blip r:embed="rId2"/>
          <a:srcRect l="30560" t="12779" r="28694" b="12145"/>
          <a:stretch/>
        </p:blipFill>
        <p:spPr>
          <a:xfrm>
            <a:off x="1979712" y="1916832"/>
            <a:ext cx="4896545" cy="4794532"/>
          </a:xfrm>
          <a:prstGeom prst="rect">
            <a:avLst/>
          </a:prstGeom>
        </p:spPr>
      </p:pic>
    </p:spTree>
    <p:extLst>
      <p:ext uri="{BB962C8B-B14F-4D97-AF65-F5344CB8AC3E}">
        <p14:creationId xmlns:p14="http://schemas.microsoft.com/office/powerpoint/2010/main" val="1819114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59632" y="0"/>
            <a:ext cx="6480720" cy="6855105"/>
          </a:xfrm>
          <a:prstGeom prst="rect">
            <a:avLst/>
          </a:prstGeom>
        </p:spPr>
      </p:pic>
    </p:spTree>
    <p:extLst>
      <p:ext uri="{BB962C8B-B14F-4D97-AF65-F5344CB8AC3E}">
        <p14:creationId xmlns:p14="http://schemas.microsoft.com/office/powerpoint/2010/main" val="4256299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ru-RU" dirty="0">
                <a:solidFill>
                  <a:schemeClr val="hlink"/>
                </a:solidFill>
              </a:rPr>
              <a:t>Biochemistry helps:</a:t>
            </a:r>
            <a:endParaRPr lang="ru-RU" altLang="ru-RU" dirty="0" smtClean="0">
              <a:solidFill>
                <a:schemeClr val="hlink"/>
              </a:solidFill>
            </a:endParaRPr>
          </a:p>
        </p:txBody>
      </p:sp>
      <p:sp>
        <p:nvSpPr>
          <p:cNvPr id="7171" name="Rectangle 3"/>
          <p:cNvSpPr>
            <a:spLocks noGrp="1" noChangeArrowheads="1"/>
          </p:cNvSpPr>
          <p:nvPr>
            <p:ph type="body" idx="1"/>
          </p:nvPr>
        </p:nvSpPr>
        <p:spPr>
          <a:xfrm>
            <a:off x="395536" y="1700808"/>
            <a:ext cx="8415338" cy="4114800"/>
          </a:xfrm>
        </p:spPr>
        <p:txBody>
          <a:bodyPr>
            <a:normAutofit/>
          </a:bodyPr>
          <a:lstStyle/>
          <a:p>
            <a:r>
              <a:rPr lang="en-US" altLang="ru-RU" sz="3600" dirty="0" smtClean="0"/>
              <a:t>To understand </a:t>
            </a:r>
            <a:r>
              <a:rPr lang="en-US" altLang="ru-RU" sz="3600" dirty="0"/>
              <a:t>the mechanisms of development of diseases;</a:t>
            </a:r>
          </a:p>
          <a:p>
            <a:r>
              <a:rPr lang="en-US" altLang="ru-RU" sz="3600" dirty="0"/>
              <a:t>to develop methods for effective diagnosis of diseases;</a:t>
            </a:r>
          </a:p>
          <a:p>
            <a:r>
              <a:rPr lang="en-US" altLang="ru-RU" sz="3600" dirty="0" smtClean="0"/>
              <a:t>To create </a:t>
            </a:r>
            <a:r>
              <a:rPr lang="en-US" altLang="ru-RU" sz="3600" dirty="0"/>
              <a:t>new methods of treating diseases</a:t>
            </a:r>
            <a:endParaRPr lang="ru-RU" altLang="ru-RU" sz="3600" dirty="0" smtClean="0"/>
          </a:p>
        </p:txBody>
      </p:sp>
    </p:spTree>
    <p:extLst>
      <p:ext uri="{BB962C8B-B14F-4D97-AF65-F5344CB8AC3E}">
        <p14:creationId xmlns:p14="http://schemas.microsoft.com/office/powerpoint/2010/main" val="3918892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324" y="0"/>
            <a:ext cx="9123676" cy="836712"/>
          </a:xfrm>
        </p:spPr>
        <p:txBody>
          <a:bodyPr>
            <a:normAutofit/>
          </a:bodyPr>
          <a:lstStyle/>
          <a:p>
            <a:r>
              <a:rPr lang="en-US" altLang="ru-RU" dirty="0"/>
              <a:t>Why will you study biochemistry:</a:t>
            </a:r>
            <a:endParaRPr lang="ru-RU" altLang="ru-RU" dirty="0" smtClean="0"/>
          </a:p>
        </p:txBody>
      </p:sp>
      <p:sp>
        <p:nvSpPr>
          <p:cNvPr id="10243" name="Rectangle 3"/>
          <p:cNvSpPr>
            <a:spLocks noGrp="1" noChangeArrowheads="1"/>
          </p:cNvSpPr>
          <p:nvPr>
            <p:ph type="body" idx="1"/>
          </p:nvPr>
        </p:nvSpPr>
        <p:spPr>
          <a:xfrm>
            <a:off x="0" y="1124744"/>
            <a:ext cx="9144000" cy="4896544"/>
          </a:xfrm>
        </p:spPr>
        <p:txBody>
          <a:bodyPr>
            <a:noAutofit/>
          </a:bodyPr>
          <a:lstStyle/>
          <a:p>
            <a:r>
              <a:rPr lang="en-US" altLang="ru-RU" sz="3600" dirty="0"/>
              <a:t>Basis of General Pathology, Pharmacology, Clinical Laboratory Diagnostics, Molecular Medicine, Clinical Biochemistry</a:t>
            </a:r>
          </a:p>
          <a:p>
            <a:endParaRPr lang="en-US" altLang="ru-RU" sz="3600" dirty="0"/>
          </a:p>
          <a:p>
            <a:r>
              <a:rPr lang="en-US" altLang="ru-RU" sz="3600" dirty="0"/>
              <a:t>Biochemical logic (without it, your thinking will never become medical)</a:t>
            </a:r>
            <a:endParaRPr lang="ru-RU" altLang="ru-RU" dirty="0" smtClean="0">
              <a:solidFill>
                <a:schemeClr val="hlink"/>
              </a:solidFill>
            </a:endParaRPr>
          </a:p>
        </p:txBody>
      </p:sp>
    </p:spTree>
    <p:extLst>
      <p:ext uri="{BB962C8B-B14F-4D97-AF65-F5344CB8AC3E}">
        <p14:creationId xmlns:p14="http://schemas.microsoft.com/office/powerpoint/2010/main" val="3517191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Содержимое 3" descr="407770ac.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113463" y="142875"/>
            <a:ext cx="2908300" cy="2714625"/>
          </a:xfrm>
        </p:spPr>
      </p:pic>
      <p:pic>
        <p:nvPicPr>
          <p:cNvPr id="9219" name="Рисунок 4" descr="05081110472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42875"/>
            <a:ext cx="25717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Рисунок 5" descr="Biochemistry%20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142875"/>
            <a:ext cx="28209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Рисунок 6" descr="metabolic-pathway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875" y="2928938"/>
            <a:ext cx="507206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Рисунок 7" descr="biochemist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9250" y="4500563"/>
            <a:ext cx="34417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960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Temp\К биохимии\Картинки к биохимии\Материалы по биохимии-01\Введение в биохимию\ECfEvUfdVr4.jpg"/>
          <p:cNvPicPr>
            <a:picLocks noChangeAspect="1" noChangeArrowheads="1"/>
          </p:cNvPicPr>
          <p:nvPr/>
        </p:nvPicPr>
        <p:blipFill rotWithShape="1">
          <a:blip r:embed="rId2">
            <a:extLst>
              <a:ext uri="{28A0092B-C50C-407E-A947-70E740481C1C}">
                <a14:useLocalDpi xmlns:a14="http://schemas.microsoft.com/office/drawing/2010/main" val="0"/>
              </a:ext>
            </a:extLst>
          </a:blip>
          <a:srcRect l="14451" t="17328" r="13019" b="14039"/>
          <a:stretch/>
        </p:blipFill>
        <p:spPr bwMode="auto">
          <a:xfrm>
            <a:off x="0" y="6062"/>
            <a:ext cx="6543424" cy="37109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Temp\К биохимии\Картинки к биохимии\Материалы по биохимии-01\Введение в биохимию\HjthGu9J9vU.jpg"/>
          <p:cNvPicPr>
            <a:picLocks noChangeAspect="1" noChangeArrowheads="1"/>
          </p:cNvPicPr>
          <p:nvPr/>
        </p:nvPicPr>
        <p:blipFill rotWithShape="1">
          <a:blip r:embed="rId3">
            <a:extLst>
              <a:ext uri="{28A0092B-C50C-407E-A947-70E740481C1C}">
                <a14:useLocalDpi xmlns:a14="http://schemas.microsoft.com/office/drawing/2010/main" val="0"/>
              </a:ext>
            </a:extLst>
          </a:blip>
          <a:srcRect l="9015" t="27819" r="9647" b="26125"/>
          <a:stretch/>
        </p:blipFill>
        <p:spPr bwMode="auto">
          <a:xfrm>
            <a:off x="3491881" y="3657579"/>
            <a:ext cx="5652120" cy="320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267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7158" y="0"/>
            <a:ext cx="8686800" cy="838200"/>
          </a:xfrm>
          <a:ln>
            <a:miter lim="800000"/>
            <a:headEnd/>
            <a:tailEnd/>
          </a:ln>
          <a:extLst/>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Parts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of biochemistry</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graphicFrame>
        <p:nvGraphicFramePr>
          <p:cNvPr id="2" name="Схема 1"/>
          <p:cNvGraphicFramePr/>
          <p:nvPr>
            <p:extLst/>
          </p:nvPr>
        </p:nvGraphicFramePr>
        <p:xfrm>
          <a:off x="107504" y="908720"/>
          <a:ext cx="885698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7069" t="45420" b="35360"/>
          <a:stretch/>
        </p:blipFill>
        <p:spPr bwMode="auto">
          <a:xfrm>
            <a:off x="5796136" y="2961721"/>
            <a:ext cx="3177789" cy="34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7200"/>
                    </a14:imgEffect>
                  </a14:imgLayer>
                </a14:imgProps>
              </a:ext>
              <a:ext uri="{28A0092B-C50C-407E-A947-70E740481C1C}">
                <a14:useLocalDpi xmlns:a14="http://schemas.microsoft.com/office/drawing/2010/main" val="0"/>
              </a:ext>
            </a:extLst>
          </a:blip>
          <a:srcRect/>
          <a:stretch>
            <a:fillRect/>
          </a:stretch>
        </p:blipFill>
        <p:spPr bwMode="auto">
          <a:xfrm>
            <a:off x="7455851" y="188640"/>
            <a:ext cx="165618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634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3" y="692696"/>
            <a:ext cx="89640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200" b="1" dirty="0">
                <a:latin typeface="Arial" charset="0"/>
              </a:rPr>
              <a:t>Relevance of the topic.</a:t>
            </a:r>
          </a:p>
          <a:p>
            <a:pPr eaLnBrk="1" hangingPunct="1">
              <a:spcBef>
                <a:spcPct val="0"/>
              </a:spcBef>
              <a:buFont typeface="Calibri" pitchFamily="34" charset="0"/>
              <a:buAutoNum type="arabicPeriod"/>
            </a:pPr>
            <a:endParaRPr lang="en-US" altLang="ru-RU" sz="2200" b="1" dirty="0">
              <a:latin typeface="Arial" charset="0"/>
            </a:endParaRPr>
          </a:p>
          <a:p>
            <a:pPr eaLnBrk="1" hangingPunct="1">
              <a:spcBef>
                <a:spcPct val="0"/>
              </a:spcBef>
              <a:buFont typeface="Calibri" pitchFamily="34" charset="0"/>
              <a:buAutoNum type="arabicPeriod"/>
            </a:pPr>
            <a:r>
              <a:rPr lang="en-US" altLang="ru-RU" sz="2200" dirty="0">
                <a:latin typeface="Arial" charset="0"/>
              </a:rPr>
              <a:t>Introduction to the course of biochemistry. Discipline requirements</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a:latin typeface="Arial" charset="0"/>
              </a:rPr>
              <a:t>What is biochemistry</a:t>
            </a:r>
            <a:r>
              <a:rPr lang="en-US" altLang="ru-RU" sz="2200" dirty="0" smtClean="0">
                <a:latin typeface="Arial" charset="0"/>
              </a:rPr>
              <a:t>?</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What are the enzymes? </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Enzyme structure, functions of coenzymes and </a:t>
            </a:r>
            <a:r>
              <a:rPr lang="en-US" altLang="ru-RU" sz="2200" dirty="0" err="1" smtClean="0">
                <a:latin typeface="Arial" charset="0"/>
              </a:rPr>
              <a:t>apoenzymes</a:t>
            </a:r>
            <a:r>
              <a:rPr lang="en-US" altLang="ru-RU" sz="2200" dirty="0" smtClean="0">
                <a:latin typeface="Arial" charset="0"/>
              </a:rPr>
              <a:t>.</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Enzyme classifications.</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Properties.</a:t>
            </a:r>
            <a:endParaRPr lang="en-US" altLang="ru-RU" sz="2200" dirty="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b="1" dirty="0" smtClean="0">
                <a:latin typeface="Arial" charset="0"/>
              </a:rPr>
              <a:t> </a:t>
            </a:r>
            <a:r>
              <a:rPr lang="en-US" altLang="ru-RU" sz="2200" b="1" dirty="0">
                <a:latin typeface="Arial" charset="0"/>
              </a:rPr>
              <a:t>Conclusion</a:t>
            </a:r>
            <a:endParaRPr lang="ru-RU" altLang="ru-RU" sz="2200" b="1" dirty="0">
              <a:latin typeface="Arial" charset="0"/>
            </a:endParaRPr>
          </a:p>
        </p:txBody>
      </p:sp>
    </p:spTree>
    <p:extLst>
      <p:ext uri="{BB962C8B-B14F-4D97-AF65-F5344CB8AC3E}">
        <p14:creationId xmlns:p14="http://schemas.microsoft.com/office/powerpoint/2010/main" val="1389934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7158" y="0"/>
            <a:ext cx="8686800" cy="838200"/>
          </a:xfrm>
          <a:ln>
            <a:miter lim="800000"/>
            <a:headEnd/>
            <a:tailEnd/>
          </a:ln>
          <a:extLst/>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Medical biochemistry</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sp>
        <p:nvSpPr>
          <p:cNvPr id="8195" name="Прямоугольник 4"/>
          <p:cNvSpPr>
            <a:spLocks noChangeArrowheads="1"/>
          </p:cNvSpPr>
          <p:nvPr/>
        </p:nvSpPr>
        <p:spPr bwMode="auto">
          <a:xfrm>
            <a:off x="142875" y="857250"/>
            <a:ext cx="87153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US" sz="2800" b="1" dirty="0">
                <a:solidFill>
                  <a:prstClr val="black"/>
                </a:solidFill>
                <a:latin typeface="Arial" pitchFamily="34" charset="0"/>
                <a:cs typeface="Arial" pitchFamily="34" charset="0"/>
              </a:rPr>
              <a:t>Medical biochemistry (human biochemistry) </a:t>
            </a:r>
            <a:r>
              <a:rPr lang="en-US" sz="2800" dirty="0">
                <a:solidFill>
                  <a:prstClr val="black"/>
                </a:solidFill>
                <a:latin typeface="Arial" pitchFamily="34" charset="0"/>
                <a:cs typeface="Arial" pitchFamily="34" charset="0"/>
              </a:rPr>
              <a:t>is a </a:t>
            </a:r>
            <a:r>
              <a:rPr lang="en-US" sz="2800" dirty="0" smtClean="0">
                <a:solidFill>
                  <a:prstClr val="black"/>
                </a:solidFill>
                <a:latin typeface="Arial" pitchFamily="34" charset="0"/>
                <a:cs typeface="Arial" pitchFamily="34" charset="0"/>
              </a:rPr>
              <a:t>part </a:t>
            </a:r>
            <a:r>
              <a:rPr lang="en-US" sz="2800" dirty="0">
                <a:solidFill>
                  <a:prstClr val="black"/>
                </a:solidFill>
                <a:latin typeface="Arial" pitchFamily="34" charset="0"/>
                <a:cs typeface="Arial" pitchFamily="34" charset="0"/>
              </a:rPr>
              <a:t>of medical science that studies biomolecules, causes of pathological conditions, medical diagnostics taking into account biochemical criteria.</a:t>
            </a:r>
            <a:endParaRPr lang="ru-RU" sz="2800" dirty="0">
              <a:solidFill>
                <a:prstClr val="black"/>
              </a:solidFill>
              <a:latin typeface="Arial" pitchFamily="34" charset="0"/>
              <a:cs typeface="Arial" pitchFamily="34" charset="0"/>
            </a:endParaRPr>
          </a:p>
        </p:txBody>
      </p:sp>
      <p:graphicFrame>
        <p:nvGraphicFramePr>
          <p:cNvPr id="5" name="Схема 4"/>
          <p:cNvGraphicFramePr/>
          <p:nvPr>
            <p:extLst/>
          </p:nvPr>
        </p:nvGraphicFramePr>
        <p:xfrm>
          <a:off x="0" y="2714620"/>
          <a:ext cx="9144000" cy="4143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0546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205038"/>
            <a:ext cx="33274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p:cNvPicPr>
            <a:picLocks noChangeAspect="1" noChangeArrowheads="1"/>
          </p:cNvPicPr>
          <p:nvPr/>
        </p:nvPicPr>
        <p:blipFill>
          <a:blip r:embed="rId3">
            <a:extLst>
              <a:ext uri="{28A0092B-C50C-407E-A947-70E740481C1C}">
                <a14:useLocalDpi xmlns:a14="http://schemas.microsoft.com/office/drawing/2010/main" val="0"/>
              </a:ext>
            </a:extLst>
          </a:blip>
          <a:srcRect t="48602" r="52309"/>
          <a:stretch>
            <a:fillRect/>
          </a:stretch>
        </p:blipFill>
        <p:spPr bwMode="auto">
          <a:xfrm>
            <a:off x="1331913" y="2781300"/>
            <a:ext cx="42862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6"/>
          <p:cNvSpPr>
            <a:spLocks noChangeArrowheads="1"/>
          </p:cNvSpPr>
          <p:nvPr/>
        </p:nvSpPr>
        <p:spPr bwMode="auto">
          <a:xfrm>
            <a:off x="0" y="82550"/>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200" b="1" dirty="0">
                <a:solidFill>
                  <a:srgbClr val="000000"/>
                </a:solidFill>
                <a:latin typeface="Times New Roman" pitchFamily="18" charset="0"/>
                <a:cs typeface="Times New Roman" pitchFamily="18" charset="0"/>
              </a:rPr>
              <a:t>Normal biochemistry </a:t>
            </a:r>
            <a:r>
              <a:rPr lang="en-US" sz="3200" dirty="0">
                <a:solidFill>
                  <a:srgbClr val="000000"/>
                </a:solidFill>
                <a:latin typeface="Times New Roman" pitchFamily="18" charset="0"/>
                <a:cs typeface="Times New Roman" pitchFamily="18" charset="0"/>
              </a:rPr>
              <a:t>is a branch of medical science that studies biomolecules (their structure, functions, synthesis, decay, interconversion, ways of entering the body and excretion) under normal conditions.</a:t>
            </a:r>
            <a:endParaRPr lang="ru-RU"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896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36513" y="93663"/>
            <a:ext cx="90725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38138" algn="just" eaLnBrk="0" hangingPunct="0">
              <a:tabLst>
                <a:tab pos="549275" algn="l"/>
              </a:tabLst>
            </a:pPr>
            <a:r>
              <a:rPr lang="en-US" sz="3200" b="1" dirty="0" err="1">
                <a:latin typeface="Times New Roman" pitchFamily="18" charset="0"/>
                <a:cs typeface="Times New Roman" pitchFamily="18" charset="0"/>
              </a:rPr>
              <a:t>Pathobiochemistry</a:t>
            </a:r>
            <a:r>
              <a:rPr lang="en-US" sz="3200" b="1" dirty="0">
                <a:latin typeface="Times New Roman" pitchFamily="18" charset="0"/>
                <a:cs typeface="Times New Roman" pitchFamily="18" charset="0"/>
              </a:rPr>
              <a:t> </a:t>
            </a:r>
            <a:r>
              <a:rPr lang="en-US" sz="3200" dirty="0">
                <a:latin typeface="Times New Roman" pitchFamily="18" charset="0"/>
                <a:cs typeface="Times New Roman" pitchFamily="18" charset="0"/>
              </a:rPr>
              <a:t>is a branch of medical science that, with the help of biochemical methods at various levels (from molecular to the organism as a whole), studies the etiology, pathogenesis, course of diseases, and the peculiarities of the process of recovery and rehabilitation.</a:t>
            </a:r>
            <a:endParaRPr lang="ru-RU" sz="3200" dirty="0">
              <a:latin typeface="Times New Roman" pitchFamily="18" charset="0"/>
              <a:cs typeface="Times New Roman" pitchFamily="18" charset="0"/>
            </a:endParaRPr>
          </a:p>
        </p:txBody>
      </p:sp>
      <p:pic>
        <p:nvPicPr>
          <p:cNvPr id="2" name="Рисунок 1"/>
          <p:cNvPicPr>
            <a:picLocks noChangeAspect="1"/>
          </p:cNvPicPr>
          <p:nvPr/>
        </p:nvPicPr>
        <p:blipFill>
          <a:blip r:embed="rId2"/>
          <a:stretch>
            <a:fillRect/>
          </a:stretch>
        </p:blipFill>
        <p:spPr>
          <a:xfrm>
            <a:off x="323528" y="3284984"/>
            <a:ext cx="4549521" cy="2836342"/>
          </a:xfrm>
          <a:prstGeom prst="rect">
            <a:avLst/>
          </a:prstGeom>
        </p:spPr>
      </p:pic>
      <p:sp>
        <p:nvSpPr>
          <p:cNvPr id="4" name="TextBox 3"/>
          <p:cNvSpPr txBox="1"/>
          <p:nvPr/>
        </p:nvSpPr>
        <p:spPr>
          <a:xfrm>
            <a:off x="899592" y="6150492"/>
            <a:ext cx="2448272" cy="369332"/>
          </a:xfrm>
          <a:prstGeom prst="rect">
            <a:avLst/>
          </a:prstGeom>
          <a:noFill/>
        </p:spPr>
        <p:txBody>
          <a:bodyPr wrap="square" rtlCol="0">
            <a:spAutoFit/>
          </a:bodyPr>
          <a:lstStyle/>
          <a:p>
            <a:r>
              <a:rPr lang="en-GB" dirty="0" smtClean="0"/>
              <a:t>Patient </a:t>
            </a:r>
            <a:r>
              <a:rPr lang="en-GB" dirty="0"/>
              <a:t>with porphyria</a:t>
            </a:r>
            <a:endParaRPr lang="ru-RU" dirty="0"/>
          </a:p>
        </p:txBody>
      </p:sp>
      <p:sp>
        <p:nvSpPr>
          <p:cNvPr id="5" name="Прямоугольник 4"/>
          <p:cNvSpPr/>
          <p:nvPr/>
        </p:nvSpPr>
        <p:spPr>
          <a:xfrm>
            <a:off x="179512" y="6519824"/>
            <a:ext cx="6336704" cy="276999"/>
          </a:xfrm>
          <a:prstGeom prst="rect">
            <a:avLst/>
          </a:prstGeom>
        </p:spPr>
        <p:txBody>
          <a:bodyPr wrap="square">
            <a:spAutoFit/>
          </a:bodyPr>
          <a:lstStyle/>
          <a:p>
            <a:r>
              <a:rPr lang="ru-RU" sz="1200"/>
              <a:t>https://www.medicina.ru/patsientam/zabolevanija/porfiriya/</a:t>
            </a:r>
          </a:p>
        </p:txBody>
      </p:sp>
      <p:pic>
        <p:nvPicPr>
          <p:cNvPr id="6" name="Рисунок 5"/>
          <p:cNvPicPr>
            <a:picLocks noChangeAspect="1"/>
          </p:cNvPicPr>
          <p:nvPr/>
        </p:nvPicPr>
        <p:blipFill>
          <a:blip r:embed="rId3"/>
          <a:stretch>
            <a:fillRect/>
          </a:stretch>
        </p:blipFill>
        <p:spPr>
          <a:xfrm>
            <a:off x="5724128" y="3253382"/>
            <a:ext cx="2857500" cy="2857500"/>
          </a:xfrm>
          <a:prstGeom prst="rect">
            <a:avLst/>
          </a:prstGeom>
        </p:spPr>
      </p:pic>
      <p:sp>
        <p:nvSpPr>
          <p:cNvPr id="9" name="TextBox 8"/>
          <p:cNvSpPr txBox="1"/>
          <p:nvPr/>
        </p:nvSpPr>
        <p:spPr>
          <a:xfrm>
            <a:off x="5868144" y="6150492"/>
            <a:ext cx="2448272" cy="369332"/>
          </a:xfrm>
          <a:prstGeom prst="rect">
            <a:avLst/>
          </a:prstGeom>
          <a:noFill/>
        </p:spPr>
        <p:txBody>
          <a:bodyPr wrap="square" rtlCol="0">
            <a:spAutoFit/>
          </a:bodyPr>
          <a:lstStyle/>
          <a:p>
            <a:r>
              <a:rPr lang="en-GB" dirty="0" smtClean="0"/>
              <a:t>Patient </a:t>
            </a:r>
            <a:r>
              <a:rPr lang="en-GB" dirty="0"/>
              <a:t>with albinism</a:t>
            </a:r>
            <a:endParaRPr lang="ru-RU" dirty="0"/>
          </a:p>
        </p:txBody>
      </p:sp>
      <p:sp>
        <p:nvSpPr>
          <p:cNvPr id="7" name="Прямоугольник 6"/>
          <p:cNvSpPr/>
          <p:nvPr/>
        </p:nvSpPr>
        <p:spPr>
          <a:xfrm>
            <a:off x="4640155" y="6470521"/>
            <a:ext cx="4572000" cy="307777"/>
          </a:xfrm>
          <a:prstGeom prst="rect">
            <a:avLst/>
          </a:prstGeom>
        </p:spPr>
        <p:txBody>
          <a:bodyPr>
            <a:spAutoFit/>
          </a:bodyPr>
          <a:lstStyle/>
          <a:p>
            <a:r>
              <a:rPr lang="ru-RU" sz="1400" dirty="0"/>
              <a:t>https://www.ldc-mrt.com/pacientam/novosti/albinizm.html</a:t>
            </a:r>
          </a:p>
        </p:txBody>
      </p:sp>
    </p:spTree>
    <p:extLst>
      <p:ext uri="{BB962C8B-B14F-4D97-AF65-F5344CB8AC3E}">
        <p14:creationId xmlns:p14="http://schemas.microsoft.com/office/powerpoint/2010/main" val="4227296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
          <p:cNvSpPr>
            <a:spLocks noChangeArrowheads="1"/>
          </p:cNvSpPr>
          <p:nvPr/>
        </p:nvSpPr>
        <p:spPr bwMode="auto">
          <a:xfrm>
            <a:off x="143092" y="310431"/>
            <a:ext cx="88213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328613" algn="just" eaLnBrk="0" hangingPunct="0"/>
            <a:r>
              <a:rPr lang="en-US" sz="3600" b="1" dirty="0">
                <a:latin typeface="Times New Roman" pitchFamily="18" charset="0"/>
                <a:cs typeface="Times New Roman" pitchFamily="18" charset="0"/>
              </a:rPr>
              <a:t>Clinical biochemistry </a:t>
            </a:r>
            <a:r>
              <a:rPr lang="en-US" sz="3600" dirty="0">
                <a:latin typeface="Times New Roman" pitchFamily="18" charset="0"/>
                <a:cs typeface="Times New Roman" pitchFamily="18" charset="0"/>
              </a:rPr>
              <a:t>makes it possible to significantly facilitate the scientifically grounded diagnosis, the choice of treatment and methods of preventing the disease.</a:t>
            </a:r>
            <a:endParaRPr lang="ru-RU" sz="3600" dirty="0">
              <a:latin typeface="Times New Roman" pitchFamily="18" charset="0"/>
              <a:cs typeface="Times New Roman" pitchFamily="18" charset="0"/>
            </a:endParaRPr>
          </a:p>
        </p:txBody>
      </p:sp>
      <p:sp>
        <p:nvSpPr>
          <p:cNvPr id="14341" name="Прямоугольник 1"/>
          <p:cNvSpPr>
            <a:spLocks noChangeArrowheads="1"/>
          </p:cNvSpPr>
          <p:nvPr/>
        </p:nvSpPr>
        <p:spPr bwMode="auto">
          <a:xfrm>
            <a:off x="0" y="2746222"/>
            <a:ext cx="57818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28613" algn="just" eaLnBrk="0" hangingPunct="0"/>
            <a:r>
              <a:rPr lang="en-US" sz="3600" dirty="0">
                <a:solidFill>
                  <a:srgbClr val="000000"/>
                </a:solidFill>
                <a:latin typeface="Times New Roman" pitchFamily="18" charset="0"/>
                <a:cs typeface="Times New Roman" pitchFamily="18" charset="0"/>
              </a:rPr>
              <a:t>It allows you to answer the questions:</a:t>
            </a:r>
          </a:p>
          <a:p>
            <a:pPr indent="328613" algn="just" eaLnBrk="0" hangingPunct="0"/>
            <a:r>
              <a:rPr lang="en-US" sz="3600" dirty="0">
                <a:solidFill>
                  <a:srgbClr val="000000"/>
                </a:solidFill>
                <a:latin typeface="Times New Roman" pitchFamily="18" charset="0"/>
                <a:cs typeface="Times New Roman" pitchFamily="18" charset="0"/>
              </a:rPr>
              <a:t>-what to research?</a:t>
            </a:r>
          </a:p>
          <a:p>
            <a:pPr indent="328613" algn="just" eaLnBrk="0" hangingPunct="0"/>
            <a:r>
              <a:rPr lang="en-US" sz="3600" dirty="0">
                <a:solidFill>
                  <a:srgbClr val="000000"/>
                </a:solidFill>
                <a:latin typeface="Times New Roman" pitchFamily="18" charset="0"/>
                <a:cs typeface="Times New Roman" pitchFamily="18" charset="0"/>
              </a:rPr>
              <a:t>-why?</a:t>
            </a:r>
          </a:p>
          <a:p>
            <a:pPr indent="328613" algn="just" eaLnBrk="0" hangingPunct="0"/>
            <a:r>
              <a:rPr lang="en-US" sz="3600" dirty="0">
                <a:solidFill>
                  <a:srgbClr val="000000"/>
                </a:solidFill>
                <a:latin typeface="Times New Roman" pitchFamily="18" charset="0"/>
                <a:cs typeface="Times New Roman" pitchFamily="18" charset="0"/>
              </a:rPr>
              <a:t>- what can the obtained results testify to?</a:t>
            </a:r>
            <a:endParaRPr lang="ru-RU" sz="3600" dirty="0">
              <a:solidFill>
                <a:srgbClr val="000000"/>
              </a:solidFill>
              <a:latin typeface="Times New Roman" pitchFamily="18" charset="0"/>
              <a:cs typeface="Times New Roman" pitchFamily="18" charset="0"/>
            </a:endParaRPr>
          </a:p>
        </p:txBody>
      </p:sp>
      <p:sp>
        <p:nvSpPr>
          <p:cNvPr id="2" name="Прямоугольник 1"/>
          <p:cNvSpPr/>
          <p:nvPr/>
        </p:nvSpPr>
        <p:spPr>
          <a:xfrm>
            <a:off x="0" y="6597932"/>
            <a:ext cx="9144000" cy="215444"/>
          </a:xfrm>
          <a:prstGeom prst="rect">
            <a:avLst/>
          </a:prstGeom>
        </p:spPr>
        <p:txBody>
          <a:bodyPr wrap="square">
            <a:spAutoFit/>
          </a:bodyPr>
          <a:lstStyle/>
          <a:p>
            <a:pPr algn="ctr"/>
            <a:r>
              <a:rPr lang="en-US" sz="800" dirty="0">
                <a:hlinkClick r:id="rId3"/>
              </a:rPr>
              <a:t>https://</a:t>
            </a:r>
            <a:r>
              <a:rPr lang="en-US" sz="800" dirty="0" smtClean="0">
                <a:hlinkClick r:id="rId3"/>
              </a:rPr>
              <a:t>www.timeshighereducation.com/sites/default/files/styles/the_breaking_news_image_style/public/Pictures/web/p/n/i/young_scientists_at_work.jpg?itok=t0YQRfs8</a:t>
            </a:r>
            <a:r>
              <a:rPr lang="ru-RU" sz="800" dirty="0" smtClean="0"/>
              <a:t> </a:t>
            </a:r>
            <a:endParaRPr lang="ru-RU" sz="800"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8481"/>
          <a:stretch/>
        </p:blipFill>
        <p:spPr bwMode="auto">
          <a:xfrm flipH="1">
            <a:off x="5781818" y="2618755"/>
            <a:ext cx="3362182" cy="364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780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75" y="44624"/>
            <a:ext cx="9144000" cy="431775"/>
          </a:xfrm>
        </p:spPr>
        <p:txBody>
          <a:bodyPr>
            <a:normAutofit fontScale="90000"/>
          </a:bodyPr>
          <a:lstStyle/>
          <a:p>
            <a:pPr eaLnBrk="1" hangingPunct="1"/>
            <a:r>
              <a:rPr lang="en-US" sz="3200" b="1" dirty="0">
                <a:solidFill>
                  <a:srgbClr val="0000FF"/>
                </a:solidFill>
              </a:rPr>
              <a:t>Biochemistry research objects</a:t>
            </a:r>
            <a:endParaRPr lang="ru-RU" sz="3200" b="1" dirty="0" smtClean="0">
              <a:solidFill>
                <a:srgbClr val="0000FF"/>
              </a:solidFill>
              <a:latin typeface="Arial" pitchFamily="34" charset="0"/>
            </a:endParaRPr>
          </a:p>
        </p:txBody>
      </p:sp>
      <p:graphicFrame>
        <p:nvGraphicFramePr>
          <p:cNvPr id="3" name="Схема 2"/>
          <p:cNvGraphicFramePr/>
          <p:nvPr>
            <p:extLst/>
          </p:nvPr>
        </p:nvGraphicFramePr>
        <p:xfrm>
          <a:off x="107504" y="548680"/>
          <a:ext cx="8856984" cy="63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Стрелка вниз 9"/>
          <p:cNvSpPr/>
          <p:nvPr/>
        </p:nvSpPr>
        <p:spPr>
          <a:xfrm>
            <a:off x="467544" y="1916832"/>
            <a:ext cx="1368152" cy="3600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2" name="Стрелка вниз 11"/>
          <p:cNvSpPr/>
          <p:nvPr/>
        </p:nvSpPr>
        <p:spPr>
          <a:xfrm>
            <a:off x="467544" y="3573016"/>
            <a:ext cx="1368152" cy="36004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13" name="Стрелка вниз 12"/>
          <p:cNvSpPr/>
          <p:nvPr/>
        </p:nvSpPr>
        <p:spPr>
          <a:xfrm>
            <a:off x="466787" y="5157192"/>
            <a:ext cx="1368152" cy="36004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16066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8"/>
          <p:cNvSpPr>
            <a:spLocks noGrp="1"/>
          </p:cNvSpPr>
          <p:nvPr>
            <p:ph type="title"/>
          </p:nvPr>
        </p:nvSpPr>
        <p:spPr>
          <a:xfrm>
            <a:off x="0" y="0"/>
            <a:ext cx="6300192" cy="490537"/>
          </a:xfrm>
        </p:spPr>
        <p:txBody>
          <a:bodyPr>
            <a:normAutofit fontScale="90000"/>
          </a:bodyPr>
          <a:lstStyle/>
          <a:p>
            <a:r>
              <a:rPr lang="en-US" altLang="ru-RU" sz="3600" b="1" dirty="0">
                <a:solidFill>
                  <a:srgbClr val="FF0000"/>
                </a:solidFill>
              </a:rPr>
              <a:t>Catabolism and Anabolism</a:t>
            </a:r>
            <a:endParaRPr lang="ru-RU" altLang="ru-RU" sz="3600" b="1" dirty="0" smtClean="0">
              <a:solidFill>
                <a:srgbClr val="FF0000"/>
              </a:solidFill>
            </a:endParaRPr>
          </a:p>
        </p:txBody>
      </p:sp>
      <p:pic>
        <p:nvPicPr>
          <p:cNvPr id="10245" name="Рисунок 5" descr="03_03_catabolic_anabol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9007"/>
            <a:ext cx="7884368" cy="59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1" y="157287"/>
            <a:ext cx="2656522" cy="658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1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3851920" cy="2492896"/>
          </a:xfrm>
        </p:spPr>
        <p:txBody>
          <a:bodyPr>
            <a:normAutofit/>
          </a:bodyPr>
          <a:lstStyle/>
          <a:p>
            <a:r>
              <a:rPr lang="en-US" altLang="ru-RU" dirty="0">
                <a:solidFill>
                  <a:schemeClr val="hlink"/>
                </a:solidFill>
              </a:rPr>
              <a:t>Features of the body as an open system:</a:t>
            </a:r>
            <a:endParaRPr lang="ru-RU" altLang="ru-RU" dirty="0" smtClean="0">
              <a:solidFill>
                <a:schemeClr val="hlink"/>
              </a:solidFill>
            </a:endParaRPr>
          </a:p>
        </p:txBody>
      </p:sp>
      <p:sp>
        <p:nvSpPr>
          <p:cNvPr id="14339" name="Rectangle 3"/>
          <p:cNvSpPr>
            <a:spLocks noGrp="1" noChangeArrowheads="1"/>
          </p:cNvSpPr>
          <p:nvPr>
            <p:ph sz="half" idx="1"/>
          </p:nvPr>
        </p:nvSpPr>
        <p:spPr>
          <a:xfrm>
            <a:off x="179512" y="2564904"/>
            <a:ext cx="4824536" cy="4579937"/>
          </a:xfrm>
        </p:spPr>
        <p:txBody>
          <a:bodyPr>
            <a:normAutofit/>
          </a:bodyPr>
          <a:lstStyle/>
          <a:p>
            <a:r>
              <a:rPr lang="en-US" altLang="ru-RU" sz="3200" b="1" u="sng" dirty="0"/>
              <a:t>Enzymes</a:t>
            </a:r>
          </a:p>
          <a:p>
            <a:r>
              <a:rPr lang="en-US" altLang="ru-RU" sz="3200" b="1" u="sng" dirty="0" err="1" smtClean="0"/>
              <a:t>Macroergs</a:t>
            </a:r>
            <a:endParaRPr lang="en-US" altLang="ru-RU" sz="3200" b="1" u="sng" dirty="0"/>
          </a:p>
          <a:p>
            <a:r>
              <a:rPr lang="en-US" altLang="ru-RU" sz="3200" b="1" u="sng" dirty="0" err="1"/>
              <a:t>Biomembranes</a:t>
            </a:r>
            <a:endParaRPr lang="en-US" altLang="ru-RU" sz="3200" b="1" u="sng" dirty="0"/>
          </a:p>
          <a:p>
            <a:r>
              <a:rPr lang="en-US" altLang="ru-RU" sz="3200" b="1" u="sng" dirty="0"/>
              <a:t>Polymers</a:t>
            </a:r>
          </a:p>
          <a:p>
            <a:r>
              <a:rPr lang="en-US" altLang="ru-RU" sz="3200" b="1" u="sng" dirty="0"/>
              <a:t>Self-regulation</a:t>
            </a:r>
            <a:endParaRPr lang="ru-RU" altLang="ru-RU" sz="3200" b="1" dirty="0" smtClean="0"/>
          </a:p>
        </p:txBody>
      </p:sp>
      <p:pic>
        <p:nvPicPr>
          <p:cNvPr id="14340" name="Содержимое 4" descr="Organnelle%20summary.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23928" y="5990"/>
            <a:ext cx="5237737" cy="6852010"/>
          </a:xfrm>
        </p:spPr>
      </p:pic>
    </p:spTree>
    <p:extLst>
      <p:ext uri="{BB962C8B-B14F-4D97-AF65-F5344CB8AC3E}">
        <p14:creationId xmlns:p14="http://schemas.microsoft.com/office/powerpoint/2010/main" val="387093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980728"/>
            <a:ext cx="5544617" cy="257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01" y="3501007"/>
            <a:ext cx="5038983"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760"/>
          <a:stretch/>
        </p:blipFill>
        <p:spPr bwMode="auto">
          <a:xfrm>
            <a:off x="5292081" y="3068960"/>
            <a:ext cx="3851920"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73" t="11829" r="3582" b="6409"/>
          <a:stretch/>
        </p:blipFill>
        <p:spPr bwMode="auto">
          <a:xfrm>
            <a:off x="5652120" y="924817"/>
            <a:ext cx="3491880" cy="21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07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6561" y="0"/>
            <a:ext cx="9144000" cy="144655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GB" sz="8800" b="1" dirty="0" smtClean="0">
                <a:ln w="11430">
                  <a:solidFill>
                    <a:srgbClr val="FF0000"/>
                  </a:solidFill>
                </a:ln>
                <a:solidFill>
                  <a:srgbClr val="FF0000"/>
                </a:solidFill>
                <a:effectLst>
                  <a:outerShdw blurRad="50800" dist="39000" dir="5460000" algn="tl">
                    <a:srgbClr val="000000">
                      <a:alpha val="38000"/>
                    </a:srgbClr>
                  </a:outerShdw>
                </a:effectLst>
              </a:rPr>
              <a:t>Enzymes</a:t>
            </a:r>
            <a:endParaRPr lang="ru-RU" sz="8800" b="1" dirty="0">
              <a:ln w="11430">
                <a:solidFill>
                  <a:srgbClr val="FF0000"/>
                </a:solidFill>
              </a:ln>
              <a:solidFill>
                <a:srgbClr val="FF0000"/>
              </a:solidFill>
              <a:effectLst>
                <a:outerShdw blurRad="50800" dist="39000" dir="5460000" algn="tl">
                  <a:srgbClr val="000000">
                    <a:alpha val="38000"/>
                  </a:srgbClr>
                </a:outerShdw>
              </a:effectLst>
            </a:endParaRPr>
          </a:p>
        </p:txBody>
      </p:sp>
      <p:sp>
        <p:nvSpPr>
          <p:cNvPr id="3" name="AutoShape 2" descr="Похожее изображение"/>
          <p:cNvSpPr>
            <a:spLocks noChangeAspect="1" noChangeArrowheads="1"/>
          </p:cNvSpPr>
          <p:nvPr/>
        </p:nvSpPr>
        <p:spPr bwMode="auto">
          <a:xfrm>
            <a:off x="155575" y="-1233488"/>
            <a:ext cx="45720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ru-RU" sz="2400">
              <a:solidFill>
                <a:srgbClr val="000000"/>
              </a:solidFill>
            </a:endParaRPr>
          </a:p>
        </p:txBody>
      </p:sp>
      <p:sp>
        <p:nvSpPr>
          <p:cNvPr id="4" name="AutoShape 4" descr="Похожее изображение"/>
          <p:cNvSpPr>
            <a:spLocks noChangeAspect="1" noChangeArrowheads="1"/>
          </p:cNvSpPr>
          <p:nvPr/>
        </p:nvSpPr>
        <p:spPr bwMode="auto">
          <a:xfrm>
            <a:off x="307975" y="-1081088"/>
            <a:ext cx="45720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ru-RU" sz="2400">
              <a:solidFill>
                <a:srgbClr val="000000"/>
              </a:solidFill>
            </a:endParaRPr>
          </a:p>
        </p:txBody>
      </p:sp>
      <p:pic>
        <p:nvPicPr>
          <p:cNvPr id="6149" name="Picture 5" descr="C:\Temp\1Hy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61" y="1496764"/>
            <a:ext cx="9067710" cy="510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3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9771" y="11266"/>
            <a:ext cx="8229600" cy="850106"/>
          </a:xfrm>
        </p:spPr>
        <p:txBody>
          <a:bodyPr/>
          <a:lstStyle/>
          <a:p>
            <a:r>
              <a:rPr lang="en-GB" dirty="0" smtClean="0">
                <a:solidFill>
                  <a:srgbClr val="FF0000"/>
                </a:solidFill>
                <a:latin typeface="Arial" pitchFamily="34" charset="0"/>
                <a:cs typeface="Arial" pitchFamily="34" charset="0"/>
              </a:rPr>
              <a:t>DEFINITION</a:t>
            </a:r>
            <a:endParaRPr lang="ru-RU" dirty="0">
              <a:solidFill>
                <a:srgbClr val="FF0000"/>
              </a:solidFill>
              <a:latin typeface="Arial" pitchFamily="34" charset="0"/>
              <a:cs typeface="Arial" pitchFamily="34" charset="0"/>
            </a:endParaRPr>
          </a:p>
        </p:txBody>
      </p:sp>
      <p:sp>
        <p:nvSpPr>
          <p:cNvPr id="4" name="TextBox 3"/>
          <p:cNvSpPr txBox="1"/>
          <p:nvPr/>
        </p:nvSpPr>
        <p:spPr>
          <a:xfrm>
            <a:off x="0" y="1628800"/>
            <a:ext cx="4569427" cy="2585323"/>
          </a:xfrm>
          <a:prstGeom prst="rect">
            <a:avLst/>
          </a:prstGeom>
          <a:noFill/>
        </p:spPr>
        <p:txBody>
          <a:bodyPr wrap="square" rtlCol="0">
            <a:spAutoFit/>
          </a:bodyPr>
          <a:lstStyle/>
          <a:p>
            <a:pPr algn="ctr"/>
            <a:r>
              <a:rPr lang="en-US" sz="5400" dirty="0" smtClean="0">
                <a:solidFill>
                  <a:srgbClr val="FF0000"/>
                </a:solidFill>
              </a:rPr>
              <a:t>Biological catalysts </a:t>
            </a:r>
            <a:r>
              <a:rPr lang="en-US" sz="5400" dirty="0">
                <a:solidFill>
                  <a:srgbClr val="FF0000"/>
                </a:solidFill>
              </a:rPr>
              <a:t>of protein nature</a:t>
            </a:r>
            <a:endParaRPr lang="ru-RU" sz="5400" dirty="0">
              <a:solidFill>
                <a:srgbClr val="FF0000"/>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03" t="29454" r="10779" b="10546"/>
          <a:stretch/>
        </p:blipFill>
        <p:spPr bwMode="auto">
          <a:xfrm>
            <a:off x="4518810" y="777682"/>
            <a:ext cx="4506714" cy="596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80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0" y="33265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dirty="0">
                <a:solidFill>
                  <a:prstClr val="black"/>
                </a:solidFill>
              </a:rPr>
              <a:t>Who is the </a:t>
            </a:r>
            <a:r>
              <a:rPr lang="en-US" sz="2400" dirty="0" smtClean="0">
                <a:solidFill>
                  <a:prstClr val="black"/>
                </a:solidFill>
              </a:rPr>
              <a:t>Biochemistry </a:t>
            </a:r>
            <a:r>
              <a:rPr lang="en-US" sz="2400" dirty="0">
                <a:solidFill>
                  <a:prstClr val="black"/>
                </a:solidFill>
              </a:rPr>
              <a:t>Discipline for?</a:t>
            </a:r>
            <a:endParaRPr lang="ru-RU" sz="2400" dirty="0">
              <a:solidFill>
                <a:prstClr val="black"/>
              </a:solidFill>
            </a:endParaRPr>
          </a:p>
        </p:txBody>
      </p:sp>
      <p:sp>
        <p:nvSpPr>
          <p:cNvPr id="6147" name="Прямоугольник 1"/>
          <p:cNvSpPr>
            <a:spLocks noChangeArrowheads="1"/>
          </p:cNvSpPr>
          <p:nvPr/>
        </p:nvSpPr>
        <p:spPr bwMode="auto">
          <a:xfrm>
            <a:off x="0" y="1124744"/>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buFont typeface="Calibri" pitchFamily="34" charset="0"/>
              <a:buAutoNum type="arabicPeriod"/>
            </a:pPr>
            <a:r>
              <a:rPr lang="en-US" altLang="ru-RU" sz="3000" dirty="0">
                <a:solidFill>
                  <a:srgbClr val="000000"/>
                </a:solidFill>
              </a:rPr>
              <a:t>For future </a:t>
            </a:r>
            <a:r>
              <a:rPr lang="en-US" altLang="ru-RU" sz="3000" b="1" dirty="0">
                <a:solidFill>
                  <a:srgbClr val="000000"/>
                </a:solidFill>
              </a:rPr>
              <a:t>clinicians</a:t>
            </a:r>
            <a:r>
              <a:rPr lang="en-US" altLang="ru-RU" sz="3000" dirty="0">
                <a:solidFill>
                  <a:srgbClr val="000000"/>
                </a:solidFill>
              </a:rPr>
              <a:t> of any specialty</a:t>
            </a:r>
          </a:p>
          <a:p>
            <a:pPr eaLnBrk="1" hangingPunct="1">
              <a:buFont typeface="Calibri" pitchFamily="34" charset="0"/>
              <a:buAutoNum type="arabicPeriod"/>
            </a:pPr>
            <a:r>
              <a:rPr lang="en-US" altLang="ru-RU" sz="3000" dirty="0">
                <a:solidFill>
                  <a:srgbClr val="000000"/>
                </a:solidFill>
              </a:rPr>
              <a:t>For future </a:t>
            </a:r>
            <a:r>
              <a:rPr lang="en-US" altLang="ru-RU" sz="3000" b="1" dirty="0">
                <a:solidFill>
                  <a:srgbClr val="000000"/>
                </a:solidFill>
              </a:rPr>
              <a:t>pharmacists</a:t>
            </a:r>
          </a:p>
          <a:p>
            <a:pPr eaLnBrk="1" hangingPunct="1">
              <a:buFont typeface="Calibri" pitchFamily="34" charset="0"/>
              <a:buAutoNum type="arabicPeriod"/>
            </a:pPr>
            <a:r>
              <a:rPr lang="en-US" altLang="ru-RU" sz="3000" dirty="0">
                <a:solidFill>
                  <a:srgbClr val="000000"/>
                </a:solidFill>
              </a:rPr>
              <a:t>For future employees of departments and teachers at </a:t>
            </a:r>
            <a:r>
              <a:rPr lang="en-US" altLang="ru-RU" sz="3000" dirty="0" err="1">
                <a:solidFill>
                  <a:srgbClr val="000000"/>
                </a:solidFill>
              </a:rPr>
              <a:t>KrasSMU</a:t>
            </a:r>
            <a:endParaRPr lang="en-US" altLang="ru-RU" sz="3000" dirty="0">
              <a:solidFill>
                <a:srgbClr val="000000"/>
              </a:solidFill>
            </a:endParaRPr>
          </a:p>
          <a:p>
            <a:pPr eaLnBrk="1" hangingPunct="1">
              <a:buFont typeface="Calibri" pitchFamily="34" charset="0"/>
              <a:buAutoNum type="arabicPeriod"/>
            </a:pPr>
            <a:r>
              <a:rPr lang="en-US" altLang="ru-RU" sz="3000" dirty="0">
                <a:solidFill>
                  <a:srgbClr val="000000"/>
                </a:solidFill>
              </a:rPr>
              <a:t>For future </a:t>
            </a:r>
            <a:r>
              <a:rPr lang="en-US" altLang="ru-RU" sz="3000" b="1" dirty="0">
                <a:solidFill>
                  <a:srgbClr val="000000"/>
                </a:solidFill>
              </a:rPr>
              <a:t>doctors-researcher</a:t>
            </a:r>
            <a:r>
              <a:rPr lang="en-US" altLang="ru-RU" sz="3000" dirty="0">
                <a:solidFill>
                  <a:srgbClr val="000000"/>
                </a:solidFill>
              </a:rPr>
              <a:t>s and </a:t>
            </a:r>
            <a:r>
              <a:rPr lang="en-US" altLang="ru-RU" sz="3000" b="1" dirty="0">
                <a:solidFill>
                  <a:srgbClr val="000000"/>
                </a:solidFill>
              </a:rPr>
              <a:t>researchers</a:t>
            </a:r>
            <a:r>
              <a:rPr lang="en-US" altLang="ru-RU" sz="3000" dirty="0">
                <a:solidFill>
                  <a:srgbClr val="000000"/>
                </a:solidFill>
              </a:rPr>
              <a:t> of the departments of </a:t>
            </a:r>
            <a:r>
              <a:rPr lang="en-US" altLang="ru-RU" sz="3000" dirty="0" err="1">
                <a:solidFill>
                  <a:srgbClr val="000000"/>
                </a:solidFill>
              </a:rPr>
              <a:t>KrasSMU</a:t>
            </a:r>
            <a:endParaRPr lang="en-US" altLang="ru-RU" sz="3000" dirty="0">
              <a:solidFill>
                <a:srgbClr val="000000"/>
              </a:solidFill>
            </a:endParaRPr>
          </a:p>
          <a:p>
            <a:pPr eaLnBrk="1" hangingPunct="1">
              <a:buFont typeface="Calibri" pitchFamily="34" charset="0"/>
              <a:buAutoNum type="arabicPeriod"/>
            </a:pPr>
            <a:r>
              <a:rPr lang="en-US" altLang="ru-RU" sz="3000" dirty="0">
                <a:solidFill>
                  <a:srgbClr val="000000"/>
                </a:solidFill>
              </a:rPr>
              <a:t>For general literacy and effective collaboration of future specialists of any profile related to medicine with clinicians (specialists in the field of medical cybernetics, health managers, etc.)</a:t>
            </a:r>
            <a:endParaRPr lang="ru-RU" altLang="ru-RU" sz="3000" dirty="0">
              <a:solidFill>
                <a:srgbClr val="000000"/>
              </a:solidFill>
            </a:endParaRPr>
          </a:p>
        </p:txBody>
      </p:sp>
    </p:spTree>
    <p:extLst>
      <p:ext uri="{BB962C8B-B14F-4D97-AF65-F5344CB8AC3E}">
        <p14:creationId xmlns:p14="http://schemas.microsoft.com/office/powerpoint/2010/main" val="849704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1640" y="476672"/>
            <a:ext cx="6199584" cy="4552820"/>
          </a:xfrm>
          <a:prstGeom prst="rect">
            <a:avLst/>
          </a:prstGeom>
        </p:spPr>
      </p:pic>
      <p:sp>
        <p:nvSpPr>
          <p:cNvPr id="5" name="Прямоугольник 4"/>
          <p:cNvSpPr/>
          <p:nvPr/>
        </p:nvSpPr>
        <p:spPr>
          <a:xfrm>
            <a:off x="4460691" y="6093296"/>
            <a:ext cx="4572000" cy="253916"/>
          </a:xfrm>
          <a:prstGeom prst="rect">
            <a:avLst/>
          </a:prstGeom>
        </p:spPr>
        <p:txBody>
          <a:bodyPr>
            <a:spAutoFit/>
          </a:bodyPr>
          <a:lstStyle/>
          <a:p>
            <a:r>
              <a:rPr lang="en-US" sz="1000" dirty="0"/>
              <a:t>https://www.researchgate.net/figure/The-structure-of-enzyme_fig5_321291648</a:t>
            </a:r>
            <a:endParaRPr lang="ru-RU" sz="1000" dirty="0"/>
          </a:p>
        </p:txBody>
      </p:sp>
    </p:spTree>
    <p:extLst>
      <p:ext uri="{BB962C8B-B14F-4D97-AF65-F5344CB8AC3E}">
        <p14:creationId xmlns:p14="http://schemas.microsoft.com/office/powerpoint/2010/main" val="219239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62" name="Rectangle 6"/>
          <p:cNvSpPr>
            <a:spLocks noChangeArrowheads="1"/>
          </p:cNvSpPr>
          <p:nvPr/>
        </p:nvSpPr>
        <p:spPr bwMode="auto">
          <a:xfrm>
            <a:off x="835829" y="4708613"/>
            <a:ext cx="237619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GB" altLang="ru-RU" sz="2000" b="1" u="sng" dirty="0" smtClean="0">
                <a:solidFill>
                  <a:srgbClr val="FF0000"/>
                </a:solidFill>
              </a:rPr>
              <a:t>SIMPLE</a:t>
            </a:r>
            <a:endParaRPr lang="ru-RU" altLang="ru-RU" sz="2000" b="1" dirty="0"/>
          </a:p>
        </p:txBody>
      </p:sp>
      <p:sp>
        <p:nvSpPr>
          <p:cNvPr id="147469" name="Rectangle 13"/>
          <p:cNvSpPr>
            <a:spLocks noChangeArrowheads="1"/>
          </p:cNvSpPr>
          <p:nvPr/>
        </p:nvSpPr>
        <p:spPr bwMode="auto">
          <a:xfrm>
            <a:off x="4535488" y="1449388"/>
            <a:ext cx="2089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US" altLang="ru-RU" sz="1800" dirty="0">
                <a:solidFill>
                  <a:prstClr val="black"/>
                </a:solidFill>
              </a:rPr>
              <a:t>Protein part-</a:t>
            </a:r>
          </a:p>
          <a:p>
            <a:pPr algn="ctr" eaLnBrk="1" hangingPunct="1">
              <a:spcBef>
                <a:spcPct val="0"/>
              </a:spcBef>
              <a:buClrTx/>
              <a:buFontTx/>
              <a:buNone/>
            </a:pPr>
            <a:r>
              <a:rPr lang="en-US" altLang="ru-RU" sz="1800" dirty="0" smtClean="0">
                <a:solidFill>
                  <a:prstClr val="black"/>
                </a:solidFill>
              </a:rPr>
              <a:t>APOENZYME</a:t>
            </a:r>
            <a:endParaRPr lang="ru-RU" altLang="ru-RU" sz="1800" dirty="0">
              <a:solidFill>
                <a:prstClr val="black"/>
              </a:solidFill>
            </a:endParaRPr>
          </a:p>
        </p:txBody>
      </p:sp>
      <p:sp>
        <p:nvSpPr>
          <p:cNvPr id="147480" name="Oval 24"/>
          <p:cNvSpPr>
            <a:spLocks noChangeAspect="1" noChangeArrowheads="1"/>
          </p:cNvSpPr>
          <p:nvPr/>
        </p:nvSpPr>
        <p:spPr bwMode="auto">
          <a:xfrm>
            <a:off x="755650" y="1881188"/>
            <a:ext cx="2232025" cy="2227262"/>
          </a:xfrm>
          <a:prstGeom prst="ellipse">
            <a:avLst/>
          </a:prstGeom>
          <a:gradFill rotWithShape="1">
            <a:gsLst>
              <a:gs pos="0">
                <a:srgbClr val="993300"/>
              </a:gs>
              <a:gs pos="100000">
                <a:schemeClr val="hlink"/>
              </a:gs>
            </a:gsLst>
            <a:lin ang="5400000" scaled="1"/>
          </a:gradFill>
          <a:ln w="9525" algn="ctr">
            <a:solidFill>
              <a:srgbClr val="000000"/>
            </a:solidFill>
            <a:round/>
            <a:headEnd/>
            <a:tailEnd/>
          </a:ln>
          <a:effectLst>
            <a:outerShdw dist="107763" dir="2700000" algn="ctr" rotWithShape="0">
              <a:srgbClr val="808080"/>
            </a:outerShdw>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grpSp>
        <p:nvGrpSpPr>
          <p:cNvPr id="2" name="Group 60"/>
          <p:cNvGrpSpPr>
            <a:grpSpLocks/>
          </p:cNvGrpSpPr>
          <p:nvPr/>
        </p:nvGrpSpPr>
        <p:grpSpPr bwMode="auto">
          <a:xfrm rot="10104250">
            <a:off x="6011863" y="1916113"/>
            <a:ext cx="2195512" cy="2152650"/>
            <a:chOff x="3311" y="1820"/>
            <a:chExt cx="1156" cy="1152"/>
          </a:xfrm>
        </p:grpSpPr>
        <p:sp>
          <p:nvSpPr>
            <p:cNvPr id="5133" name="PubPieSlice"/>
            <p:cNvSpPr>
              <a:spLocks noEditPoints="1" noChangeArrowheads="1"/>
            </p:cNvSpPr>
            <p:nvPr/>
          </p:nvSpPr>
          <p:spPr bwMode="auto">
            <a:xfrm>
              <a:off x="3311" y="1820"/>
              <a:ext cx="1152" cy="1152"/>
            </a:xfrm>
            <a:custGeom>
              <a:avLst/>
              <a:gdLst>
                <a:gd name="T0" fmla="*/ 576 w 21600"/>
                <a:gd name="T1" fmla="*/ 0 h 21600"/>
                <a:gd name="T2" fmla="*/ 576 w 21600"/>
                <a:gd name="T3" fmla="*/ 576 h 21600"/>
                <a:gd name="T4" fmla="*/ 1104 w 21600"/>
                <a:gd name="T5" fmla="*/ 806 h 21600"/>
                <a:gd name="T6" fmla="*/ 0 60000 65536"/>
                <a:gd name="T7" fmla="*/ 0 60000 65536"/>
                <a:gd name="T8" fmla="*/ 0 60000 65536"/>
                <a:gd name="T9" fmla="*/ 3169 w 21600"/>
                <a:gd name="T10" fmla="*/ 3169 h 21600"/>
                <a:gd name="T11" fmla="*/ 18431 w 21600"/>
                <a:gd name="T12" fmla="*/ 18431 h 21600"/>
              </a:gdLst>
              <a:ahLst/>
              <a:cxnLst>
                <a:cxn ang="T6">
                  <a:pos x="T0" y="T1"/>
                </a:cxn>
                <a:cxn ang="T7">
                  <a:pos x="T2" y="T3"/>
                </a:cxn>
                <a:cxn ang="T8">
                  <a:pos x="T4" y="T5"/>
                </a:cxn>
              </a:cxnLst>
              <a:rect l="T9" t="T10" r="T11" b="T12"/>
              <a:pathLst>
                <a:path w="21600" h="21600">
                  <a:moveTo>
                    <a:pt x="10799" y="0"/>
                  </a:moveTo>
                  <a:cubicBezTo>
                    <a:pt x="4834" y="0"/>
                    <a:pt x="0" y="4835"/>
                    <a:pt x="0" y="10799"/>
                  </a:cubicBezTo>
                  <a:cubicBezTo>
                    <a:pt x="0" y="16764"/>
                    <a:pt x="4835" y="21600"/>
                    <a:pt x="10800" y="21600"/>
                  </a:cubicBezTo>
                  <a:cubicBezTo>
                    <a:pt x="15094" y="21600"/>
                    <a:pt x="18980" y="19055"/>
                    <a:pt x="20698" y="15120"/>
                  </a:cubicBezTo>
                  <a:lnTo>
                    <a:pt x="10800" y="10800"/>
                  </a:lnTo>
                  <a:lnTo>
                    <a:pt x="10799" y="0"/>
                  </a:lnTo>
                  <a:close/>
                </a:path>
              </a:pathLst>
            </a:custGeom>
            <a:gradFill rotWithShape="1">
              <a:gsLst>
                <a:gs pos="0">
                  <a:srgbClr val="993300"/>
                </a:gs>
                <a:gs pos="100000">
                  <a:schemeClr val="hlink"/>
                </a:gs>
              </a:gsLst>
              <a:lin ang="5400000" scaled="1"/>
            </a:gradFill>
            <a:ln w="9525">
              <a:solidFill>
                <a:srgbClr val="000000"/>
              </a:solidFill>
              <a:miter lim="800000"/>
              <a:headEnd/>
              <a:tailEnd/>
            </a:ln>
            <a:effectLst>
              <a:outerShdw dist="107763" dir="2700000" algn="ctr" rotWithShape="0">
                <a:srgbClr val="808080"/>
              </a:outerShdw>
            </a:effectLst>
          </p:spPr>
          <p:txBody>
            <a:bodyPr/>
            <a:lstStyle/>
            <a:p>
              <a:endParaRPr lang="ru-RU">
                <a:solidFill>
                  <a:prstClr val="black"/>
                </a:solidFill>
              </a:endParaRPr>
            </a:p>
          </p:txBody>
        </p:sp>
        <p:sp>
          <p:nvSpPr>
            <p:cNvPr id="5134" name="PubPieSlice"/>
            <p:cNvSpPr>
              <a:spLocks noEditPoints="1" noChangeArrowheads="1"/>
            </p:cNvSpPr>
            <p:nvPr/>
          </p:nvSpPr>
          <p:spPr bwMode="auto">
            <a:xfrm rot="-10032968">
              <a:off x="3355" y="1822"/>
              <a:ext cx="1112" cy="1130"/>
            </a:xfrm>
            <a:custGeom>
              <a:avLst/>
              <a:gdLst>
                <a:gd name="T0" fmla="*/ 9 w 21600"/>
                <a:gd name="T1" fmla="*/ 464 h 21600"/>
                <a:gd name="T2" fmla="*/ 556 w 21600"/>
                <a:gd name="T3" fmla="*/ 565 h 21600"/>
                <a:gd name="T4" fmla="*/ 681 w 21600"/>
                <a:gd name="T5" fmla="*/ 1116 h 21600"/>
                <a:gd name="T6" fmla="*/ 0 60000 65536"/>
                <a:gd name="T7" fmla="*/ 0 60000 65536"/>
                <a:gd name="T8" fmla="*/ 0 60000 65536"/>
                <a:gd name="T9" fmla="*/ 3166 w 21600"/>
                <a:gd name="T10" fmla="*/ 3154 h 21600"/>
                <a:gd name="T11" fmla="*/ 18434 w 21600"/>
                <a:gd name="T12" fmla="*/ 18446 h 21600"/>
              </a:gdLst>
              <a:ahLst/>
              <a:cxnLst>
                <a:cxn ang="T6">
                  <a:pos x="T0" y="T1"/>
                </a:cxn>
                <a:cxn ang="T7">
                  <a:pos x="T2" y="T3"/>
                </a:cxn>
                <a:cxn ang="T8">
                  <a:pos x="T4" y="T5"/>
                </a:cxn>
              </a:cxnLst>
              <a:rect l="T9" t="T10" r="T11" b="T12"/>
              <a:pathLst>
                <a:path w="21600" h="21600">
                  <a:moveTo>
                    <a:pt x="172" y="8875"/>
                  </a:moveTo>
                  <a:cubicBezTo>
                    <a:pt x="57" y="9510"/>
                    <a:pt x="0" y="10154"/>
                    <a:pt x="0" y="10799"/>
                  </a:cubicBezTo>
                  <a:cubicBezTo>
                    <a:pt x="0" y="16764"/>
                    <a:pt x="4835" y="21600"/>
                    <a:pt x="10800" y="21600"/>
                  </a:cubicBezTo>
                  <a:cubicBezTo>
                    <a:pt x="11614" y="21600"/>
                    <a:pt x="12426" y="21507"/>
                    <a:pt x="13221" y="21325"/>
                  </a:cubicBezTo>
                  <a:lnTo>
                    <a:pt x="10800" y="10800"/>
                  </a:lnTo>
                  <a:lnTo>
                    <a:pt x="172" y="8875"/>
                  </a:lnTo>
                  <a:close/>
                </a:path>
              </a:pathLst>
            </a:custGeom>
            <a:gradFill rotWithShape="1">
              <a:gsLst>
                <a:gs pos="0">
                  <a:srgbClr val="FF9999"/>
                </a:gs>
                <a:gs pos="100000">
                  <a:srgbClr val="D60093"/>
                </a:gs>
              </a:gsLst>
              <a:path path="rect">
                <a:fillToRect l="50000" t="50000" r="50000" b="50000"/>
              </a:path>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solidFill>
                  <a:prstClr val="black"/>
                </a:solidFill>
              </a:endParaRPr>
            </a:p>
          </p:txBody>
        </p:sp>
      </p:grpSp>
      <p:sp>
        <p:nvSpPr>
          <p:cNvPr id="147515" name="Rectangle 59"/>
          <p:cNvSpPr>
            <a:spLocks noChangeArrowheads="1"/>
          </p:cNvSpPr>
          <p:nvPr/>
        </p:nvSpPr>
        <p:spPr bwMode="auto">
          <a:xfrm>
            <a:off x="3924300" y="3465513"/>
            <a:ext cx="1981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US" altLang="ru-RU" sz="1800" dirty="0">
                <a:solidFill>
                  <a:prstClr val="black"/>
                </a:solidFill>
              </a:rPr>
              <a:t>Non-protein part</a:t>
            </a:r>
          </a:p>
          <a:p>
            <a:pPr algn="ctr" eaLnBrk="1" hangingPunct="1">
              <a:spcBef>
                <a:spcPct val="0"/>
              </a:spcBef>
              <a:buClrTx/>
              <a:buFontTx/>
              <a:buNone/>
            </a:pPr>
            <a:r>
              <a:rPr lang="en-US" altLang="ru-RU" sz="1800" dirty="0">
                <a:solidFill>
                  <a:prstClr val="black"/>
                </a:solidFill>
              </a:rPr>
              <a:t>COFACTOR</a:t>
            </a:r>
            <a:endParaRPr lang="ru-RU" altLang="ru-RU" sz="2000" b="1" dirty="0">
              <a:solidFill>
                <a:srgbClr val="FF0000"/>
              </a:solidFill>
            </a:endParaRPr>
          </a:p>
        </p:txBody>
      </p:sp>
      <p:sp>
        <p:nvSpPr>
          <p:cNvPr id="147517" name="Rectangle 61"/>
          <p:cNvSpPr>
            <a:spLocks noChangeArrowheads="1"/>
          </p:cNvSpPr>
          <p:nvPr/>
        </p:nvSpPr>
        <p:spPr bwMode="auto">
          <a:xfrm>
            <a:off x="4751388" y="4581128"/>
            <a:ext cx="4032250" cy="61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GB" altLang="ru-RU" sz="2000" b="1" u="sng" dirty="0" smtClean="0">
                <a:solidFill>
                  <a:srgbClr val="FF0000"/>
                </a:solidFill>
              </a:rPr>
              <a:t>COMPOUND</a:t>
            </a:r>
            <a:endParaRPr lang="ru-RU" altLang="ru-RU" sz="2000" b="1" dirty="0">
              <a:solidFill>
                <a:prstClr val="black"/>
              </a:solidFill>
            </a:endParaRPr>
          </a:p>
        </p:txBody>
      </p:sp>
      <p:sp>
        <p:nvSpPr>
          <p:cNvPr id="147518" name="Text Box 62"/>
          <p:cNvSpPr txBox="1">
            <a:spLocks noChangeArrowheads="1"/>
          </p:cNvSpPr>
          <p:nvPr/>
        </p:nvSpPr>
        <p:spPr bwMode="auto">
          <a:xfrm>
            <a:off x="539750" y="5356225"/>
            <a:ext cx="3240088" cy="369332"/>
          </a:xfrm>
          <a:prstGeom prst="rect">
            <a:avLst/>
          </a:prstGeom>
          <a:solidFill>
            <a:srgbClr val="0000D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US" altLang="ru-RU" sz="1800" b="1" dirty="0">
                <a:solidFill>
                  <a:srgbClr val="66FF99"/>
                </a:solidFill>
              </a:rPr>
              <a:t>consist only of amino acids</a:t>
            </a:r>
            <a:endParaRPr lang="ru-RU" altLang="ru-RU" sz="1800" b="1" dirty="0">
              <a:solidFill>
                <a:srgbClr val="66FF99"/>
              </a:solidFill>
            </a:endParaRPr>
          </a:p>
        </p:txBody>
      </p:sp>
      <p:sp>
        <p:nvSpPr>
          <p:cNvPr id="147519" name="Text Box 63"/>
          <p:cNvSpPr txBox="1">
            <a:spLocks noChangeArrowheads="1"/>
          </p:cNvSpPr>
          <p:nvPr/>
        </p:nvSpPr>
        <p:spPr bwMode="auto">
          <a:xfrm>
            <a:off x="4751388" y="5300663"/>
            <a:ext cx="4032250" cy="646331"/>
          </a:xfrm>
          <a:prstGeom prst="rect">
            <a:avLst/>
          </a:prstGeom>
          <a:solidFill>
            <a:srgbClr val="0000D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US" altLang="ru-RU" sz="1800" b="1" dirty="0">
                <a:solidFill>
                  <a:srgbClr val="66FF99"/>
                </a:solidFill>
              </a:rPr>
              <a:t>the enzyme contains an additional group of non-protein nature</a:t>
            </a:r>
            <a:endParaRPr lang="ru-RU" altLang="ru-RU" sz="1800" b="1" dirty="0">
              <a:solidFill>
                <a:srgbClr val="66FF99"/>
              </a:solidFill>
            </a:endParaRPr>
          </a:p>
        </p:txBody>
      </p:sp>
      <p:sp>
        <p:nvSpPr>
          <p:cNvPr id="147520" name="Text Box 64"/>
          <p:cNvSpPr txBox="1">
            <a:spLocks noChangeArrowheads="1"/>
          </p:cNvSpPr>
          <p:nvPr/>
        </p:nvSpPr>
        <p:spPr bwMode="auto">
          <a:xfrm>
            <a:off x="2338009" y="307827"/>
            <a:ext cx="4321175" cy="549275"/>
          </a:xfrm>
          <a:prstGeom prst="rect">
            <a:avLst/>
          </a:prstGeom>
          <a:noFill/>
          <a:ln w="9525">
            <a:noFill/>
            <a:miter lim="800000"/>
            <a:headEnd/>
            <a:tailEnd/>
          </a:ln>
          <a:effectLst/>
        </p:spPr>
        <p:txBody>
          <a:bodyPr lIns="0" tIns="0" rIns="0" bIns="0">
            <a:spAutoFit/>
          </a:bodyPr>
          <a:lstStyle/>
          <a:p>
            <a:pPr algn="ctr">
              <a:defRPr/>
            </a:pPr>
            <a:r>
              <a:rPr lang="en-US" sz="3600" dirty="0">
                <a:solidFill>
                  <a:prstClr val="black"/>
                </a:solidFill>
              </a:rPr>
              <a:t>Types of enzymes</a:t>
            </a:r>
            <a:endParaRPr lang="en-US" sz="3600" b="1" dirty="0">
              <a:solidFill>
                <a:srgbClr val="1F497D"/>
              </a:solidFill>
              <a:effectLst>
                <a:outerShdw blurRad="38100" dist="38100" dir="2700000" algn="tl">
                  <a:srgbClr val="000000"/>
                </a:outerShdw>
              </a:effectLst>
            </a:endParaRPr>
          </a:p>
        </p:txBody>
      </p:sp>
      <p:sp>
        <p:nvSpPr>
          <p:cNvPr id="147522" name="Rectangle 66"/>
          <p:cNvSpPr>
            <a:spLocks noChangeArrowheads="1"/>
          </p:cNvSpPr>
          <p:nvPr/>
        </p:nvSpPr>
        <p:spPr bwMode="auto">
          <a:xfrm>
            <a:off x="3527425" y="4126627"/>
            <a:ext cx="2863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spcBef>
                <a:spcPct val="20000"/>
              </a:spcBef>
              <a:buClr>
                <a:schemeClr val="hlink"/>
              </a:buClr>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cs typeface="Arial" charset="0"/>
              </a:defRPr>
            </a:lvl9pPr>
          </a:lstStyle>
          <a:p>
            <a:pPr algn="ctr" eaLnBrk="1" hangingPunct="1">
              <a:spcBef>
                <a:spcPct val="0"/>
              </a:spcBef>
              <a:buClrTx/>
              <a:buFontTx/>
              <a:buNone/>
            </a:pPr>
            <a:r>
              <a:rPr lang="en-US" altLang="ru-RU" sz="1600" b="1" dirty="0">
                <a:solidFill>
                  <a:srgbClr val="FF0000"/>
                </a:solidFill>
              </a:rPr>
              <a:t>organic or inorganic</a:t>
            </a:r>
            <a:endParaRPr lang="ru-RU" altLang="ru-RU" sz="1600" b="1" dirty="0">
              <a:solidFill>
                <a:srgbClr val="FF0000"/>
              </a:solidFill>
            </a:endParaRPr>
          </a:p>
        </p:txBody>
      </p:sp>
      <p:sp>
        <p:nvSpPr>
          <p:cNvPr id="3" name="TextBox 2"/>
          <p:cNvSpPr txBox="1"/>
          <p:nvPr/>
        </p:nvSpPr>
        <p:spPr>
          <a:xfrm>
            <a:off x="-35195" y="6124654"/>
            <a:ext cx="3959496" cy="369332"/>
          </a:xfrm>
          <a:prstGeom prst="rect">
            <a:avLst/>
          </a:prstGeom>
          <a:noFill/>
        </p:spPr>
        <p:txBody>
          <a:bodyPr wrap="square" rtlCol="0">
            <a:spAutoFit/>
          </a:bodyPr>
          <a:lstStyle/>
          <a:p>
            <a:pPr algn="ctr"/>
            <a:r>
              <a:rPr lang="en-US" dirty="0">
                <a:solidFill>
                  <a:prstClr val="black"/>
                </a:solidFill>
              </a:rPr>
              <a:t>Are simple proteins - proteins</a:t>
            </a:r>
            <a:endParaRPr lang="ru-RU" dirty="0">
              <a:solidFill>
                <a:prstClr val="black"/>
              </a:solidFill>
            </a:endParaRPr>
          </a:p>
        </p:txBody>
      </p:sp>
      <p:sp>
        <p:nvSpPr>
          <p:cNvPr id="17" name="TextBox 16"/>
          <p:cNvSpPr txBox="1"/>
          <p:nvPr/>
        </p:nvSpPr>
        <p:spPr>
          <a:xfrm>
            <a:off x="4751388" y="6216650"/>
            <a:ext cx="3959496" cy="369332"/>
          </a:xfrm>
          <a:prstGeom prst="rect">
            <a:avLst/>
          </a:prstGeom>
          <a:noFill/>
        </p:spPr>
        <p:txBody>
          <a:bodyPr wrap="square" rtlCol="0">
            <a:spAutoFit/>
          </a:bodyPr>
          <a:lstStyle/>
          <a:p>
            <a:pPr algn="ctr"/>
            <a:r>
              <a:rPr lang="en-US" dirty="0">
                <a:solidFill>
                  <a:prstClr val="black"/>
                </a:solidFill>
              </a:rPr>
              <a:t>Are complex proteins - </a:t>
            </a:r>
            <a:r>
              <a:rPr lang="en-US" dirty="0" err="1">
                <a:solidFill>
                  <a:prstClr val="black"/>
                </a:solidFill>
              </a:rPr>
              <a:t>proteids</a:t>
            </a:r>
            <a:endParaRPr lang="ru-RU" dirty="0">
              <a:solidFill>
                <a:prstClr val="black"/>
              </a:solidFill>
            </a:endParaRPr>
          </a:p>
        </p:txBody>
      </p:sp>
    </p:spTree>
    <p:extLst>
      <p:ext uri="{BB962C8B-B14F-4D97-AF65-F5344CB8AC3E}">
        <p14:creationId xmlns:p14="http://schemas.microsoft.com/office/powerpoint/2010/main" val="169679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520"/>
                                        </p:tgtEl>
                                        <p:attrNameLst>
                                          <p:attrName>style.visibility</p:attrName>
                                        </p:attrNameLst>
                                      </p:cBhvr>
                                      <p:to>
                                        <p:strVal val="visible"/>
                                      </p:to>
                                    </p:set>
                                    <p:animEffect transition="in" filter="fade">
                                      <p:cBhvr>
                                        <p:cTn id="7" dur="2000"/>
                                        <p:tgtEl>
                                          <p:spTgt spid="147520"/>
                                        </p:tgtEl>
                                      </p:cBhvr>
                                    </p:animEffect>
                                  </p:childTnLst>
                                </p:cTn>
                              </p:par>
                            </p:childTnLst>
                          </p:cTn>
                        </p:par>
                        <p:par>
                          <p:cTn id="8" fill="hold" nodeType="afterGroup">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47480"/>
                                        </p:tgtEl>
                                        <p:attrNameLst>
                                          <p:attrName>style.visibility</p:attrName>
                                        </p:attrNameLst>
                                      </p:cBhvr>
                                      <p:to>
                                        <p:strVal val="visible"/>
                                      </p:to>
                                    </p:set>
                                    <p:anim calcmode="lin" valueType="num">
                                      <p:cBhvr>
                                        <p:cTn id="11" dur="2000" fill="hold"/>
                                        <p:tgtEl>
                                          <p:spTgt spid="147480"/>
                                        </p:tgtEl>
                                        <p:attrNameLst>
                                          <p:attrName>ppt_w</p:attrName>
                                        </p:attrNameLst>
                                      </p:cBhvr>
                                      <p:tavLst>
                                        <p:tav tm="0">
                                          <p:val>
                                            <p:fltVal val="0"/>
                                          </p:val>
                                        </p:tav>
                                        <p:tav tm="100000">
                                          <p:val>
                                            <p:strVal val="#ppt_w"/>
                                          </p:val>
                                        </p:tav>
                                      </p:tavLst>
                                    </p:anim>
                                    <p:anim calcmode="lin" valueType="num">
                                      <p:cBhvr>
                                        <p:cTn id="12" dur="2000" fill="hold"/>
                                        <p:tgtEl>
                                          <p:spTgt spid="147480"/>
                                        </p:tgtEl>
                                        <p:attrNameLst>
                                          <p:attrName>ppt_h</p:attrName>
                                        </p:attrNameLst>
                                      </p:cBhvr>
                                      <p:tavLst>
                                        <p:tav tm="0">
                                          <p:val>
                                            <p:fltVal val="0"/>
                                          </p:val>
                                        </p:tav>
                                        <p:tav tm="100000">
                                          <p:val>
                                            <p:strVal val="#ppt_h"/>
                                          </p:val>
                                        </p:tav>
                                      </p:tavLst>
                                    </p:anim>
                                    <p:animEffect transition="in" filter="fade">
                                      <p:cBhvr>
                                        <p:cTn id="13" dur="2000"/>
                                        <p:tgtEl>
                                          <p:spTgt spid="147480"/>
                                        </p:tgtEl>
                                      </p:cBhvr>
                                    </p:animEffect>
                                  </p:childTnLst>
                                </p:cTn>
                              </p:par>
                            </p:childTnLst>
                          </p:cTn>
                        </p:par>
                        <p:par>
                          <p:cTn id="14" fill="hold" nodeType="afterGroup">
                            <p:stCondLst>
                              <p:cond delay="4000"/>
                            </p:stCondLst>
                            <p:childTnLst>
                              <p:par>
                                <p:cTn id="15" presetID="7" presetClass="entr" presetSubtype="4" fill="hold" grpId="0" nodeType="afterEffect">
                                  <p:stCondLst>
                                    <p:cond delay="0"/>
                                  </p:stCondLst>
                                  <p:childTnLst>
                                    <p:set>
                                      <p:cBhvr>
                                        <p:cTn id="16" dur="1" fill="hold">
                                          <p:stCondLst>
                                            <p:cond delay="0"/>
                                          </p:stCondLst>
                                        </p:cTn>
                                        <p:tgtEl>
                                          <p:spTgt spid="147462"/>
                                        </p:tgtEl>
                                        <p:attrNameLst>
                                          <p:attrName>style.visibility</p:attrName>
                                        </p:attrNameLst>
                                      </p:cBhvr>
                                      <p:to>
                                        <p:strVal val="visible"/>
                                      </p:to>
                                    </p:set>
                                    <p:anim calcmode="lin" valueType="num">
                                      <p:cBhvr additive="base">
                                        <p:cTn id="17" dur="2000" fill="hold"/>
                                        <p:tgtEl>
                                          <p:spTgt spid="147462"/>
                                        </p:tgtEl>
                                        <p:attrNameLst>
                                          <p:attrName>ppt_x</p:attrName>
                                        </p:attrNameLst>
                                      </p:cBhvr>
                                      <p:tavLst>
                                        <p:tav tm="0">
                                          <p:val>
                                            <p:strVal val="#ppt_x"/>
                                          </p:val>
                                        </p:tav>
                                        <p:tav tm="100000">
                                          <p:val>
                                            <p:strVal val="#ppt_x"/>
                                          </p:val>
                                        </p:tav>
                                      </p:tavLst>
                                    </p:anim>
                                    <p:anim calcmode="lin" valueType="num">
                                      <p:cBhvr additive="base">
                                        <p:cTn id="18" dur="2000" fill="hold"/>
                                        <p:tgtEl>
                                          <p:spTgt spid="14746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53"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0" fill="hold"/>
                                        <p:tgtEl>
                                          <p:spTgt spid="2"/>
                                        </p:tgtEl>
                                        <p:attrNameLst>
                                          <p:attrName>ppt_w</p:attrName>
                                        </p:attrNameLst>
                                      </p:cBhvr>
                                      <p:tavLst>
                                        <p:tav tm="0">
                                          <p:val>
                                            <p:fltVal val="0"/>
                                          </p:val>
                                        </p:tav>
                                        <p:tav tm="100000">
                                          <p:val>
                                            <p:strVal val="#ppt_w"/>
                                          </p:val>
                                        </p:tav>
                                      </p:tavLst>
                                    </p:anim>
                                    <p:anim calcmode="lin" valueType="num">
                                      <p:cBhvr>
                                        <p:cTn id="23" dur="2000" fill="hold"/>
                                        <p:tgtEl>
                                          <p:spTgt spid="2"/>
                                        </p:tgtEl>
                                        <p:attrNameLst>
                                          <p:attrName>ppt_h</p:attrName>
                                        </p:attrNameLst>
                                      </p:cBhvr>
                                      <p:tavLst>
                                        <p:tav tm="0">
                                          <p:val>
                                            <p:fltVal val="0"/>
                                          </p:val>
                                        </p:tav>
                                        <p:tav tm="100000">
                                          <p:val>
                                            <p:strVal val="#ppt_h"/>
                                          </p:val>
                                        </p:tav>
                                      </p:tavLst>
                                    </p:anim>
                                    <p:animEffect transition="in" filter="fade">
                                      <p:cBhvr>
                                        <p:cTn id="24" dur="2000"/>
                                        <p:tgtEl>
                                          <p:spTgt spid="2"/>
                                        </p:tgtEl>
                                      </p:cBhvr>
                                    </p:animEffect>
                                  </p:childTnLst>
                                </p:cTn>
                              </p:par>
                            </p:childTnLst>
                          </p:cTn>
                        </p:par>
                        <p:par>
                          <p:cTn id="25" fill="hold" nodeType="afterGroup">
                            <p:stCondLst>
                              <p:cond delay="8000"/>
                            </p:stCondLst>
                            <p:childTnLst>
                              <p:par>
                                <p:cTn id="26" presetID="7" presetClass="entr" presetSubtype="4" fill="hold" grpId="0" nodeType="afterEffect">
                                  <p:stCondLst>
                                    <p:cond delay="0"/>
                                  </p:stCondLst>
                                  <p:childTnLst>
                                    <p:set>
                                      <p:cBhvr>
                                        <p:cTn id="27" dur="1" fill="hold">
                                          <p:stCondLst>
                                            <p:cond delay="0"/>
                                          </p:stCondLst>
                                        </p:cTn>
                                        <p:tgtEl>
                                          <p:spTgt spid="147517"/>
                                        </p:tgtEl>
                                        <p:attrNameLst>
                                          <p:attrName>style.visibility</p:attrName>
                                        </p:attrNameLst>
                                      </p:cBhvr>
                                      <p:to>
                                        <p:strVal val="visible"/>
                                      </p:to>
                                    </p:set>
                                    <p:anim calcmode="lin" valueType="num">
                                      <p:cBhvr additive="base">
                                        <p:cTn id="28" dur="2000" fill="hold"/>
                                        <p:tgtEl>
                                          <p:spTgt spid="147517"/>
                                        </p:tgtEl>
                                        <p:attrNameLst>
                                          <p:attrName>ppt_x</p:attrName>
                                        </p:attrNameLst>
                                      </p:cBhvr>
                                      <p:tavLst>
                                        <p:tav tm="0">
                                          <p:val>
                                            <p:strVal val="#ppt_x"/>
                                          </p:val>
                                        </p:tav>
                                        <p:tav tm="100000">
                                          <p:val>
                                            <p:strVal val="#ppt_x"/>
                                          </p:val>
                                        </p:tav>
                                      </p:tavLst>
                                    </p:anim>
                                    <p:anim calcmode="lin" valueType="num">
                                      <p:cBhvr additive="base">
                                        <p:cTn id="29" dur="2000" fill="hold"/>
                                        <p:tgtEl>
                                          <p:spTgt spid="147517"/>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000"/>
                            </p:stCondLst>
                            <p:childTnLst>
                              <p:par>
                                <p:cTn id="31" presetID="7" presetClass="entr" presetSubtype="4" fill="hold" nodeType="afterEffect">
                                  <p:stCondLst>
                                    <p:cond delay="0"/>
                                  </p:stCondLst>
                                  <p:childTnLst>
                                    <p:set>
                                      <p:cBhvr>
                                        <p:cTn id="32" dur="1" fill="hold">
                                          <p:stCondLst>
                                            <p:cond delay="0"/>
                                          </p:stCondLst>
                                        </p:cTn>
                                        <p:tgtEl>
                                          <p:spTgt spid="147518"/>
                                        </p:tgtEl>
                                        <p:attrNameLst>
                                          <p:attrName>style.visibility</p:attrName>
                                        </p:attrNameLst>
                                      </p:cBhvr>
                                      <p:to>
                                        <p:strVal val="visible"/>
                                      </p:to>
                                    </p:set>
                                    <p:anim calcmode="lin" valueType="num">
                                      <p:cBhvr additive="base">
                                        <p:cTn id="33" dur="5000" fill="hold"/>
                                        <p:tgtEl>
                                          <p:spTgt spid="147518"/>
                                        </p:tgtEl>
                                        <p:attrNameLst>
                                          <p:attrName>ppt_x</p:attrName>
                                        </p:attrNameLst>
                                      </p:cBhvr>
                                      <p:tavLst>
                                        <p:tav tm="0">
                                          <p:val>
                                            <p:strVal val="#ppt_x"/>
                                          </p:val>
                                        </p:tav>
                                        <p:tav tm="100000">
                                          <p:val>
                                            <p:strVal val="#ppt_x"/>
                                          </p:val>
                                        </p:tav>
                                      </p:tavLst>
                                    </p:anim>
                                    <p:anim calcmode="lin" valueType="num">
                                      <p:cBhvr additive="base">
                                        <p:cTn id="34" dur="5000" fill="hold"/>
                                        <p:tgtEl>
                                          <p:spTgt spid="147518"/>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5000"/>
                            </p:stCondLst>
                            <p:childTnLst>
                              <p:par>
                                <p:cTn id="36" presetID="7" presetClass="entr" presetSubtype="4" fill="hold" nodeType="afterEffect">
                                  <p:stCondLst>
                                    <p:cond delay="0"/>
                                  </p:stCondLst>
                                  <p:childTnLst>
                                    <p:set>
                                      <p:cBhvr>
                                        <p:cTn id="37" dur="1" fill="hold">
                                          <p:stCondLst>
                                            <p:cond delay="0"/>
                                          </p:stCondLst>
                                        </p:cTn>
                                        <p:tgtEl>
                                          <p:spTgt spid="147519"/>
                                        </p:tgtEl>
                                        <p:attrNameLst>
                                          <p:attrName>style.visibility</p:attrName>
                                        </p:attrNameLst>
                                      </p:cBhvr>
                                      <p:to>
                                        <p:strVal val="visible"/>
                                      </p:to>
                                    </p:set>
                                    <p:anim calcmode="lin" valueType="num">
                                      <p:cBhvr additive="base">
                                        <p:cTn id="38" dur="5000" fill="hold"/>
                                        <p:tgtEl>
                                          <p:spTgt spid="147519"/>
                                        </p:tgtEl>
                                        <p:attrNameLst>
                                          <p:attrName>ppt_x</p:attrName>
                                        </p:attrNameLst>
                                      </p:cBhvr>
                                      <p:tavLst>
                                        <p:tav tm="0">
                                          <p:val>
                                            <p:strVal val="#ppt_x"/>
                                          </p:val>
                                        </p:tav>
                                        <p:tav tm="100000">
                                          <p:val>
                                            <p:strVal val="#ppt_x"/>
                                          </p:val>
                                        </p:tav>
                                      </p:tavLst>
                                    </p:anim>
                                    <p:anim calcmode="lin" valueType="num">
                                      <p:cBhvr additive="base">
                                        <p:cTn id="39" dur="5000" fill="hold"/>
                                        <p:tgtEl>
                                          <p:spTgt spid="147519"/>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20000"/>
                            </p:stCondLst>
                            <p:childTnLst>
                              <p:par>
                                <p:cTn id="41" presetID="23" presetClass="entr" presetSubtype="16" fill="hold" grpId="0" nodeType="afterEffect">
                                  <p:stCondLst>
                                    <p:cond delay="0"/>
                                  </p:stCondLst>
                                  <p:iterate type="lt">
                                    <p:tmPct val="0"/>
                                  </p:iterate>
                                  <p:childTnLst>
                                    <p:set>
                                      <p:cBhvr>
                                        <p:cTn id="42" dur="1" fill="hold">
                                          <p:stCondLst>
                                            <p:cond delay="0"/>
                                          </p:stCondLst>
                                        </p:cTn>
                                        <p:tgtEl>
                                          <p:spTgt spid="147469"/>
                                        </p:tgtEl>
                                        <p:attrNameLst>
                                          <p:attrName>style.visibility</p:attrName>
                                        </p:attrNameLst>
                                      </p:cBhvr>
                                      <p:to>
                                        <p:strVal val="visible"/>
                                      </p:to>
                                    </p:set>
                                    <p:anim calcmode="lin" valueType="num">
                                      <p:cBhvr>
                                        <p:cTn id="43" dur="2000" fill="hold"/>
                                        <p:tgtEl>
                                          <p:spTgt spid="147469"/>
                                        </p:tgtEl>
                                        <p:attrNameLst>
                                          <p:attrName>ppt_w</p:attrName>
                                        </p:attrNameLst>
                                      </p:cBhvr>
                                      <p:tavLst>
                                        <p:tav tm="0">
                                          <p:val>
                                            <p:fltVal val="0"/>
                                          </p:val>
                                        </p:tav>
                                        <p:tav tm="100000">
                                          <p:val>
                                            <p:strVal val="#ppt_w"/>
                                          </p:val>
                                        </p:tav>
                                      </p:tavLst>
                                    </p:anim>
                                    <p:anim calcmode="lin" valueType="num">
                                      <p:cBhvr>
                                        <p:cTn id="44" dur="2000" fill="hold"/>
                                        <p:tgtEl>
                                          <p:spTgt spid="147469"/>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2000"/>
                            </p:stCondLst>
                            <p:childTnLst>
                              <p:par>
                                <p:cTn id="46" presetID="35" presetClass="emph" presetSubtype="0" repeatCount="3000" fill="hold" grpId="1" nodeType="afterEffect">
                                  <p:stCondLst>
                                    <p:cond delay="0"/>
                                  </p:stCondLst>
                                  <p:iterate type="lt">
                                    <p:tmPct val="0"/>
                                  </p:iterate>
                                  <p:childTnLst>
                                    <p:anim calcmode="discrete" valueType="str">
                                      <p:cBhvr>
                                        <p:cTn id="47" dur="1000" fill="hold"/>
                                        <p:tgtEl>
                                          <p:spTgt spid="147469"/>
                                        </p:tgtEl>
                                        <p:attrNameLst>
                                          <p:attrName>style.visibility</p:attrName>
                                        </p:attrNameLst>
                                      </p:cBhvr>
                                      <p:tavLst>
                                        <p:tav tm="0">
                                          <p:val>
                                            <p:strVal val="hidden"/>
                                          </p:val>
                                        </p:tav>
                                        <p:tav tm="50000">
                                          <p:val>
                                            <p:strVal val="visible"/>
                                          </p:val>
                                        </p:tav>
                                      </p:tavLst>
                                    </p:anim>
                                  </p:childTnLst>
                                </p:cTn>
                              </p:par>
                            </p:childTnLst>
                          </p:cTn>
                        </p:par>
                        <p:par>
                          <p:cTn id="48" fill="hold" nodeType="afterGroup">
                            <p:stCondLst>
                              <p:cond delay="25000"/>
                            </p:stCondLst>
                            <p:childTnLst>
                              <p:par>
                                <p:cTn id="49" presetID="23" presetClass="entr" presetSubtype="16" fill="hold" grpId="0" nodeType="afterEffect">
                                  <p:stCondLst>
                                    <p:cond delay="0"/>
                                  </p:stCondLst>
                                  <p:iterate type="lt">
                                    <p:tmPct val="0"/>
                                  </p:iterate>
                                  <p:childTnLst>
                                    <p:set>
                                      <p:cBhvr>
                                        <p:cTn id="50" dur="1" fill="hold">
                                          <p:stCondLst>
                                            <p:cond delay="0"/>
                                          </p:stCondLst>
                                        </p:cTn>
                                        <p:tgtEl>
                                          <p:spTgt spid="147515"/>
                                        </p:tgtEl>
                                        <p:attrNameLst>
                                          <p:attrName>style.visibility</p:attrName>
                                        </p:attrNameLst>
                                      </p:cBhvr>
                                      <p:to>
                                        <p:strVal val="visible"/>
                                      </p:to>
                                    </p:set>
                                    <p:anim calcmode="lin" valueType="num">
                                      <p:cBhvr>
                                        <p:cTn id="51" dur="2000" fill="hold"/>
                                        <p:tgtEl>
                                          <p:spTgt spid="147515"/>
                                        </p:tgtEl>
                                        <p:attrNameLst>
                                          <p:attrName>ppt_w</p:attrName>
                                        </p:attrNameLst>
                                      </p:cBhvr>
                                      <p:tavLst>
                                        <p:tav tm="0">
                                          <p:val>
                                            <p:fltVal val="0"/>
                                          </p:val>
                                        </p:tav>
                                        <p:tav tm="100000">
                                          <p:val>
                                            <p:strVal val="#ppt_w"/>
                                          </p:val>
                                        </p:tav>
                                      </p:tavLst>
                                    </p:anim>
                                    <p:anim calcmode="lin" valueType="num">
                                      <p:cBhvr>
                                        <p:cTn id="52" dur="2000" fill="hold"/>
                                        <p:tgtEl>
                                          <p:spTgt spid="147515"/>
                                        </p:tgtEl>
                                        <p:attrNameLst>
                                          <p:attrName>ppt_h</p:attrName>
                                        </p:attrNameLst>
                                      </p:cBhvr>
                                      <p:tavLst>
                                        <p:tav tm="0">
                                          <p:val>
                                            <p:fltVal val="0"/>
                                          </p:val>
                                        </p:tav>
                                        <p:tav tm="100000">
                                          <p:val>
                                            <p:strVal val="#ppt_h"/>
                                          </p:val>
                                        </p:tav>
                                      </p:tavLst>
                                    </p:anim>
                                  </p:childTnLst>
                                </p:cTn>
                              </p:par>
                            </p:childTnLst>
                          </p:cTn>
                        </p:par>
                        <p:par>
                          <p:cTn id="53" fill="hold" nodeType="afterGroup">
                            <p:stCondLst>
                              <p:cond delay="27000"/>
                            </p:stCondLst>
                            <p:childTnLst>
                              <p:par>
                                <p:cTn id="54" presetID="35" presetClass="emph" presetSubtype="0" repeatCount="3000" fill="hold" grpId="1" nodeType="afterEffect">
                                  <p:stCondLst>
                                    <p:cond delay="0"/>
                                  </p:stCondLst>
                                  <p:iterate type="lt">
                                    <p:tmPct val="0"/>
                                  </p:iterate>
                                  <p:childTnLst>
                                    <p:anim calcmode="discrete" valueType="str">
                                      <p:cBhvr>
                                        <p:cTn id="55" dur="1000" fill="hold"/>
                                        <p:tgtEl>
                                          <p:spTgt spid="147515"/>
                                        </p:tgtEl>
                                        <p:attrNameLst>
                                          <p:attrName>style.visibility</p:attrName>
                                        </p:attrNameLst>
                                      </p:cBhvr>
                                      <p:tavLst>
                                        <p:tav tm="0">
                                          <p:val>
                                            <p:strVal val="hidden"/>
                                          </p:val>
                                        </p:tav>
                                        <p:tav tm="50000">
                                          <p:val>
                                            <p:strVal val="visible"/>
                                          </p:val>
                                        </p:tav>
                                      </p:tavLst>
                                    </p:anim>
                                  </p:childTnLst>
                                </p:cTn>
                              </p:par>
                            </p:childTnLst>
                          </p:cTn>
                        </p:par>
                        <p:par>
                          <p:cTn id="56" fill="hold" nodeType="afterGroup">
                            <p:stCondLst>
                              <p:cond delay="30000"/>
                            </p:stCondLst>
                            <p:childTnLst>
                              <p:par>
                                <p:cTn id="57" presetID="23" presetClass="entr" presetSubtype="16" fill="hold" grpId="0" nodeType="afterEffect">
                                  <p:stCondLst>
                                    <p:cond delay="0"/>
                                  </p:stCondLst>
                                  <p:childTnLst>
                                    <p:set>
                                      <p:cBhvr>
                                        <p:cTn id="58" dur="1" fill="hold">
                                          <p:stCondLst>
                                            <p:cond delay="0"/>
                                          </p:stCondLst>
                                        </p:cTn>
                                        <p:tgtEl>
                                          <p:spTgt spid="147522"/>
                                        </p:tgtEl>
                                        <p:attrNameLst>
                                          <p:attrName>style.visibility</p:attrName>
                                        </p:attrNameLst>
                                      </p:cBhvr>
                                      <p:to>
                                        <p:strVal val="visible"/>
                                      </p:to>
                                    </p:set>
                                    <p:anim calcmode="lin" valueType="num">
                                      <p:cBhvr>
                                        <p:cTn id="59" dur="3000" fill="hold"/>
                                        <p:tgtEl>
                                          <p:spTgt spid="147522"/>
                                        </p:tgtEl>
                                        <p:attrNameLst>
                                          <p:attrName>ppt_w</p:attrName>
                                        </p:attrNameLst>
                                      </p:cBhvr>
                                      <p:tavLst>
                                        <p:tav tm="0">
                                          <p:val>
                                            <p:fltVal val="0"/>
                                          </p:val>
                                        </p:tav>
                                        <p:tav tm="100000">
                                          <p:val>
                                            <p:strVal val="#ppt_w"/>
                                          </p:val>
                                        </p:tav>
                                      </p:tavLst>
                                    </p:anim>
                                    <p:anim calcmode="lin" valueType="num">
                                      <p:cBhvr>
                                        <p:cTn id="60" dur="3000" fill="hold"/>
                                        <p:tgtEl>
                                          <p:spTgt spid="1475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2" grpId="0"/>
      <p:bldP spid="147469" grpId="0"/>
      <p:bldP spid="147469" grpId="1"/>
      <p:bldP spid="147480" grpId="0" animBg="1"/>
      <p:bldP spid="147515" grpId="0"/>
      <p:bldP spid="147515" grpId="1"/>
      <p:bldP spid="147517" grpId="0"/>
      <p:bldP spid="147520" grpId="0"/>
      <p:bldP spid="1475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04439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75002" y="274638"/>
            <a:ext cx="8593996" cy="4834123"/>
          </a:xfrm>
          <a:prstGeom prst="rect">
            <a:avLst/>
          </a:prstGeom>
        </p:spPr>
      </p:pic>
    </p:spTree>
    <p:extLst>
      <p:ext uri="{BB962C8B-B14F-4D97-AF65-F5344CB8AC3E}">
        <p14:creationId xmlns:p14="http://schemas.microsoft.com/office/powerpoint/2010/main" val="3489313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rotWithShape="1">
          <a:blip r:embed="rId2"/>
          <a:srcRect t="5405" r="2621"/>
          <a:stretch/>
        </p:blipFill>
        <p:spPr>
          <a:xfrm>
            <a:off x="1268030" y="31034"/>
            <a:ext cx="6607940" cy="6826966"/>
          </a:xfrm>
          <a:prstGeom prst="rect">
            <a:avLst/>
          </a:prstGeom>
        </p:spPr>
      </p:pic>
    </p:spTree>
    <p:extLst>
      <p:ext uri="{BB962C8B-B14F-4D97-AF65-F5344CB8AC3E}">
        <p14:creationId xmlns:p14="http://schemas.microsoft.com/office/powerpoint/2010/main" val="3860867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67544" y="0"/>
            <a:ext cx="8229600" cy="1143000"/>
          </a:xfrm>
        </p:spPr>
        <p:txBody>
          <a:bodyPr/>
          <a:lstStyle/>
          <a:p>
            <a:r>
              <a:rPr lang="en-US" altLang="ru-RU" dirty="0" err="1">
                <a:solidFill>
                  <a:schemeClr val="hlink"/>
                </a:solidFill>
              </a:rPr>
              <a:t>Apoenzyme</a:t>
            </a:r>
            <a:r>
              <a:rPr lang="en-US" altLang="ru-RU" dirty="0">
                <a:solidFill>
                  <a:schemeClr val="hlink"/>
                </a:solidFill>
              </a:rPr>
              <a:t> functions:</a:t>
            </a:r>
            <a:endParaRPr lang="ru-RU" altLang="ru-RU" dirty="0" smtClean="0">
              <a:solidFill>
                <a:schemeClr val="hlink"/>
              </a:solidFill>
            </a:endParaRPr>
          </a:p>
        </p:txBody>
      </p:sp>
      <p:sp>
        <p:nvSpPr>
          <p:cNvPr id="67587" name="Rectangle 3"/>
          <p:cNvSpPr>
            <a:spLocks noGrp="1" noChangeArrowheads="1"/>
          </p:cNvSpPr>
          <p:nvPr>
            <p:ph type="body" idx="1"/>
          </p:nvPr>
        </p:nvSpPr>
        <p:spPr>
          <a:xfrm>
            <a:off x="323528" y="1052736"/>
            <a:ext cx="8640960" cy="2016224"/>
          </a:xfrm>
        </p:spPr>
        <p:txBody>
          <a:bodyPr/>
          <a:lstStyle/>
          <a:p>
            <a:r>
              <a:rPr lang="en-US" altLang="ru-RU" dirty="0"/>
              <a:t>enhancing the catalytic activity of the non-protein </a:t>
            </a:r>
            <a:r>
              <a:rPr lang="en-US" altLang="ru-RU" dirty="0" smtClean="0"/>
              <a:t>part;</a:t>
            </a:r>
            <a:endParaRPr lang="en-US" altLang="ru-RU" dirty="0"/>
          </a:p>
          <a:p>
            <a:r>
              <a:rPr lang="en-US" altLang="ru-RU" b="1" dirty="0"/>
              <a:t>specificity of enzyme action</a:t>
            </a:r>
            <a:endParaRPr lang="ru-RU" altLang="ru-RU" b="1" dirty="0" smtClean="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39952" y="2705514"/>
            <a:ext cx="4756163" cy="408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690" t="5631" r="14138" b="6644"/>
          <a:stretch/>
        </p:blipFill>
        <p:spPr bwMode="auto">
          <a:xfrm>
            <a:off x="630333" y="2767293"/>
            <a:ext cx="4176464" cy="409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757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0808" r="50000"/>
          <a:stretch/>
        </p:blipFill>
        <p:spPr bwMode="auto">
          <a:xfrm>
            <a:off x="165270" y="3505639"/>
            <a:ext cx="3614641" cy="335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3779911" y="0"/>
            <a:ext cx="5364089" cy="1143000"/>
          </a:xfrm>
        </p:spPr>
        <p:txBody>
          <a:bodyPr>
            <a:noAutofit/>
          </a:bodyPr>
          <a:lstStyle/>
          <a:p>
            <a:r>
              <a:rPr lang="en-US" altLang="ru-RU" dirty="0">
                <a:solidFill>
                  <a:schemeClr val="hlink"/>
                </a:solidFill>
              </a:rPr>
              <a:t>Functions of cofactors:</a:t>
            </a:r>
            <a:endParaRPr lang="ru-RU" altLang="ru-RU" dirty="0" smtClean="0">
              <a:solidFill>
                <a:schemeClr val="hlink"/>
              </a:solidFill>
            </a:endParaRPr>
          </a:p>
        </p:txBody>
      </p:sp>
      <p:sp>
        <p:nvSpPr>
          <p:cNvPr id="4" name="Прямоугольник 3"/>
          <p:cNvSpPr/>
          <p:nvPr/>
        </p:nvSpPr>
        <p:spPr>
          <a:xfrm>
            <a:off x="3779912" y="1213008"/>
            <a:ext cx="5364088" cy="5016758"/>
          </a:xfrm>
          <a:prstGeom prst="rect">
            <a:avLst/>
          </a:prstGeom>
        </p:spPr>
        <p:txBody>
          <a:bodyPr wrap="square">
            <a:spAutoFit/>
          </a:bodyPr>
          <a:lstStyle/>
          <a:p>
            <a:pPr marL="285750" indent="-285750">
              <a:buFont typeface="Arial" panose="020B0604020202020204" pitchFamily="34" charset="0"/>
              <a:buChar char="•"/>
            </a:pPr>
            <a:r>
              <a:rPr lang="en-US" sz="3200" dirty="0">
                <a:solidFill>
                  <a:prstClr val="black"/>
                </a:solidFill>
              </a:rPr>
              <a:t>stabilization of the active </a:t>
            </a:r>
            <a:r>
              <a:rPr lang="en-US" sz="3200" dirty="0" smtClean="0">
                <a:solidFill>
                  <a:prstClr val="black"/>
                </a:solidFill>
              </a:rPr>
              <a:t>site</a:t>
            </a:r>
            <a:r>
              <a:rPr lang="en-US" sz="3200" dirty="0" smtClean="0">
                <a:solidFill>
                  <a:prstClr val="black"/>
                </a:solidFill>
              </a:rPr>
              <a:t> </a:t>
            </a:r>
            <a:r>
              <a:rPr lang="en-US" sz="3200" dirty="0">
                <a:solidFill>
                  <a:prstClr val="black"/>
                </a:solidFill>
              </a:rPr>
              <a:t>of the enzyme;</a:t>
            </a:r>
          </a:p>
          <a:p>
            <a:pPr marL="285750" indent="-285750">
              <a:buFont typeface="Arial" panose="020B0604020202020204" pitchFamily="34" charset="0"/>
              <a:buChar char="•"/>
            </a:pPr>
            <a:r>
              <a:rPr lang="en-US" sz="3200" dirty="0">
                <a:solidFill>
                  <a:prstClr val="black"/>
                </a:solidFill>
              </a:rPr>
              <a:t>stabilization of the substrate in the active </a:t>
            </a:r>
            <a:r>
              <a:rPr lang="en-US" sz="3200" dirty="0" smtClean="0">
                <a:solidFill>
                  <a:prstClr val="black"/>
                </a:solidFill>
              </a:rPr>
              <a:t>site </a:t>
            </a:r>
            <a:r>
              <a:rPr lang="en-US" sz="3200" dirty="0">
                <a:solidFill>
                  <a:prstClr val="black"/>
                </a:solidFill>
              </a:rPr>
              <a:t>of the enzyme;</a:t>
            </a:r>
          </a:p>
          <a:p>
            <a:pPr marL="285750" indent="-285750">
              <a:buFont typeface="Arial" panose="020B0604020202020204" pitchFamily="34" charset="0"/>
              <a:buChar char="•"/>
            </a:pPr>
            <a:r>
              <a:rPr lang="en-US" sz="3200" dirty="0">
                <a:solidFill>
                  <a:prstClr val="black"/>
                </a:solidFill>
              </a:rPr>
              <a:t>stabilization of the spatial structure of the enzyme;</a:t>
            </a:r>
          </a:p>
          <a:p>
            <a:pPr marL="285750" indent="-285750">
              <a:buFont typeface="Arial" panose="020B0604020202020204" pitchFamily="34" charset="0"/>
              <a:buChar char="•"/>
            </a:pPr>
            <a:r>
              <a:rPr lang="en-US" sz="3200" dirty="0">
                <a:solidFill>
                  <a:prstClr val="black"/>
                </a:solidFill>
              </a:rPr>
              <a:t>the specificity of the action;</a:t>
            </a:r>
          </a:p>
          <a:p>
            <a:pPr marL="285750" indent="-285750">
              <a:buFont typeface="Arial" panose="020B0604020202020204" pitchFamily="34" charset="0"/>
              <a:buChar char="•"/>
            </a:pPr>
            <a:r>
              <a:rPr lang="en-US" sz="3200" dirty="0">
                <a:solidFill>
                  <a:prstClr val="black"/>
                </a:solidFill>
              </a:rPr>
              <a:t>participation in a catalyzed reaction</a:t>
            </a:r>
            <a:endParaRPr lang="ru-RU" sz="3200" dirty="0">
              <a:solidFill>
                <a:prstClr val="black"/>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0808"/>
          <a:stretch/>
        </p:blipFill>
        <p:spPr bwMode="auto">
          <a:xfrm>
            <a:off x="0" y="0"/>
            <a:ext cx="3779912" cy="350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04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stretch>
            <a:fillRect/>
          </a:stretch>
        </p:blipFill>
        <p:spPr>
          <a:xfrm>
            <a:off x="473427" y="116632"/>
            <a:ext cx="8417236" cy="6270841"/>
          </a:xfrm>
          <a:prstGeom prst="rect">
            <a:avLst/>
          </a:prstGeom>
        </p:spPr>
      </p:pic>
    </p:spTree>
    <p:extLst>
      <p:ext uri="{BB962C8B-B14F-4D97-AF65-F5344CB8AC3E}">
        <p14:creationId xmlns:p14="http://schemas.microsoft.com/office/powerpoint/2010/main" val="4087286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5011" y="-147263"/>
            <a:ext cx="9330600" cy="7005263"/>
          </a:xfrm>
          <a:prstGeom prst="rect">
            <a:avLst/>
          </a:prstGeom>
        </p:spPr>
      </p:pic>
    </p:spTree>
    <p:extLst>
      <p:ext uri="{BB962C8B-B14F-4D97-AF65-F5344CB8AC3E}">
        <p14:creationId xmlns:p14="http://schemas.microsoft.com/office/powerpoint/2010/main" val="598162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1460" y="276436"/>
            <a:ext cx="9144000" cy="936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rPr>
              <a:t>Proenzymes (zymogens) of the gastrointestinal tract and their activation by limited proteolysis</a:t>
            </a:r>
            <a:endParaRPr lang="ru-RU" sz="3200" b="1" dirty="0" smtClean="0">
              <a:solidFill>
                <a:srgbClr val="FF0000"/>
              </a:solidFill>
            </a:endParaRPr>
          </a:p>
        </p:txBody>
      </p:sp>
      <p:pic>
        <p:nvPicPr>
          <p:cNvPr id="2" name="Рисунок 1"/>
          <p:cNvPicPr>
            <a:picLocks noChangeAspect="1"/>
          </p:cNvPicPr>
          <p:nvPr/>
        </p:nvPicPr>
        <p:blipFill>
          <a:blip r:embed="rId2"/>
          <a:stretch>
            <a:fillRect/>
          </a:stretch>
        </p:blipFill>
        <p:spPr>
          <a:xfrm>
            <a:off x="942040" y="1412776"/>
            <a:ext cx="7236999" cy="4904193"/>
          </a:xfrm>
          <a:prstGeom prst="rect">
            <a:avLst/>
          </a:prstGeom>
        </p:spPr>
      </p:pic>
      <p:sp>
        <p:nvSpPr>
          <p:cNvPr id="3" name="Прямоугольник 2"/>
          <p:cNvSpPr/>
          <p:nvPr/>
        </p:nvSpPr>
        <p:spPr>
          <a:xfrm>
            <a:off x="1187624" y="6385879"/>
            <a:ext cx="4572000" cy="261610"/>
          </a:xfrm>
          <a:prstGeom prst="rect">
            <a:avLst/>
          </a:prstGeom>
        </p:spPr>
        <p:txBody>
          <a:bodyPr>
            <a:spAutoFit/>
          </a:bodyPr>
          <a:lstStyle/>
          <a:p>
            <a:r>
              <a:rPr lang="ru-RU" sz="1100" dirty="0"/>
              <a:t>https://www.brainkart.com/article/Zymogens_27501/</a:t>
            </a:r>
          </a:p>
        </p:txBody>
      </p:sp>
    </p:spTree>
    <p:extLst>
      <p:ext uri="{BB962C8B-B14F-4D97-AF65-F5344CB8AC3E}">
        <p14:creationId xmlns:p14="http://schemas.microsoft.com/office/powerpoint/2010/main" val="326681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55576" y="61798"/>
            <a:ext cx="7560840" cy="6799156"/>
          </a:xfrm>
          <a:prstGeom prst="rect">
            <a:avLst/>
          </a:prstGeom>
        </p:spPr>
      </p:pic>
    </p:spTree>
    <p:extLst>
      <p:ext uri="{BB962C8B-B14F-4D97-AF65-F5344CB8AC3E}">
        <p14:creationId xmlns:p14="http://schemas.microsoft.com/office/powerpoint/2010/main" val="1202369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840" y="0"/>
            <a:ext cx="8229600" cy="692696"/>
          </a:xfrm>
        </p:spPr>
        <p:txBody>
          <a:bodyPr>
            <a:normAutofit/>
          </a:bodyPr>
          <a:lstStyle/>
          <a:p>
            <a:r>
              <a:rPr lang="en-US" sz="3600" dirty="0" err="1">
                <a:solidFill>
                  <a:srgbClr val="FF0000"/>
                </a:solidFill>
                <a:latin typeface="Arial" panose="020B0604020202020204" pitchFamily="34" charset="0"/>
                <a:cs typeface="Arial" panose="020B0604020202020204" pitchFamily="34" charset="0"/>
              </a:rPr>
              <a:t>Isoenzymes</a:t>
            </a:r>
            <a:endParaRPr lang="ru-RU" sz="36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74825" y="692696"/>
            <a:ext cx="8861671" cy="1200329"/>
          </a:xfrm>
          <a:prstGeom prst="rect">
            <a:avLst/>
          </a:prstGeom>
          <a:noFill/>
        </p:spPr>
        <p:txBody>
          <a:bodyPr wrap="square" rtlCol="0">
            <a:spAutoFit/>
          </a:bodyPr>
          <a:lstStyle/>
          <a:p>
            <a:pPr algn="just"/>
            <a:r>
              <a:rPr lang="en-US" sz="2400" dirty="0" err="1" smtClean="0">
                <a:solidFill>
                  <a:srgbClr val="FF0000"/>
                </a:solidFill>
                <a:latin typeface="Arial" pitchFamily="34" charset="0"/>
                <a:cs typeface="Arial" pitchFamily="34" charset="0"/>
              </a:rPr>
              <a:t>Isoenzymes</a:t>
            </a:r>
            <a:r>
              <a:rPr lang="en-US" sz="2400" dirty="0" smtClean="0">
                <a:solidFill>
                  <a:srgbClr val="FF0000"/>
                </a:solidFill>
                <a:latin typeface="Arial" pitchFamily="34" charset="0"/>
                <a:cs typeface="Arial" pitchFamily="34" charset="0"/>
              </a:rPr>
              <a:t> </a:t>
            </a:r>
            <a:r>
              <a:rPr lang="en-US" sz="2400" dirty="0">
                <a:solidFill>
                  <a:srgbClr val="FF0000"/>
                </a:solidFill>
                <a:latin typeface="Arial" pitchFamily="34" charset="0"/>
                <a:cs typeface="Arial" pitchFamily="34" charset="0"/>
              </a:rPr>
              <a:t>are molecular forms of the same enzyme that result from genetic differences in the primary structure of the enzyme and have different physical properties.</a:t>
            </a:r>
            <a:endParaRPr lang="ru-RU" sz="2000" dirty="0" smtClean="0">
              <a:solidFill>
                <a:srgbClr val="00206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a:off x="1547664" y="1872791"/>
            <a:ext cx="6339346" cy="4881296"/>
          </a:xfrm>
          <a:prstGeom prst="rect">
            <a:avLst/>
          </a:prstGeom>
        </p:spPr>
      </p:pic>
    </p:spTree>
    <p:extLst>
      <p:ext uri="{BB962C8B-B14F-4D97-AF65-F5344CB8AC3E}">
        <p14:creationId xmlns:p14="http://schemas.microsoft.com/office/powerpoint/2010/main" val="251786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22" y="836712"/>
            <a:ext cx="9147440" cy="5145435"/>
          </a:xfrm>
          <a:prstGeom prst="rect">
            <a:avLst/>
          </a:prstGeom>
        </p:spPr>
      </p:pic>
    </p:spTree>
    <p:extLst>
      <p:ext uri="{BB962C8B-B14F-4D97-AF65-F5344CB8AC3E}">
        <p14:creationId xmlns:p14="http://schemas.microsoft.com/office/powerpoint/2010/main" val="3676565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440" y="836712"/>
            <a:ext cx="9147440" cy="5145435"/>
          </a:xfrm>
          <a:prstGeom prst="rect">
            <a:avLst/>
          </a:prstGeom>
        </p:spPr>
      </p:pic>
    </p:spTree>
    <p:extLst>
      <p:ext uri="{BB962C8B-B14F-4D97-AF65-F5344CB8AC3E}">
        <p14:creationId xmlns:p14="http://schemas.microsoft.com/office/powerpoint/2010/main" val="2102842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11814" y="182671"/>
            <a:ext cx="8720371" cy="6675329"/>
          </a:xfrm>
          <a:prstGeom prst="rect">
            <a:avLst/>
          </a:prstGeom>
        </p:spPr>
      </p:pic>
    </p:spTree>
    <p:extLst>
      <p:ext uri="{BB962C8B-B14F-4D97-AF65-F5344CB8AC3E}">
        <p14:creationId xmlns:p14="http://schemas.microsoft.com/office/powerpoint/2010/main" val="3489554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212976"/>
            <a:ext cx="3810000"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23156"/>
            <a:ext cx="8229600" cy="72008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MULTI-ENZYME COMPLEXES</a:t>
            </a:r>
            <a:endParaRPr lang="ru-RU" sz="32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6157" y="764704"/>
            <a:ext cx="9168708" cy="4525963"/>
          </a:xfrm>
        </p:spPr>
        <p:txBody>
          <a:bodyPr>
            <a:normAutofit/>
          </a:bodyPr>
          <a:lstStyle/>
          <a:p>
            <a:pPr algn="just">
              <a:spcBef>
                <a:spcPts val="0"/>
              </a:spcBef>
            </a:pPr>
            <a:r>
              <a:rPr lang="en-US" sz="2400" dirty="0">
                <a:latin typeface="Arial" panose="020B0604020202020204" pitchFamily="34" charset="0"/>
                <a:cs typeface="Arial" panose="020B0604020202020204" pitchFamily="34" charset="0"/>
              </a:rPr>
              <a:t>In a </a:t>
            </a:r>
            <a:r>
              <a:rPr lang="en-US" sz="2400" dirty="0" smtClean="0">
                <a:latin typeface="Arial" panose="020B0604020202020204" pitchFamily="34" charset="0"/>
                <a:cs typeface="Arial" panose="020B0604020202020204" pitchFamily="34" charset="0"/>
              </a:rPr>
              <a:t>multi-enzyme </a:t>
            </a:r>
            <a:r>
              <a:rPr lang="en-US" sz="2400" dirty="0">
                <a:latin typeface="Arial" panose="020B0604020202020204" pitchFamily="34" charset="0"/>
                <a:cs typeface="Arial" panose="020B0604020202020204" pitchFamily="34" charset="0"/>
              </a:rPr>
              <a:t>complex, several enzymes are linked together into a single complex and carry out a series of sequential reactions, in which the reaction product is directly transferred to the next enzyme and is only its substrate.</a:t>
            </a:r>
          </a:p>
          <a:p>
            <a:pPr algn="just">
              <a:spcBef>
                <a:spcPts val="0"/>
              </a:spcBef>
            </a:pPr>
            <a:endParaRPr lang="en-US" sz="2400" dirty="0">
              <a:latin typeface="Arial" panose="020B0604020202020204" pitchFamily="34" charset="0"/>
              <a:cs typeface="Arial" panose="020B0604020202020204" pitchFamily="34" charset="0"/>
            </a:endParaRPr>
          </a:p>
          <a:p>
            <a:pPr algn="just">
              <a:spcBef>
                <a:spcPts val="0"/>
              </a:spcBef>
            </a:pPr>
            <a:r>
              <a:rPr lang="en-US" sz="2400" dirty="0">
                <a:latin typeface="Arial" panose="020B0604020202020204" pitchFamily="34" charset="0"/>
                <a:cs typeface="Arial" panose="020B0604020202020204" pitchFamily="34" charset="0"/>
              </a:rPr>
              <a:t>For example, a pyruvate dehydrogenase complex (pyruvate dehydrogenase) that converts pyruvate to acetyl-CoA.</a:t>
            </a:r>
            <a:endParaRPr lang="ru-RU" sz="2000" dirty="0">
              <a:latin typeface="Arial" panose="020B0604020202020204" pitchFamily="34" charset="0"/>
              <a:cs typeface="Arial" panose="020B0604020202020204" pitchFamily="34" charset="0"/>
            </a:endParaRPr>
          </a:p>
        </p:txBody>
      </p:sp>
      <p:sp>
        <p:nvSpPr>
          <p:cNvPr id="5" name="Прямоугольник 8"/>
          <p:cNvSpPr>
            <a:spLocks noChangeArrowheads="1"/>
          </p:cNvSpPr>
          <p:nvPr/>
        </p:nvSpPr>
        <p:spPr bwMode="auto">
          <a:xfrm>
            <a:off x="1243392" y="5657671"/>
            <a:ext cx="46085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prstClr val="black"/>
                </a:solidFill>
              </a:rPr>
              <a:t>Pyruvate dehydrogenase (yellow), </a:t>
            </a:r>
            <a:r>
              <a:rPr lang="en-US" dirty="0" err="1">
                <a:solidFill>
                  <a:prstClr val="black"/>
                </a:solidFill>
              </a:rPr>
              <a:t>dihydrolipoamide</a:t>
            </a:r>
            <a:r>
              <a:rPr lang="en-US" dirty="0">
                <a:solidFill>
                  <a:prstClr val="black"/>
                </a:solidFill>
              </a:rPr>
              <a:t> acetyltransferase (green), </a:t>
            </a:r>
            <a:r>
              <a:rPr lang="en-US" dirty="0" err="1">
                <a:solidFill>
                  <a:prstClr val="black"/>
                </a:solidFill>
              </a:rPr>
              <a:t>dihydrolipoamide</a:t>
            </a:r>
            <a:r>
              <a:rPr lang="en-US" dirty="0">
                <a:solidFill>
                  <a:prstClr val="black"/>
                </a:solidFill>
              </a:rPr>
              <a:t> dehydrogenase (red)</a:t>
            </a:r>
            <a:endParaRPr lang="ru-RU" dirty="0">
              <a:solidFill>
                <a:prstClr val="black"/>
              </a:solidFill>
            </a:endParaRPr>
          </a:p>
        </p:txBody>
      </p:sp>
    </p:spTree>
    <p:extLst>
      <p:ext uri="{BB962C8B-B14F-4D97-AF65-F5344CB8AC3E}">
        <p14:creationId xmlns:p14="http://schemas.microsoft.com/office/powerpoint/2010/main" val="380867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ENZYME CLASSIFICATION</a:t>
            </a:r>
            <a:endParaRPr lang="ru-RU" sz="3600" dirty="0"/>
          </a:p>
        </p:txBody>
      </p:sp>
      <p:sp>
        <p:nvSpPr>
          <p:cNvPr id="3" name="Объект 2"/>
          <p:cNvSpPr>
            <a:spLocks noGrp="1"/>
          </p:cNvSpPr>
          <p:nvPr>
            <p:ph idx="1"/>
          </p:nvPr>
        </p:nvSpPr>
        <p:spPr>
          <a:xfrm>
            <a:off x="179512" y="908720"/>
            <a:ext cx="8856984" cy="5217443"/>
          </a:xfrm>
        </p:spPr>
        <p:txBody>
          <a:bodyPr/>
          <a:lstStyle/>
          <a:p>
            <a:pPr algn="just">
              <a:spcBef>
                <a:spcPts val="0"/>
              </a:spcBef>
            </a:pPr>
            <a:r>
              <a:rPr lang="en-US" sz="2800" dirty="0">
                <a:solidFill>
                  <a:srgbClr val="002060"/>
                </a:solidFill>
                <a:latin typeface="Arial" panose="020B0604020202020204" pitchFamily="34" charset="0"/>
                <a:cs typeface="Arial" panose="020B0604020202020204" pitchFamily="34" charset="0"/>
              </a:rPr>
              <a:t>Each enzyme is assigned a four-digit classification number, including the class, subclass, sub-subclass, and the ordinal number in the sub-subclass</a:t>
            </a:r>
            <a:r>
              <a:rPr lang="en-US" sz="2800" dirty="0" smtClean="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1763688" y="2420888"/>
            <a:ext cx="5310758" cy="3929961"/>
          </a:xfrm>
          <a:prstGeom prst="rect">
            <a:avLst/>
          </a:prstGeom>
        </p:spPr>
      </p:pic>
    </p:spTree>
    <p:extLst>
      <p:ext uri="{BB962C8B-B14F-4D97-AF65-F5344CB8AC3E}">
        <p14:creationId xmlns:p14="http://schemas.microsoft.com/office/powerpoint/2010/main" val="424720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143000"/>
          </a:xfrm>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0"/>
            <a:ext cx="8892480" cy="6669360"/>
          </a:xfrm>
          <a:prstGeom prst="rect">
            <a:avLst/>
          </a:prstGeom>
        </p:spPr>
      </p:pic>
    </p:spTree>
    <p:extLst>
      <p:ext uri="{BB962C8B-B14F-4D97-AF65-F5344CB8AC3E}">
        <p14:creationId xmlns:p14="http://schemas.microsoft.com/office/powerpoint/2010/main" val="2602362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755576" y="116632"/>
            <a:ext cx="7200799" cy="6407364"/>
          </a:xfrm>
          <a:prstGeom prst="rect">
            <a:avLst/>
          </a:prstGeom>
        </p:spPr>
      </p:pic>
    </p:spTree>
    <p:extLst>
      <p:ext uri="{BB962C8B-B14F-4D97-AF65-F5344CB8AC3E}">
        <p14:creationId xmlns:p14="http://schemas.microsoft.com/office/powerpoint/2010/main" val="13236450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16936" y="620688"/>
            <a:ext cx="8710127" cy="4819256"/>
          </a:xfrm>
          <a:prstGeom prst="rect">
            <a:avLst/>
          </a:prstGeom>
        </p:spPr>
      </p:pic>
    </p:spTree>
    <p:extLst>
      <p:ext uri="{BB962C8B-B14F-4D97-AF65-F5344CB8AC3E}">
        <p14:creationId xmlns:p14="http://schemas.microsoft.com/office/powerpoint/2010/main" val="311298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07712"/>
          </a:xfrm>
        </p:spPr>
        <p:txBody>
          <a:bodyPr>
            <a:normAutofit/>
          </a:bodyPr>
          <a:lstStyle/>
          <a:p>
            <a:pPr>
              <a:defRPr/>
            </a:pPr>
            <a:r>
              <a:rPr lang="en-US" b="1" dirty="0"/>
              <a:t>2 classes of transfer enzymes</a:t>
            </a:r>
            <a:endParaRPr lang="ru-RU" dirty="0"/>
          </a:p>
        </p:txBody>
      </p:sp>
      <p:sp>
        <p:nvSpPr>
          <p:cNvPr id="12" name="Содержимое 2"/>
          <p:cNvSpPr txBox="1">
            <a:spLocks/>
          </p:cNvSpPr>
          <p:nvPr/>
        </p:nvSpPr>
        <p:spPr>
          <a:xfrm>
            <a:off x="179512" y="4604859"/>
            <a:ext cx="3816424" cy="21810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a:solidFill>
                  <a:srgbClr val="FF0000"/>
                </a:solidFill>
              </a:rPr>
              <a:t>Oxide reductase</a:t>
            </a:r>
            <a:endParaRPr lang="ru-RU" sz="4800" b="1" i="1" dirty="0" smtClean="0">
              <a:solidFill>
                <a:srgbClr val="FF0000"/>
              </a:solidFill>
            </a:endParaRPr>
          </a:p>
        </p:txBody>
      </p:sp>
      <p:sp>
        <p:nvSpPr>
          <p:cNvPr id="13" name="Содержимое 2"/>
          <p:cNvSpPr txBox="1">
            <a:spLocks/>
          </p:cNvSpPr>
          <p:nvPr/>
        </p:nvSpPr>
        <p:spPr>
          <a:xfrm>
            <a:off x="5148064" y="4625752"/>
            <a:ext cx="3816424"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a:solidFill>
                  <a:srgbClr val="FF0000"/>
                </a:solidFill>
              </a:rPr>
              <a:t>Transferases (kinases)</a:t>
            </a:r>
            <a:endParaRPr lang="ru-RU" sz="4800" b="1" i="1" dirty="0" smtClean="0">
              <a:solidFill>
                <a:srgbClr val="FF0000"/>
              </a:solidFill>
            </a:endParaRPr>
          </a:p>
        </p:txBody>
      </p:sp>
      <p:sp>
        <p:nvSpPr>
          <p:cNvPr id="18" name="TextBox 17"/>
          <p:cNvSpPr txBox="1"/>
          <p:nvPr/>
        </p:nvSpPr>
        <p:spPr>
          <a:xfrm>
            <a:off x="1629104" y="5562959"/>
            <a:ext cx="694421" cy="1323439"/>
          </a:xfrm>
          <a:prstGeom prst="rect">
            <a:avLst/>
          </a:prstGeom>
          <a:noFill/>
        </p:spPr>
        <p:txBody>
          <a:bodyPr wrap="none" rtlCol="0">
            <a:spAutoFit/>
          </a:bodyPr>
          <a:lstStyle/>
          <a:p>
            <a:r>
              <a:rPr lang="en-US" sz="8000" dirty="0" smtClean="0"/>
              <a:t>ē</a:t>
            </a:r>
            <a:endParaRPr lang="ru-RU" sz="8000" dirty="0"/>
          </a:p>
        </p:txBody>
      </p:sp>
      <p:sp>
        <p:nvSpPr>
          <p:cNvPr id="7" name="TextBox 6"/>
          <p:cNvSpPr txBox="1"/>
          <p:nvPr/>
        </p:nvSpPr>
        <p:spPr>
          <a:xfrm>
            <a:off x="5294188" y="5949280"/>
            <a:ext cx="2688685" cy="769441"/>
          </a:xfrm>
          <a:prstGeom prst="rect">
            <a:avLst/>
          </a:prstGeom>
          <a:noFill/>
        </p:spPr>
        <p:txBody>
          <a:bodyPr wrap="none" rtlCol="0">
            <a:spAutoFit/>
          </a:bodyPr>
          <a:lstStyle/>
          <a:p>
            <a:r>
              <a:rPr lang="en-US" sz="4400" dirty="0"/>
              <a:t>any groups</a:t>
            </a:r>
            <a:endParaRPr lang="ru-RU" sz="4400" dirty="0"/>
          </a:p>
        </p:txBody>
      </p:sp>
      <p:pic>
        <p:nvPicPr>
          <p:cNvPr id="3074" name="Picture 2" descr="C:\Temp\5091354-3035527910-GUES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88232" y="-171400"/>
            <a:ext cx="6624736" cy="529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14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583668" y="0"/>
            <a:ext cx="5976664" cy="6651174"/>
          </a:xfrm>
          <a:prstGeom prst="rect">
            <a:avLst/>
          </a:prstGeom>
        </p:spPr>
      </p:pic>
    </p:spTree>
    <p:extLst>
      <p:ext uri="{BB962C8B-B14F-4D97-AF65-F5344CB8AC3E}">
        <p14:creationId xmlns:p14="http://schemas.microsoft.com/office/powerpoint/2010/main" val="219948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07712"/>
          </a:xfrm>
        </p:spPr>
        <p:txBody>
          <a:bodyPr>
            <a:normAutofit/>
          </a:bodyPr>
          <a:lstStyle/>
          <a:p>
            <a:pPr>
              <a:defRPr/>
            </a:pPr>
            <a:r>
              <a:rPr lang="en-US" b="1" dirty="0"/>
              <a:t>2 classes of enzymes cleaving</a:t>
            </a:r>
            <a:endParaRPr lang="ru-RU" dirty="0"/>
          </a:p>
        </p:txBody>
      </p:sp>
      <p:sp>
        <p:nvSpPr>
          <p:cNvPr id="12" name="Содержимое 2"/>
          <p:cNvSpPr txBox="1">
            <a:spLocks/>
          </p:cNvSpPr>
          <p:nvPr/>
        </p:nvSpPr>
        <p:spPr>
          <a:xfrm>
            <a:off x="179512" y="4669917"/>
            <a:ext cx="3816424" cy="21810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a:solidFill>
                  <a:srgbClr val="FF0000"/>
                </a:solidFill>
              </a:rPr>
              <a:t>Hydrolases</a:t>
            </a:r>
            <a:endParaRPr lang="ru-RU" sz="4800" b="1" i="1" dirty="0" smtClean="0">
              <a:solidFill>
                <a:srgbClr val="FF0000"/>
              </a:solidFill>
            </a:endParaRPr>
          </a:p>
        </p:txBody>
      </p:sp>
      <p:sp>
        <p:nvSpPr>
          <p:cNvPr id="13" name="Содержимое 2"/>
          <p:cNvSpPr txBox="1">
            <a:spLocks/>
          </p:cNvSpPr>
          <p:nvPr/>
        </p:nvSpPr>
        <p:spPr>
          <a:xfrm>
            <a:off x="5148064" y="4625752"/>
            <a:ext cx="3816424"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err="1">
                <a:solidFill>
                  <a:srgbClr val="FF0000"/>
                </a:solidFill>
              </a:rPr>
              <a:t>Lyases</a:t>
            </a:r>
            <a:endParaRPr lang="ru-RU" sz="4800" b="1" i="1" dirty="0" smtClean="0">
              <a:solidFill>
                <a:srgbClr val="FF0000"/>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57" t="30898" r="23526" b="42644"/>
          <a:stretch/>
        </p:blipFill>
        <p:spPr bwMode="auto">
          <a:xfrm>
            <a:off x="5934443" y="5707597"/>
            <a:ext cx="2243666" cy="97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26832" y="5534561"/>
            <a:ext cx="2143536" cy="1323439"/>
          </a:xfrm>
          <a:prstGeom prst="rect">
            <a:avLst/>
          </a:prstGeom>
          <a:noFill/>
        </p:spPr>
        <p:txBody>
          <a:bodyPr wrap="none" rtlCol="0">
            <a:spAutoFit/>
          </a:bodyPr>
          <a:lstStyle/>
          <a:p>
            <a:r>
              <a:rPr lang="en-US" sz="8000" dirty="0" smtClean="0"/>
              <a:t>HOH</a:t>
            </a:r>
            <a:endParaRPr lang="ru-RU" sz="8000" dirty="0"/>
          </a:p>
        </p:txBody>
      </p:sp>
      <p:pic>
        <p:nvPicPr>
          <p:cNvPr id="4099" name="Picture 3" descr="E:\БИОХИМИЯ (к занятиям)\МАТЕРИАЛЫ из прошлых лет\Химия биохимия\!МОИ РЕСУРСЫ к занятиям\Статическая биохимия\Лекции по статике\Окончат-2 курс-2019-2020 год\PZ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71493" y="764705"/>
            <a:ext cx="5595720"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00808"/>
          </a:xfrm>
        </p:spPr>
        <p:txBody>
          <a:bodyPr>
            <a:normAutofit/>
          </a:bodyPr>
          <a:lstStyle/>
          <a:p>
            <a:pPr>
              <a:defRPr/>
            </a:pPr>
            <a:r>
              <a:rPr lang="en-US" b="1" dirty="0"/>
              <a:t>1 class of enzymes of synthesis ("</a:t>
            </a:r>
            <a:r>
              <a:rPr lang="en-US" b="1" dirty="0" err="1"/>
              <a:t>crosslinkers</a:t>
            </a:r>
            <a:r>
              <a:rPr lang="en-US" b="1" dirty="0"/>
              <a:t>")</a:t>
            </a:r>
            <a:endParaRPr lang="ru-RU" dirty="0"/>
          </a:p>
        </p:txBody>
      </p:sp>
      <p:sp>
        <p:nvSpPr>
          <p:cNvPr id="3" name="Содержимое 2"/>
          <p:cNvSpPr>
            <a:spLocks noGrp="1"/>
          </p:cNvSpPr>
          <p:nvPr>
            <p:ph idx="1"/>
          </p:nvPr>
        </p:nvSpPr>
        <p:spPr>
          <a:xfrm>
            <a:off x="5076056" y="4221088"/>
            <a:ext cx="3816424" cy="2232248"/>
          </a:xfrm>
        </p:spPr>
        <p:txBody>
          <a:bodyPr>
            <a:normAutofit/>
          </a:bodyPr>
          <a:lstStyle/>
          <a:p>
            <a:pPr marL="0" indent="0" algn="ctr">
              <a:lnSpc>
                <a:spcPct val="80000"/>
              </a:lnSpc>
              <a:buNone/>
              <a:defRPr/>
            </a:pPr>
            <a:r>
              <a:rPr lang="en-US" b="1" i="1" dirty="0" err="1">
                <a:solidFill>
                  <a:srgbClr val="FF0000"/>
                </a:solidFill>
              </a:rPr>
              <a:t>Lyases</a:t>
            </a:r>
            <a:endParaRPr lang="en-US" b="1" i="1" dirty="0">
              <a:solidFill>
                <a:srgbClr val="FF0000"/>
              </a:solidFill>
            </a:endParaRPr>
          </a:p>
          <a:p>
            <a:pPr marL="0" indent="0" algn="ctr">
              <a:lnSpc>
                <a:spcPct val="80000"/>
              </a:lnSpc>
              <a:buNone/>
              <a:defRPr/>
            </a:pPr>
            <a:r>
              <a:rPr lang="en-US" b="1" i="1" dirty="0">
                <a:solidFill>
                  <a:srgbClr val="FF0000"/>
                </a:solidFill>
              </a:rPr>
              <a:t>(synthase subclass only)</a:t>
            </a:r>
            <a:endParaRPr lang="ru-RU" dirty="0"/>
          </a:p>
        </p:txBody>
      </p:sp>
      <p:sp>
        <p:nvSpPr>
          <p:cNvPr id="4" name="Содержимое 2"/>
          <p:cNvSpPr txBox="1">
            <a:spLocks/>
          </p:cNvSpPr>
          <p:nvPr/>
        </p:nvSpPr>
        <p:spPr>
          <a:xfrm>
            <a:off x="26392" y="4221088"/>
            <a:ext cx="3816424"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a:solidFill>
                  <a:srgbClr val="FF0000"/>
                </a:solidFill>
              </a:rPr>
              <a:t>Ligases (</a:t>
            </a:r>
            <a:r>
              <a:rPr lang="en-US" sz="4800" b="1" i="1" dirty="0" err="1">
                <a:solidFill>
                  <a:srgbClr val="FF0000"/>
                </a:solidFill>
              </a:rPr>
              <a:t>synthetases</a:t>
            </a:r>
            <a:r>
              <a:rPr lang="en-US" sz="4800" b="1" i="1" dirty="0">
                <a:solidFill>
                  <a:srgbClr val="FF0000"/>
                </a:solidFill>
              </a:rPr>
              <a:t>)</a:t>
            </a:r>
            <a:endParaRPr lang="ru-RU" sz="4800" b="1" i="1" dirty="0" smtClean="0">
              <a:solidFill>
                <a:srgbClr val="FF0000"/>
              </a:solidFill>
            </a:endParaRPr>
          </a:p>
        </p:txBody>
      </p:sp>
      <p:sp>
        <p:nvSpPr>
          <p:cNvPr id="5" name="TextBox 4"/>
          <p:cNvSpPr txBox="1"/>
          <p:nvPr/>
        </p:nvSpPr>
        <p:spPr>
          <a:xfrm>
            <a:off x="826832" y="5534561"/>
            <a:ext cx="2077813" cy="1323439"/>
          </a:xfrm>
          <a:prstGeom prst="rect">
            <a:avLst/>
          </a:prstGeom>
          <a:noFill/>
        </p:spPr>
        <p:txBody>
          <a:bodyPr wrap="none" rtlCol="0">
            <a:spAutoFit/>
          </a:bodyPr>
          <a:lstStyle/>
          <a:p>
            <a:r>
              <a:rPr lang="ru-RU" sz="8000" dirty="0" smtClean="0"/>
              <a:t>АТ</a:t>
            </a:r>
            <a:r>
              <a:rPr lang="en-GB" sz="8000" dirty="0" smtClean="0"/>
              <a:t>P</a:t>
            </a:r>
            <a:r>
              <a:rPr lang="ru-RU" sz="8000" dirty="0" smtClean="0"/>
              <a:t>!</a:t>
            </a:r>
            <a:endParaRPr lang="ru-RU" sz="80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57" t="30898" r="23526" b="42644"/>
          <a:stretch/>
        </p:blipFill>
        <p:spPr bwMode="auto">
          <a:xfrm>
            <a:off x="5848755" y="5707597"/>
            <a:ext cx="2243666" cy="97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E:\БИОХИМИЯ (к занятиям)\МАТЕРИАЛЫ из прошлых лет\Химия биохимия\!МОИ РЕСУРСЫ к занятиям\Статическая биохимия\Лекции по статике\Окончат-2 курс-2019-2020 год\ezgif.com-gif-mak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1556792"/>
            <a:ext cx="364840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8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814495"/>
            <a:ext cx="8763397" cy="4929411"/>
          </a:xfrm>
          <a:prstGeom prst="rect">
            <a:avLst/>
          </a:prstGeom>
        </p:spPr>
      </p:pic>
    </p:spTree>
    <p:extLst>
      <p:ext uri="{BB962C8B-B14F-4D97-AF65-F5344CB8AC3E}">
        <p14:creationId xmlns:p14="http://schemas.microsoft.com/office/powerpoint/2010/main" val="591741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00808"/>
          </a:xfrm>
        </p:spPr>
        <p:txBody>
          <a:bodyPr>
            <a:normAutofit/>
          </a:bodyPr>
          <a:lstStyle/>
          <a:p>
            <a:pPr>
              <a:defRPr/>
            </a:pPr>
            <a:r>
              <a:rPr lang="en-US" b="1" dirty="0"/>
              <a:t>1 class of enzymes "transformation"</a:t>
            </a:r>
            <a:endParaRPr lang="ru-RU" dirty="0"/>
          </a:p>
        </p:txBody>
      </p:sp>
      <p:sp>
        <p:nvSpPr>
          <p:cNvPr id="4" name="Содержимое 2"/>
          <p:cNvSpPr txBox="1">
            <a:spLocks/>
          </p:cNvSpPr>
          <p:nvPr/>
        </p:nvSpPr>
        <p:spPr>
          <a:xfrm>
            <a:off x="2699792" y="5949280"/>
            <a:ext cx="3816424"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defRPr/>
            </a:pPr>
            <a:r>
              <a:rPr lang="en-US" sz="4800" b="1" i="1" dirty="0">
                <a:solidFill>
                  <a:srgbClr val="FF0000"/>
                </a:solidFill>
              </a:rPr>
              <a:t>Isomerase</a:t>
            </a:r>
            <a:endParaRPr lang="ru-RU" sz="4800" b="1" i="1" dirty="0" smtClean="0">
              <a:solidFill>
                <a:srgbClr val="FF0000"/>
              </a:solidFill>
            </a:endParaRPr>
          </a:p>
        </p:txBody>
      </p:sp>
      <p:pic>
        <p:nvPicPr>
          <p:cNvPr id="2052" name="Picture 4" descr="E:\БИОХИМИЯ (к занятиям)\МАТЕРИАЛЫ из прошлых лет\Химия биохимия\!МОИ РЕСУРСЫ к занятиям\Статическая биохимия\Лекции по статике\Окончат-2 курс-2019-2020 год\ezgif.com-gif-maker (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31203" y="1268760"/>
            <a:ext cx="4553602" cy="454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2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63688" y="274638"/>
            <a:ext cx="6048672" cy="6447149"/>
          </a:xfrm>
          <a:prstGeom prst="rect">
            <a:avLst/>
          </a:prstGeom>
        </p:spPr>
      </p:pic>
    </p:spTree>
    <p:extLst>
      <p:ext uri="{BB962C8B-B14F-4D97-AF65-F5344CB8AC3E}">
        <p14:creationId xmlns:p14="http://schemas.microsoft.com/office/powerpoint/2010/main" val="4121827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016732"/>
            <a:ext cx="9134456" cy="6408712"/>
          </a:xfrm>
        </p:spPr>
        <p:txBody>
          <a:bodyPr>
            <a:normAutofit/>
          </a:bodyPr>
          <a:lstStyle/>
          <a:p>
            <a:pPr marL="609600" indent="-609600">
              <a:lnSpc>
                <a:spcPct val="80000"/>
              </a:lnSpc>
              <a:buAutoNum type="arabicPeriod"/>
              <a:defRPr/>
            </a:pPr>
            <a:r>
              <a:rPr lang="en-US" sz="2800" b="1" i="1" dirty="0" smtClean="0"/>
              <a:t>Dehydrogenase </a:t>
            </a:r>
            <a:r>
              <a:rPr lang="en-US" sz="2800" b="1" i="1" dirty="0"/>
              <a:t>- removal of H from the </a:t>
            </a:r>
            <a:r>
              <a:rPr lang="en-US" sz="2800" b="1" i="1" dirty="0" smtClean="0"/>
              <a:t>substrate</a:t>
            </a:r>
          </a:p>
          <a:p>
            <a:pPr marL="609600" indent="-609600">
              <a:lnSpc>
                <a:spcPct val="80000"/>
              </a:lnSpc>
              <a:buAutoNum type="arabicPeriod"/>
              <a:defRPr/>
            </a:pPr>
            <a:endParaRPr lang="en-US" sz="2800" b="1" i="1" dirty="0"/>
          </a:p>
          <a:p>
            <a:pPr marL="609600" indent="-609600">
              <a:lnSpc>
                <a:spcPct val="80000"/>
              </a:lnSpc>
              <a:buAutoNum type="arabicPeriod"/>
              <a:defRPr/>
            </a:pPr>
            <a:endParaRPr lang="en-US" sz="2800" b="1" i="1" dirty="0" smtClean="0"/>
          </a:p>
          <a:p>
            <a:pPr marL="609600" indent="-609600">
              <a:lnSpc>
                <a:spcPct val="80000"/>
              </a:lnSpc>
              <a:buNone/>
              <a:defRPr/>
            </a:pPr>
            <a:r>
              <a:rPr lang="en-US" sz="2800" b="1" i="1" dirty="0" smtClean="0"/>
              <a:t>2</a:t>
            </a:r>
            <a:r>
              <a:rPr lang="en-US" sz="2800" b="1" i="1" dirty="0"/>
              <a:t>. Reductases (hydrogenases) - attachment of H to the substrate</a:t>
            </a:r>
          </a:p>
          <a:p>
            <a:pPr marL="609600" indent="-609600">
              <a:lnSpc>
                <a:spcPct val="80000"/>
              </a:lnSpc>
              <a:buNone/>
              <a:defRPr/>
            </a:pPr>
            <a:endParaRPr lang="en-US" sz="2800" b="1" i="1" dirty="0"/>
          </a:p>
          <a:p>
            <a:pPr marL="609600" indent="-609600">
              <a:lnSpc>
                <a:spcPct val="80000"/>
              </a:lnSpc>
              <a:buNone/>
              <a:defRPr/>
            </a:pPr>
            <a:r>
              <a:rPr lang="en-US" sz="2800" b="1" i="1" dirty="0"/>
              <a:t>3. Oxygenase (hydroxylase) - the inclusion of O in the </a:t>
            </a:r>
            <a:r>
              <a:rPr lang="en-US" sz="2800" b="1" i="1" dirty="0" smtClean="0"/>
              <a:t>substrate</a:t>
            </a:r>
          </a:p>
          <a:p>
            <a:pPr marL="609600" indent="-609600">
              <a:lnSpc>
                <a:spcPct val="80000"/>
              </a:lnSpc>
              <a:buNone/>
              <a:defRPr/>
            </a:pPr>
            <a:endParaRPr lang="en-US" sz="2800" b="1" i="1" dirty="0"/>
          </a:p>
          <a:p>
            <a:pPr marL="609600" indent="-609600">
              <a:lnSpc>
                <a:spcPct val="80000"/>
              </a:lnSpc>
              <a:buNone/>
              <a:defRPr/>
            </a:pPr>
            <a:r>
              <a:rPr lang="en-US" sz="2800" b="1" i="1" dirty="0"/>
              <a:t>4. Oxidases - transfer of ē to О</a:t>
            </a:r>
          </a:p>
          <a:p>
            <a:pPr marL="609600" indent="-609600">
              <a:lnSpc>
                <a:spcPct val="80000"/>
              </a:lnSpc>
              <a:buNone/>
              <a:defRPr/>
            </a:pPr>
            <a:endParaRPr lang="en-US" sz="2800" b="1" i="1" dirty="0"/>
          </a:p>
          <a:p>
            <a:pPr marL="609600" indent="-609600">
              <a:lnSpc>
                <a:spcPct val="80000"/>
              </a:lnSpc>
              <a:buNone/>
              <a:defRPr/>
            </a:pPr>
            <a:r>
              <a:rPr lang="en-US" sz="2800" b="1" i="1" dirty="0"/>
              <a:t>5. Peroxidases and catalases - reactions of decomposition of hydrogen peroxide (it is as an acceptor ē)</a:t>
            </a:r>
            <a:endParaRPr lang="ru-RU" sz="2400" dirty="0" smtClean="0"/>
          </a:p>
        </p:txBody>
      </p:sp>
      <p:sp>
        <p:nvSpPr>
          <p:cNvPr id="15" name="Заголовок 1"/>
          <p:cNvSpPr>
            <a:spLocks noGrp="1"/>
          </p:cNvSpPr>
          <p:nvPr>
            <p:ph type="title"/>
          </p:nvPr>
        </p:nvSpPr>
        <p:spPr>
          <a:xfrm>
            <a:off x="467544" y="29000"/>
            <a:ext cx="8229600" cy="591688"/>
          </a:xfrm>
        </p:spPr>
        <p:txBody>
          <a:bodyPr>
            <a:noAutofit/>
          </a:bodyPr>
          <a:lstStyle/>
          <a:p>
            <a:pPr>
              <a:defRPr/>
            </a:pPr>
            <a:r>
              <a:rPr lang="en-US" sz="3600" b="1" dirty="0"/>
              <a:t>Subclasses of the class of oxidoreductases</a:t>
            </a:r>
            <a:endParaRPr lang="ru-RU" sz="3600" dirty="0"/>
          </a:p>
        </p:txBody>
      </p:sp>
      <p:sp>
        <p:nvSpPr>
          <p:cNvPr id="10" name="Прямоугольник 9"/>
          <p:cNvSpPr/>
          <p:nvPr/>
        </p:nvSpPr>
        <p:spPr>
          <a:xfrm>
            <a:off x="2699792" y="2708920"/>
            <a:ext cx="3249608" cy="707886"/>
          </a:xfrm>
          <a:prstGeom prst="rect">
            <a:avLst/>
          </a:prstGeom>
        </p:spPr>
        <p:txBody>
          <a:bodyPr wrap="none">
            <a:spAutoFit/>
          </a:bodyPr>
          <a:lstStyle/>
          <a:p>
            <a:r>
              <a:rPr lang="en-US" sz="4000" dirty="0" smtClean="0">
                <a:solidFill>
                  <a:prstClr val="black"/>
                </a:solidFill>
              </a:rPr>
              <a:t> S </a:t>
            </a:r>
            <a:r>
              <a:rPr lang="en-US" sz="4000" dirty="0">
                <a:solidFill>
                  <a:prstClr val="black"/>
                </a:solidFill>
              </a:rPr>
              <a:t>+ 2H —&gt; SH</a:t>
            </a:r>
            <a:r>
              <a:rPr lang="en-US" sz="4000" baseline="-25000" dirty="0">
                <a:solidFill>
                  <a:prstClr val="black"/>
                </a:solidFill>
              </a:rPr>
              <a:t>2</a:t>
            </a:r>
            <a:endParaRPr lang="ru-RU" sz="4000" baseline="-25000" dirty="0">
              <a:solidFill>
                <a:prstClr val="black"/>
              </a:solidFill>
            </a:endParaRPr>
          </a:p>
        </p:txBody>
      </p:sp>
      <p:sp>
        <p:nvSpPr>
          <p:cNvPr id="11" name="Прямоугольник 10"/>
          <p:cNvSpPr/>
          <p:nvPr/>
        </p:nvSpPr>
        <p:spPr>
          <a:xfrm>
            <a:off x="3219022" y="1381418"/>
            <a:ext cx="4521329" cy="707886"/>
          </a:xfrm>
          <a:prstGeom prst="rect">
            <a:avLst/>
          </a:prstGeom>
        </p:spPr>
        <p:txBody>
          <a:bodyPr wrap="square">
            <a:spAutoFit/>
          </a:bodyPr>
          <a:lstStyle/>
          <a:p>
            <a:r>
              <a:rPr lang="en-US" sz="4000" dirty="0" smtClean="0">
                <a:solidFill>
                  <a:prstClr val="black"/>
                </a:solidFill>
              </a:rPr>
              <a:t>SH</a:t>
            </a:r>
            <a:r>
              <a:rPr lang="en-US" sz="4000" baseline="-25000" dirty="0" smtClean="0">
                <a:solidFill>
                  <a:prstClr val="black"/>
                </a:solidFill>
              </a:rPr>
              <a:t>2</a:t>
            </a:r>
            <a:r>
              <a:rPr lang="ru-RU" sz="4000" baseline="-25000" dirty="0" smtClean="0">
                <a:solidFill>
                  <a:prstClr val="black"/>
                </a:solidFill>
              </a:rPr>
              <a:t>  </a:t>
            </a:r>
            <a:r>
              <a:rPr lang="ru-RU" sz="4000" dirty="0" smtClean="0">
                <a:solidFill>
                  <a:prstClr val="black"/>
                </a:solidFill>
              </a:rPr>
              <a:t>-</a:t>
            </a:r>
            <a:r>
              <a:rPr lang="en-US" sz="4000" dirty="0" smtClean="0">
                <a:solidFill>
                  <a:prstClr val="black"/>
                </a:solidFill>
              </a:rPr>
              <a:t> </a:t>
            </a:r>
            <a:r>
              <a:rPr lang="en-US" sz="4000" dirty="0">
                <a:solidFill>
                  <a:prstClr val="black"/>
                </a:solidFill>
              </a:rPr>
              <a:t>2H —&gt; </a:t>
            </a:r>
            <a:r>
              <a:rPr lang="en-US" sz="4000" dirty="0" smtClean="0">
                <a:solidFill>
                  <a:prstClr val="black"/>
                </a:solidFill>
              </a:rPr>
              <a:t>S</a:t>
            </a:r>
            <a:endParaRPr lang="ru-RU" sz="4000" baseline="-25000" dirty="0">
              <a:solidFill>
                <a:prstClr val="black"/>
              </a:solidFill>
            </a:endParaRPr>
          </a:p>
        </p:txBody>
      </p:sp>
      <p:sp>
        <p:nvSpPr>
          <p:cNvPr id="12" name="Прямоугольник 11"/>
          <p:cNvSpPr/>
          <p:nvPr/>
        </p:nvSpPr>
        <p:spPr>
          <a:xfrm>
            <a:off x="2491798" y="4938408"/>
            <a:ext cx="5248553" cy="707886"/>
          </a:xfrm>
          <a:prstGeom prst="rect">
            <a:avLst/>
          </a:prstGeom>
        </p:spPr>
        <p:txBody>
          <a:bodyPr wrap="none">
            <a:spAutoFit/>
          </a:bodyPr>
          <a:lstStyle/>
          <a:p>
            <a:r>
              <a:rPr lang="pt-BR" sz="4000" dirty="0">
                <a:solidFill>
                  <a:prstClr val="black"/>
                </a:solidFill>
              </a:rPr>
              <a:t>SH</a:t>
            </a:r>
            <a:r>
              <a:rPr lang="pt-BR" sz="4000" baseline="-25000" dirty="0">
                <a:solidFill>
                  <a:prstClr val="black"/>
                </a:solidFill>
              </a:rPr>
              <a:t>2</a:t>
            </a:r>
            <a:r>
              <a:rPr lang="pt-BR" sz="4000" dirty="0">
                <a:solidFill>
                  <a:prstClr val="black"/>
                </a:solidFill>
              </a:rPr>
              <a:t> + 1/2 O</a:t>
            </a:r>
            <a:r>
              <a:rPr lang="pt-BR" sz="4000" baseline="-25000" dirty="0">
                <a:solidFill>
                  <a:prstClr val="black"/>
                </a:solidFill>
              </a:rPr>
              <a:t>2</a:t>
            </a:r>
            <a:r>
              <a:rPr lang="pt-BR" sz="4000" dirty="0">
                <a:solidFill>
                  <a:prstClr val="black"/>
                </a:solidFill>
              </a:rPr>
              <a:t> —&gt; S + H</a:t>
            </a:r>
            <a:r>
              <a:rPr lang="pt-BR" sz="4000" baseline="-25000" dirty="0">
                <a:solidFill>
                  <a:prstClr val="black"/>
                </a:solidFill>
              </a:rPr>
              <a:t>2</a:t>
            </a:r>
            <a:r>
              <a:rPr lang="pt-BR" sz="4000" dirty="0">
                <a:solidFill>
                  <a:prstClr val="black"/>
                </a:solidFill>
              </a:rPr>
              <a:t>O</a:t>
            </a:r>
            <a:endParaRPr lang="ru-RU" sz="4000" dirty="0">
              <a:solidFill>
                <a:prstClr val="black"/>
              </a:solidFill>
            </a:endParaRPr>
          </a:p>
        </p:txBody>
      </p:sp>
      <p:sp>
        <p:nvSpPr>
          <p:cNvPr id="13" name="Прямоугольник 12"/>
          <p:cNvSpPr/>
          <p:nvPr/>
        </p:nvSpPr>
        <p:spPr>
          <a:xfrm>
            <a:off x="4078190" y="3867145"/>
            <a:ext cx="5065810" cy="707886"/>
          </a:xfrm>
          <a:prstGeom prst="rect">
            <a:avLst/>
          </a:prstGeom>
        </p:spPr>
        <p:txBody>
          <a:bodyPr wrap="none">
            <a:spAutoFit/>
          </a:bodyPr>
          <a:lstStyle/>
          <a:p>
            <a:r>
              <a:rPr lang="en-US" sz="4000" dirty="0">
                <a:solidFill>
                  <a:prstClr val="black"/>
                </a:solidFill>
              </a:rPr>
              <a:t>SH</a:t>
            </a:r>
            <a:r>
              <a:rPr lang="en-US" sz="4000" baseline="-25000" dirty="0">
                <a:solidFill>
                  <a:prstClr val="black"/>
                </a:solidFill>
              </a:rPr>
              <a:t>2</a:t>
            </a:r>
            <a:r>
              <a:rPr lang="en-US" sz="4000" dirty="0">
                <a:solidFill>
                  <a:prstClr val="black"/>
                </a:solidFill>
              </a:rPr>
              <a:t> + 1/2 O</a:t>
            </a:r>
            <a:r>
              <a:rPr lang="en-US" sz="4000" baseline="-25000" dirty="0">
                <a:solidFill>
                  <a:prstClr val="black"/>
                </a:solidFill>
              </a:rPr>
              <a:t>2</a:t>
            </a:r>
            <a:r>
              <a:rPr lang="en-US" sz="4000" dirty="0">
                <a:solidFill>
                  <a:prstClr val="black"/>
                </a:solidFill>
              </a:rPr>
              <a:t> —&gt; SH-OH</a:t>
            </a:r>
            <a:endParaRPr lang="ru-RU" sz="4000" dirty="0">
              <a:solidFill>
                <a:prstClr val="black"/>
              </a:solidFill>
            </a:endParaRPr>
          </a:p>
        </p:txBody>
      </p:sp>
    </p:spTree>
    <p:extLst>
      <p:ext uri="{BB962C8B-B14F-4D97-AF65-F5344CB8AC3E}">
        <p14:creationId xmlns:p14="http://schemas.microsoft.com/office/powerpoint/2010/main" val="347519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000"/>
            <a:ext cx="8229600" cy="591688"/>
          </a:xfrm>
        </p:spPr>
        <p:txBody>
          <a:bodyPr>
            <a:normAutofit fontScale="90000"/>
          </a:bodyPr>
          <a:lstStyle/>
          <a:p>
            <a:pPr>
              <a:defRPr/>
            </a:pPr>
            <a:r>
              <a:rPr lang="en-US" b="1" dirty="0"/>
              <a:t>Isomerase class subclasses</a:t>
            </a:r>
            <a:endParaRPr lang="ru-RU" dirty="0"/>
          </a:p>
        </p:txBody>
      </p:sp>
      <p:sp>
        <p:nvSpPr>
          <p:cNvPr id="3" name="Содержимое 2"/>
          <p:cNvSpPr>
            <a:spLocks noGrp="1"/>
          </p:cNvSpPr>
          <p:nvPr>
            <p:ph idx="1"/>
          </p:nvPr>
        </p:nvSpPr>
        <p:spPr>
          <a:xfrm>
            <a:off x="0" y="692696"/>
            <a:ext cx="9134456" cy="6165304"/>
          </a:xfrm>
        </p:spPr>
        <p:txBody>
          <a:bodyPr>
            <a:normAutofit lnSpcReduction="10000"/>
          </a:bodyPr>
          <a:lstStyle/>
          <a:p>
            <a:pPr marL="609600" indent="-609600">
              <a:lnSpc>
                <a:spcPct val="80000"/>
              </a:lnSpc>
              <a:buNone/>
              <a:defRPr/>
            </a:pPr>
            <a:r>
              <a:rPr lang="en-US" b="1" i="1" dirty="0"/>
              <a:t>1. Racemases - conversion of D- and L- isomers</a:t>
            </a:r>
          </a:p>
          <a:p>
            <a:pPr marL="609600" indent="-609600">
              <a:lnSpc>
                <a:spcPct val="80000"/>
              </a:lnSpc>
              <a:buNone/>
              <a:defRPr/>
            </a:pPr>
            <a:endParaRPr lang="en-US" b="1" i="1" dirty="0"/>
          </a:p>
          <a:p>
            <a:pPr marL="609600" indent="-609600">
              <a:lnSpc>
                <a:spcPct val="80000"/>
              </a:lnSpc>
              <a:buNone/>
              <a:defRPr/>
            </a:pPr>
            <a:r>
              <a:rPr lang="en-US" b="1" i="1" dirty="0"/>
              <a:t>2. Epimerases - conversion of isomers with more than one isomeric center (</a:t>
            </a:r>
            <a:r>
              <a:rPr lang="en-US" b="1" i="1" dirty="0" err="1"/>
              <a:t>anomers</a:t>
            </a:r>
            <a:r>
              <a:rPr lang="en-US" b="1" i="1" dirty="0"/>
              <a:t>, different ketoses into other ketoses / aldoses, etc.)</a:t>
            </a:r>
          </a:p>
          <a:p>
            <a:pPr marL="609600" indent="-609600">
              <a:lnSpc>
                <a:spcPct val="80000"/>
              </a:lnSpc>
              <a:buNone/>
              <a:defRPr/>
            </a:pPr>
            <a:endParaRPr lang="en-US" b="1" i="1" dirty="0"/>
          </a:p>
          <a:p>
            <a:pPr marL="609600" indent="-609600">
              <a:lnSpc>
                <a:spcPct val="80000"/>
              </a:lnSpc>
              <a:buNone/>
              <a:defRPr/>
            </a:pPr>
            <a:r>
              <a:rPr lang="en-US" b="1" i="1" dirty="0"/>
              <a:t>3. Cis-trans-isomerases - transformations of cis- and trans-isomers</a:t>
            </a:r>
          </a:p>
          <a:p>
            <a:pPr marL="609600" indent="-609600">
              <a:lnSpc>
                <a:spcPct val="80000"/>
              </a:lnSpc>
              <a:buNone/>
              <a:defRPr/>
            </a:pPr>
            <a:r>
              <a:rPr lang="en-US" b="1" i="1" dirty="0"/>
              <a:t>4. Mutases (intramolecular transferases)) - transformations of cis and trans </a:t>
            </a:r>
            <a:r>
              <a:rPr lang="en-US" b="1" i="1" dirty="0" smtClean="0"/>
              <a:t>isomers</a:t>
            </a:r>
          </a:p>
          <a:p>
            <a:pPr marL="609600" indent="-609600">
              <a:lnSpc>
                <a:spcPct val="80000"/>
              </a:lnSpc>
              <a:buNone/>
              <a:defRPr/>
            </a:pPr>
            <a:endParaRPr lang="en-US" b="1" i="1" dirty="0"/>
          </a:p>
          <a:p>
            <a:pPr marL="609600" indent="-609600">
              <a:lnSpc>
                <a:spcPct val="80000"/>
              </a:lnSpc>
              <a:buNone/>
              <a:defRPr/>
            </a:pPr>
            <a:r>
              <a:rPr lang="en-US" b="1" i="1" dirty="0"/>
              <a:t>5. Intramolecular oxidoreductases - transformations of cis and trans isomers</a:t>
            </a:r>
          </a:p>
          <a:p>
            <a:pPr marL="609600" indent="-609600">
              <a:lnSpc>
                <a:spcPct val="80000"/>
              </a:lnSpc>
              <a:buNone/>
              <a:defRPr/>
            </a:pPr>
            <a:r>
              <a:rPr lang="en-US" b="1" i="1" dirty="0"/>
              <a:t>6. Intramolecular </a:t>
            </a:r>
            <a:r>
              <a:rPr lang="en-US" b="1" i="1" dirty="0" err="1"/>
              <a:t>lyases</a:t>
            </a:r>
            <a:r>
              <a:rPr lang="en-US" b="1" i="1" dirty="0"/>
              <a:t> - transformations of cis and trans isomers</a:t>
            </a:r>
            <a:endParaRPr lang="ru-RU" dirty="0" smtClean="0"/>
          </a:p>
        </p:txBody>
      </p:sp>
      <p:sp>
        <p:nvSpPr>
          <p:cNvPr id="4" name="TextBox 3"/>
          <p:cNvSpPr txBox="1"/>
          <p:nvPr/>
        </p:nvSpPr>
        <p:spPr>
          <a:xfrm>
            <a:off x="1907704" y="980728"/>
            <a:ext cx="3607296" cy="707886"/>
          </a:xfrm>
          <a:prstGeom prst="rect">
            <a:avLst/>
          </a:prstGeom>
          <a:noFill/>
        </p:spPr>
        <p:txBody>
          <a:bodyPr wrap="square" rtlCol="0">
            <a:spAutoFit/>
          </a:bodyPr>
          <a:lstStyle/>
          <a:p>
            <a:r>
              <a:rPr lang="en-US" sz="4000" dirty="0" smtClean="0">
                <a:solidFill>
                  <a:prstClr val="black"/>
                </a:solidFill>
              </a:rPr>
              <a:t>D-C </a:t>
            </a:r>
            <a:r>
              <a:rPr lang="en-US" sz="4000" dirty="0">
                <a:solidFill>
                  <a:prstClr val="black"/>
                </a:solidFill>
                <a:sym typeface="Wingdings 3"/>
              </a:rPr>
              <a:t> </a:t>
            </a:r>
            <a:r>
              <a:rPr lang="en-US" sz="4000" dirty="0" smtClean="0">
                <a:solidFill>
                  <a:prstClr val="black"/>
                </a:solidFill>
                <a:sym typeface="Wingdings 3"/>
              </a:rPr>
              <a:t>L-C </a:t>
            </a:r>
            <a:endParaRPr lang="ru-RU" sz="4000" dirty="0">
              <a:solidFill>
                <a:prstClr val="black"/>
              </a:solidFill>
            </a:endParaRPr>
          </a:p>
        </p:txBody>
      </p:sp>
      <p:sp>
        <p:nvSpPr>
          <p:cNvPr id="5" name="TextBox 4"/>
          <p:cNvSpPr txBox="1"/>
          <p:nvPr/>
        </p:nvSpPr>
        <p:spPr>
          <a:xfrm>
            <a:off x="40792" y="2420888"/>
            <a:ext cx="4747232" cy="707886"/>
          </a:xfrm>
          <a:prstGeom prst="rect">
            <a:avLst/>
          </a:prstGeom>
          <a:noFill/>
        </p:spPr>
        <p:txBody>
          <a:bodyPr wrap="square" rtlCol="0">
            <a:spAutoFit/>
          </a:bodyPr>
          <a:lstStyle/>
          <a:p>
            <a:r>
              <a:rPr lang="el-GR" sz="4000" dirty="0" smtClean="0">
                <a:solidFill>
                  <a:prstClr val="black"/>
                </a:solidFill>
              </a:rPr>
              <a:t>α</a:t>
            </a:r>
            <a:r>
              <a:rPr lang="en-US" sz="4000" dirty="0" smtClean="0">
                <a:solidFill>
                  <a:prstClr val="black"/>
                </a:solidFill>
              </a:rPr>
              <a:t>-C </a:t>
            </a:r>
            <a:r>
              <a:rPr lang="en-US" sz="4000" dirty="0">
                <a:solidFill>
                  <a:prstClr val="black"/>
                </a:solidFill>
                <a:sym typeface="Wingdings 3"/>
              </a:rPr>
              <a:t> </a:t>
            </a:r>
            <a:r>
              <a:rPr lang="el-GR" sz="4000" dirty="0" smtClean="0">
                <a:solidFill>
                  <a:prstClr val="black"/>
                </a:solidFill>
                <a:sym typeface="Wingdings 3"/>
              </a:rPr>
              <a:t>β</a:t>
            </a:r>
            <a:r>
              <a:rPr lang="en-US" sz="4000" dirty="0" smtClean="0">
                <a:solidFill>
                  <a:prstClr val="black"/>
                </a:solidFill>
                <a:sym typeface="Wingdings 3"/>
              </a:rPr>
              <a:t>-C</a:t>
            </a:r>
            <a:r>
              <a:rPr lang="ru-RU" sz="4000" dirty="0" smtClean="0">
                <a:solidFill>
                  <a:prstClr val="black"/>
                </a:solidFill>
                <a:sym typeface="Wingdings 3"/>
              </a:rPr>
              <a:t>;    </a:t>
            </a:r>
            <a:r>
              <a:rPr lang="en-US" sz="4000" dirty="0" smtClean="0">
                <a:solidFill>
                  <a:prstClr val="black"/>
                </a:solidFill>
              </a:rPr>
              <a:t>A </a:t>
            </a:r>
            <a:r>
              <a:rPr lang="en-US" sz="4000" dirty="0">
                <a:solidFill>
                  <a:prstClr val="black"/>
                </a:solidFill>
                <a:sym typeface="Wingdings 3"/>
              </a:rPr>
              <a:t> B </a:t>
            </a:r>
            <a:endParaRPr lang="ru-RU" sz="4000" dirty="0">
              <a:solidFill>
                <a:prstClr val="black"/>
              </a:solidFill>
            </a:endParaRPr>
          </a:p>
        </p:txBody>
      </p:sp>
      <p:sp>
        <p:nvSpPr>
          <p:cNvPr id="6" name="TextBox 5"/>
          <p:cNvSpPr txBox="1"/>
          <p:nvPr/>
        </p:nvSpPr>
        <p:spPr>
          <a:xfrm>
            <a:off x="3419872" y="3297178"/>
            <a:ext cx="3995512" cy="707886"/>
          </a:xfrm>
          <a:prstGeom prst="rect">
            <a:avLst/>
          </a:prstGeom>
          <a:noFill/>
        </p:spPr>
        <p:txBody>
          <a:bodyPr wrap="square" rtlCol="0">
            <a:spAutoFit/>
          </a:bodyPr>
          <a:lstStyle/>
          <a:p>
            <a:r>
              <a:rPr lang="en-GB" sz="4000" dirty="0" smtClean="0">
                <a:solidFill>
                  <a:prstClr val="black"/>
                </a:solidFill>
              </a:rPr>
              <a:t>cis</a:t>
            </a:r>
            <a:r>
              <a:rPr lang="ru-RU" sz="4000" dirty="0" smtClean="0">
                <a:solidFill>
                  <a:prstClr val="black"/>
                </a:solidFill>
              </a:rPr>
              <a:t>-В</a:t>
            </a:r>
            <a:r>
              <a:rPr lang="en-US" sz="4000" dirty="0" smtClean="0">
                <a:solidFill>
                  <a:prstClr val="black"/>
                </a:solidFill>
              </a:rPr>
              <a:t> </a:t>
            </a:r>
            <a:r>
              <a:rPr lang="en-US" sz="4000" dirty="0">
                <a:solidFill>
                  <a:prstClr val="black"/>
                </a:solidFill>
                <a:sym typeface="Wingdings 3"/>
              </a:rPr>
              <a:t> </a:t>
            </a:r>
            <a:r>
              <a:rPr lang="en-GB" sz="4000" dirty="0" smtClean="0">
                <a:solidFill>
                  <a:prstClr val="black"/>
                </a:solidFill>
                <a:sym typeface="Wingdings 3"/>
              </a:rPr>
              <a:t>trans</a:t>
            </a:r>
            <a:r>
              <a:rPr lang="en-US" sz="4000" dirty="0" smtClean="0">
                <a:solidFill>
                  <a:prstClr val="black"/>
                </a:solidFill>
                <a:sym typeface="Wingdings 3"/>
              </a:rPr>
              <a:t>-</a:t>
            </a:r>
            <a:r>
              <a:rPr lang="ru-RU" sz="4000" dirty="0" smtClean="0">
                <a:solidFill>
                  <a:prstClr val="black"/>
                </a:solidFill>
                <a:sym typeface="Wingdings 3"/>
              </a:rPr>
              <a:t>В</a:t>
            </a:r>
            <a:r>
              <a:rPr lang="en-US" sz="4000" dirty="0" smtClean="0">
                <a:solidFill>
                  <a:prstClr val="black"/>
                </a:solidFill>
                <a:sym typeface="Wingdings 3"/>
              </a:rPr>
              <a:t> </a:t>
            </a:r>
            <a:endParaRPr lang="ru-RU" sz="4000" dirty="0">
              <a:solidFill>
                <a:prstClr val="black"/>
              </a:solidFill>
            </a:endParaRPr>
          </a:p>
        </p:txBody>
      </p:sp>
      <p:sp>
        <p:nvSpPr>
          <p:cNvPr id="11" name="Прямоугольник 10"/>
          <p:cNvSpPr/>
          <p:nvPr/>
        </p:nvSpPr>
        <p:spPr>
          <a:xfrm>
            <a:off x="3440967" y="6102164"/>
            <a:ext cx="4474302" cy="707886"/>
          </a:xfrm>
          <a:prstGeom prst="rect">
            <a:avLst/>
          </a:prstGeom>
        </p:spPr>
        <p:txBody>
          <a:bodyPr wrap="none">
            <a:spAutoFit/>
          </a:bodyPr>
          <a:lstStyle/>
          <a:p>
            <a:r>
              <a:rPr lang="en-US" sz="4000" dirty="0">
                <a:solidFill>
                  <a:prstClr val="black"/>
                </a:solidFill>
              </a:rPr>
              <a:t>A-B=C-D </a:t>
            </a:r>
            <a:r>
              <a:rPr lang="en-US" sz="4000" dirty="0">
                <a:solidFill>
                  <a:prstClr val="black"/>
                </a:solidFill>
                <a:sym typeface="Wingdings 3"/>
              </a:rPr>
              <a:t> </a:t>
            </a:r>
            <a:r>
              <a:rPr lang="en-US" sz="4000" dirty="0" smtClean="0">
                <a:solidFill>
                  <a:prstClr val="black"/>
                </a:solidFill>
                <a:sym typeface="Wingdings 3"/>
              </a:rPr>
              <a:t>A-B</a:t>
            </a:r>
            <a:r>
              <a:rPr lang="ru-RU" sz="4000" dirty="0" smtClean="0">
                <a:solidFill>
                  <a:prstClr val="black"/>
                </a:solidFill>
                <a:sym typeface="Wingdings 3"/>
              </a:rPr>
              <a:t>-</a:t>
            </a:r>
            <a:r>
              <a:rPr lang="en-US" sz="4000" dirty="0" smtClean="0">
                <a:solidFill>
                  <a:prstClr val="black"/>
                </a:solidFill>
                <a:sym typeface="Wingdings 3"/>
              </a:rPr>
              <a:t>C-D </a:t>
            </a:r>
            <a:endParaRPr lang="ru-RU" dirty="0">
              <a:solidFill>
                <a:prstClr val="black"/>
              </a:solidFill>
            </a:endParaRPr>
          </a:p>
        </p:txBody>
      </p:sp>
      <p:sp>
        <p:nvSpPr>
          <p:cNvPr id="12" name="Полилиния 11"/>
          <p:cNvSpPr/>
          <p:nvPr/>
        </p:nvSpPr>
        <p:spPr>
          <a:xfrm>
            <a:off x="4355976" y="6319224"/>
            <a:ext cx="49337" cy="268224"/>
          </a:xfrm>
          <a:custGeom>
            <a:avLst/>
            <a:gdLst>
              <a:gd name="connsiteX0" fmla="*/ 12192 w 49337"/>
              <a:gd name="connsiteY0" fmla="*/ 0 h 268224"/>
              <a:gd name="connsiteX1" fmla="*/ 24384 w 49337"/>
              <a:gd name="connsiteY1" fmla="*/ 60960 h 268224"/>
              <a:gd name="connsiteX2" fmla="*/ 48768 w 49337"/>
              <a:gd name="connsiteY2" fmla="*/ 97536 h 268224"/>
              <a:gd name="connsiteX3" fmla="*/ 36576 w 49337"/>
              <a:gd name="connsiteY3" fmla="*/ 195072 h 268224"/>
              <a:gd name="connsiteX4" fmla="*/ 24384 w 49337"/>
              <a:gd name="connsiteY4" fmla="*/ 231648 h 268224"/>
              <a:gd name="connsiteX5" fmla="*/ 0 w 49337"/>
              <a:gd name="connsiteY5" fmla="*/ 268224 h 2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7" h="268224">
                <a:moveTo>
                  <a:pt x="12192" y="0"/>
                </a:moveTo>
                <a:cubicBezTo>
                  <a:pt x="16256" y="20320"/>
                  <a:pt x="17108" y="41557"/>
                  <a:pt x="24384" y="60960"/>
                </a:cubicBezTo>
                <a:cubicBezTo>
                  <a:pt x="29529" y="74680"/>
                  <a:pt x="47441" y="82943"/>
                  <a:pt x="48768" y="97536"/>
                </a:cubicBezTo>
                <a:cubicBezTo>
                  <a:pt x="51734" y="130166"/>
                  <a:pt x="42437" y="162835"/>
                  <a:pt x="36576" y="195072"/>
                </a:cubicBezTo>
                <a:cubicBezTo>
                  <a:pt x="34277" y="207716"/>
                  <a:pt x="30131" y="220153"/>
                  <a:pt x="24384" y="231648"/>
                </a:cubicBezTo>
                <a:cubicBezTo>
                  <a:pt x="17831" y="244754"/>
                  <a:pt x="0" y="268224"/>
                  <a:pt x="0" y="26822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Прямоугольник 12"/>
          <p:cNvSpPr/>
          <p:nvPr/>
        </p:nvSpPr>
        <p:spPr>
          <a:xfrm>
            <a:off x="2109954" y="4437112"/>
            <a:ext cx="4261103" cy="707886"/>
          </a:xfrm>
          <a:prstGeom prst="rect">
            <a:avLst/>
          </a:prstGeom>
        </p:spPr>
        <p:txBody>
          <a:bodyPr wrap="none">
            <a:spAutoFit/>
          </a:bodyPr>
          <a:lstStyle/>
          <a:p>
            <a:r>
              <a:rPr lang="en-US" sz="4000" dirty="0" smtClean="0">
                <a:solidFill>
                  <a:prstClr val="black"/>
                </a:solidFill>
              </a:rPr>
              <a:t>A-</a:t>
            </a:r>
            <a:r>
              <a:rPr lang="en-US" sz="4000" dirty="0" smtClean="0">
                <a:solidFill>
                  <a:srgbClr val="FF0000"/>
                </a:solidFill>
              </a:rPr>
              <a:t>B</a:t>
            </a:r>
            <a:r>
              <a:rPr lang="ru-RU" sz="4000" dirty="0" smtClean="0">
                <a:solidFill>
                  <a:prstClr val="black"/>
                </a:solidFill>
              </a:rPr>
              <a:t>-</a:t>
            </a:r>
            <a:r>
              <a:rPr lang="en-US" sz="4000" dirty="0" smtClean="0">
                <a:solidFill>
                  <a:prstClr val="black"/>
                </a:solidFill>
              </a:rPr>
              <a:t>C-</a:t>
            </a:r>
            <a:r>
              <a:rPr lang="en-US" sz="4000" dirty="0" smtClean="0">
                <a:solidFill>
                  <a:srgbClr val="FF0000"/>
                </a:solidFill>
              </a:rPr>
              <a:t>D</a:t>
            </a:r>
            <a:r>
              <a:rPr lang="en-US" sz="4000" dirty="0" smtClean="0">
                <a:solidFill>
                  <a:prstClr val="black"/>
                </a:solidFill>
              </a:rPr>
              <a:t> </a:t>
            </a:r>
            <a:r>
              <a:rPr lang="en-US" sz="4000" dirty="0" smtClean="0">
                <a:solidFill>
                  <a:prstClr val="black"/>
                </a:solidFill>
                <a:sym typeface="Wingdings 3"/>
              </a:rPr>
              <a:t> A-</a:t>
            </a:r>
            <a:r>
              <a:rPr lang="en-US" sz="4000" dirty="0">
                <a:solidFill>
                  <a:srgbClr val="FF0000"/>
                </a:solidFill>
              </a:rPr>
              <a:t>D</a:t>
            </a:r>
            <a:r>
              <a:rPr lang="ru-RU" sz="4000" dirty="0" smtClean="0">
                <a:solidFill>
                  <a:prstClr val="black"/>
                </a:solidFill>
                <a:sym typeface="Wingdings 3"/>
              </a:rPr>
              <a:t>-</a:t>
            </a:r>
            <a:r>
              <a:rPr lang="en-US" sz="4000" dirty="0" smtClean="0">
                <a:solidFill>
                  <a:prstClr val="black"/>
                </a:solidFill>
                <a:sym typeface="Wingdings 3"/>
              </a:rPr>
              <a:t>C-</a:t>
            </a:r>
            <a:r>
              <a:rPr lang="en-US" sz="4000" dirty="0">
                <a:solidFill>
                  <a:srgbClr val="FF0000"/>
                </a:solidFill>
              </a:rPr>
              <a:t>B</a:t>
            </a:r>
            <a:r>
              <a:rPr lang="en-US" sz="4000" dirty="0" smtClean="0">
                <a:solidFill>
                  <a:prstClr val="black"/>
                </a:solidFill>
                <a:sym typeface="Wingdings 3"/>
              </a:rPr>
              <a:t> </a:t>
            </a:r>
            <a:endParaRPr lang="ru-RU" dirty="0">
              <a:solidFill>
                <a:prstClr val="black"/>
              </a:solidFill>
            </a:endParaRPr>
          </a:p>
        </p:txBody>
      </p:sp>
      <p:sp>
        <p:nvSpPr>
          <p:cNvPr id="14" name="Прямоугольник 13"/>
          <p:cNvSpPr/>
          <p:nvPr/>
        </p:nvSpPr>
        <p:spPr>
          <a:xfrm>
            <a:off x="4644008" y="5277589"/>
            <a:ext cx="4698915" cy="707886"/>
          </a:xfrm>
          <a:prstGeom prst="rect">
            <a:avLst/>
          </a:prstGeom>
        </p:spPr>
        <p:txBody>
          <a:bodyPr wrap="none">
            <a:spAutoFit/>
          </a:bodyPr>
          <a:lstStyle/>
          <a:p>
            <a:r>
              <a:rPr lang="en-US" sz="4000" dirty="0" err="1" smtClean="0">
                <a:solidFill>
                  <a:prstClr val="black"/>
                </a:solidFill>
              </a:rPr>
              <a:t>Aox</a:t>
            </a:r>
            <a:r>
              <a:rPr lang="en-US" sz="4000" dirty="0" smtClean="0">
                <a:solidFill>
                  <a:prstClr val="black"/>
                </a:solidFill>
              </a:rPr>
              <a:t>-Bred</a:t>
            </a:r>
            <a:r>
              <a:rPr lang="en-US" sz="4000" dirty="0" smtClean="0">
                <a:solidFill>
                  <a:prstClr val="black"/>
                </a:solidFill>
                <a:sym typeface="Wingdings 3"/>
              </a:rPr>
              <a:t> </a:t>
            </a:r>
            <a:r>
              <a:rPr lang="en-US" sz="4000" dirty="0" err="1" smtClean="0">
                <a:solidFill>
                  <a:prstClr val="black"/>
                </a:solidFill>
                <a:sym typeface="Wingdings 3"/>
              </a:rPr>
              <a:t>Ared</a:t>
            </a:r>
            <a:r>
              <a:rPr lang="en-US" sz="4000" dirty="0" smtClean="0">
                <a:solidFill>
                  <a:prstClr val="black"/>
                </a:solidFill>
                <a:sym typeface="Wingdings 3"/>
              </a:rPr>
              <a:t>-Box </a:t>
            </a:r>
            <a:endParaRPr lang="ru-RU" dirty="0">
              <a:solidFill>
                <a:prstClr val="black"/>
              </a:solidFill>
            </a:endParaRPr>
          </a:p>
        </p:txBody>
      </p:sp>
    </p:spTree>
    <p:extLst>
      <p:ext uri="{BB962C8B-B14F-4D97-AF65-F5344CB8AC3E}">
        <p14:creationId xmlns:p14="http://schemas.microsoft.com/office/powerpoint/2010/main" val="404130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5496" y="0"/>
            <a:ext cx="9108504" cy="1772816"/>
          </a:xfrm>
        </p:spPr>
        <p:txBody>
          <a:bodyPr>
            <a:noAutofit/>
          </a:bodyPr>
          <a:lstStyle/>
          <a:p>
            <a:pPr>
              <a:defRPr/>
            </a:pPr>
            <a:r>
              <a:rPr lang="en-US" sz="3600" dirty="0">
                <a:solidFill>
                  <a:srgbClr val="FF0000"/>
                </a:solidFill>
              </a:rPr>
              <a:t>Enzymes - biocatalysts, have similarities and differences from inorganic catalysts</a:t>
            </a:r>
            <a:endParaRPr lang="ru-RU" sz="3600" dirty="0" smtClean="0">
              <a:solidFill>
                <a:srgbClr val="FF0000"/>
              </a:solidFill>
            </a:endParaRPr>
          </a:p>
        </p:txBody>
      </p:sp>
      <p:pic>
        <p:nvPicPr>
          <p:cNvPr id="2" name="Рисунок 1"/>
          <p:cNvPicPr>
            <a:picLocks noChangeAspect="1"/>
          </p:cNvPicPr>
          <p:nvPr/>
        </p:nvPicPr>
        <p:blipFill>
          <a:blip r:embed="rId4"/>
          <a:stretch>
            <a:fillRect/>
          </a:stretch>
        </p:blipFill>
        <p:spPr>
          <a:xfrm>
            <a:off x="2123728" y="2060848"/>
            <a:ext cx="5068961" cy="3681261"/>
          </a:xfrm>
          <a:prstGeom prst="rect">
            <a:avLst/>
          </a:prstGeom>
        </p:spPr>
      </p:pic>
    </p:spTree>
    <p:custDataLst>
      <p:tags r:id="rId1"/>
    </p:custDataLst>
    <p:extLst>
      <p:ext uri="{BB962C8B-B14F-4D97-AF65-F5344CB8AC3E}">
        <p14:creationId xmlns:p14="http://schemas.microsoft.com/office/powerpoint/2010/main" val="647244493"/>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5496" y="0"/>
            <a:ext cx="9108504" cy="1143000"/>
          </a:xfrm>
        </p:spPr>
        <p:txBody>
          <a:bodyPr>
            <a:noAutofit/>
          </a:bodyPr>
          <a:lstStyle/>
          <a:p>
            <a:pPr>
              <a:defRPr/>
            </a:pPr>
            <a:r>
              <a:rPr lang="en-US" sz="3600" dirty="0">
                <a:solidFill>
                  <a:srgbClr val="FF0000"/>
                </a:solidFill>
              </a:rPr>
              <a:t>General properties of enzymes and inorganic catalysts</a:t>
            </a:r>
            <a:endParaRPr lang="ru-RU" sz="3600" dirty="0" smtClean="0">
              <a:solidFill>
                <a:srgbClr val="FF0000"/>
              </a:solidFill>
            </a:endParaRPr>
          </a:p>
        </p:txBody>
      </p:sp>
      <p:sp>
        <p:nvSpPr>
          <p:cNvPr id="9219" name="Rectangle 3"/>
          <p:cNvSpPr>
            <a:spLocks noGrp="1" noRot="1" noChangeArrowheads="1"/>
          </p:cNvSpPr>
          <p:nvPr>
            <p:ph type="body" idx="1"/>
          </p:nvPr>
        </p:nvSpPr>
        <p:spPr>
          <a:xfrm>
            <a:off x="179512" y="1412776"/>
            <a:ext cx="8856984" cy="4395049"/>
          </a:xfrm>
        </p:spPr>
        <p:txBody>
          <a:bodyPr wrap="square" lIns="0" tIns="0" rIns="0" bIns="0">
            <a:spAutoFit/>
          </a:bodyPr>
          <a:lstStyle/>
          <a:p>
            <a:pPr>
              <a:defRPr/>
            </a:pPr>
            <a:r>
              <a:rPr lang="en-US" sz="2800" dirty="0"/>
              <a:t>Catalyze only thermodynamically possible reactions</a:t>
            </a:r>
          </a:p>
          <a:p>
            <a:pPr>
              <a:defRPr/>
            </a:pPr>
            <a:r>
              <a:rPr lang="en-US" sz="2800" dirty="0"/>
              <a:t>           </a:t>
            </a:r>
          </a:p>
          <a:p>
            <a:pPr>
              <a:defRPr/>
            </a:pPr>
            <a:r>
              <a:rPr lang="en-US" sz="2800" dirty="0"/>
              <a:t>Not consumed during the reaction</a:t>
            </a:r>
          </a:p>
          <a:p>
            <a:pPr>
              <a:defRPr/>
            </a:pPr>
            <a:endParaRPr lang="en-US" sz="2800" dirty="0"/>
          </a:p>
          <a:p>
            <a:pPr>
              <a:defRPr/>
            </a:pPr>
            <a:r>
              <a:rPr lang="en-US" sz="2800" dirty="0"/>
              <a:t>They do not change the equilibrium position of reversible reactions (catalyze both direct and reverse reactions), accelerate the achievement of the equilibrium position</a:t>
            </a:r>
          </a:p>
          <a:p>
            <a:pPr>
              <a:defRPr/>
            </a:pPr>
            <a:endParaRPr lang="en-US" sz="2800" dirty="0"/>
          </a:p>
          <a:p>
            <a:pPr>
              <a:defRPr/>
            </a:pPr>
            <a:r>
              <a:rPr lang="en-US" sz="2800" dirty="0"/>
              <a:t>Increase reaction speed by decreasing activation energy</a:t>
            </a:r>
            <a:endParaRPr lang="ru-RU" sz="2800" dirty="0" smtClean="0"/>
          </a:p>
        </p:txBody>
      </p:sp>
    </p:spTree>
    <p:custDataLst>
      <p:tags r:id="rId1"/>
    </p:custDataLst>
    <p:extLst>
      <p:ext uri="{BB962C8B-B14F-4D97-AF65-F5344CB8AC3E}">
        <p14:creationId xmlns:p14="http://schemas.microsoft.com/office/powerpoint/2010/main" val="27462337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anim calcmode="lin" valueType="num">
                                      <p:cBhvr>
                                        <p:cTn id="8" dur="2000" fill="hold"/>
                                        <p:tgtEl>
                                          <p:spTgt spid="9218"/>
                                        </p:tgtEl>
                                        <p:attrNameLst>
                                          <p:attrName>ppt_x</p:attrName>
                                        </p:attrNameLst>
                                      </p:cBhvr>
                                      <p:tavLst>
                                        <p:tav tm="0">
                                          <p:val>
                                            <p:strVal val="#ppt_x"/>
                                          </p:val>
                                        </p:tav>
                                        <p:tav tm="100000">
                                          <p:val>
                                            <p:strVal val="#ppt_x"/>
                                          </p:val>
                                        </p:tav>
                                      </p:tavLst>
                                    </p:anim>
                                    <p:anim calcmode="lin" valueType="num">
                                      <p:cBhvr>
                                        <p:cTn id="9" dur="2000" fill="hold"/>
                                        <p:tgtEl>
                                          <p:spTgt spid="921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fade">
                                      <p:cBhvr>
                                        <p:cTn id="13" dur="1000"/>
                                        <p:tgtEl>
                                          <p:spTgt spid="9219">
                                            <p:txEl>
                                              <p:pRg st="0" end="0"/>
                                            </p:txEl>
                                          </p:spTgt>
                                        </p:tgtEl>
                                      </p:cBhvr>
                                    </p:animEffect>
                                    <p:anim calcmode="lin" valueType="num">
                                      <p:cBhvr>
                                        <p:cTn id="14"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9219">
                                            <p:txEl>
                                              <p:pRg st="1" end="1"/>
                                            </p:txEl>
                                          </p:spTgt>
                                        </p:tgtEl>
                                        <p:attrNameLst>
                                          <p:attrName>style.visibility</p:attrName>
                                        </p:attrNameLst>
                                      </p:cBhvr>
                                      <p:to>
                                        <p:strVal val="visible"/>
                                      </p:to>
                                    </p:set>
                                    <p:animEffect transition="in" filter="fade">
                                      <p:cBhvr>
                                        <p:cTn id="19" dur="1000"/>
                                        <p:tgtEl>
                                          <p:spTgt spid="9219">
                                            <p:txEl>
                                              <p:pRg st="1" end="1"/>
                                            </p:txEl>
                                          </p:spTgt>
                                        </p:tgtEl>
                                      </p:cBhvr>
                                    </p:animEffect>
                                    <p:anim calcmode="lin" valueType="num">
                                      <p:cBhvr>
                                        <p:cTn id="20"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219">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1000"/>
                                  </p:stCondLst>
                                  <p:childTnLst>
                                    <p:set>
                                      <p:cBhvr>
                                        <p:cTn id="24" dur="1" fill="hold">
                                          <p:stCondLst>
                                            <p:cond delay="0"/>
                                          </p:stCondLst>
                                        </p:cTn>
                                        <p:tgtEl>
                                          <p:spTgt spid="9219">
                                            <p:txEl>
                                              <p:pRg st="2" end="2"/>
                                            </p:txEl>
                                          </p:spTgt>
                                        </p:tgtEl>
                                        <p:attrNameLst>
                                          <p:attrName>style.visibility</p:attrName>
                                        </p:attrNameLst>
                                      </p:cBhvr>
                                      <p:to>
                                        <p:strVal val="visible"/>
                                      </p:to>
                                    </p:set>
                                    <p:animEffect transition="in" filter="fade">
                                      <p:cBhvr>
                                        <p:cTn id="25" dur="1000"/>
                                        <p:tgtEl>
                                          <p:spTgt spid="9219">
                                            <p:txEl>
                                              <p:pRg st="2" end="2"/>
                                            </p:txEl>
                                          </p:spTgt>
                                        </p:tgtEl>
                                      </p:cBhvr>
                                    </p:animEffect>
                                    <p:anim calcmode="lin" valueType="num">
                                      <p:cBhvr>
                                        <p:cTn id="26"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9219">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grpId="0" nodeType="afterEffect">
                                  <p:stCondLst>
                                    <p:cond delay="1000"/>
                                  </p:stCondLst>
                                  <p:childTnLst>
                                    <p:set>
                                      <p:cBhvr>
                                        <p:cTn id="30" dur="1" fill="hold">
                                          <p:stCondLst>
                                            <p:cond delay="0"/>
                                          </p:stCondLst>
                                        </p:cTn>
                                        <p:tgtEl>
                                          <p:spTgt spid="9219">
                                            <p:txEl>
                                              <p:pRg st="4" end="4"/>
                                            </p:txEl>
                                          </p:spTgt>
                                        </p:tgtEl>
                                        <p:attrNameLst>
                                          <p:attrName>style.visibility</p:attrName>
                                        </p:attrNameLst>
                                      </p:cBhvr>
                                      <p:to>
                                        <p:strVal val="visible"/>
                                      </p:to>
                                    </p:set>
                                    <p:animEffect transition="in" filter="fade">
                                      <p:cBhvr>
                                        <p:cTn id="31" dur="1000"/>
                                        <p:tgtEl>
                                          <p:spTgt spid="9219">
                                            <p:txEl>
                                              <p:pRg st="4" end="4"/>
                                            </p:txEl>
                                          </p:spTgt>
                                        </p:tgtEl>
                                      </p:cBhvr>
                                    </p:animEffect>
                                    <p:anim calcmode="lin" valueType="num">
                                      <p:cBhvr>
                                        <p:cTn id="32"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21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grpId="0" nodeType="afterEffect">
                                  <p:stCondLst>
                                    <p:cond delay="100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fade">
                                      <p:cBhvr>
                                        <p:cTn id="37" dur="1000"/>
                                        <p:tgtEl>
                                          <p:spTgt spid="9219">
                                            <p:txEl>
                                              <p:pRg st="6" end="6"/>
                                            </p:txEl>
                                          </p:spTgt>
                                        </p:tgtEl>
                                      </p:cBhvr>
                                    </p:animEffect>
                                    <p:anim calcmode="lin" valueType="num">
                                      <p:cBhvr>
                                        <p:cTn id="38" dur="1000" fill="hold"/>
                                        <p:tgtEl>
                                          <p:spTgt spid="921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921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32716" y="0"/>
            <a:ext cx="9176716" cy="980728"/>
          </a:xfrm>
        </p:spPr>
        <p:txBody>
          <a:bodyPr rtlCol="0">
            <a:normAutofit fontScale="90000"/>
          </a:bodyPr>
          <a:lstStyle/>
          <a:p>
            <a:pPr>
              <a:defRPr/>
            </a:pPr>
            <a:r>
              <a:rPr lang="en-US" sz="3600" b="1" dirty="0">
                <a:solidFill>
                  <a:srgbClr val="FF0000"/>
                </a:solidFill>
              </a:rPr>
              <a:t>Differences between enzymes and inorganic catalysts</a:t>
            </a:r>
            <a:endParaRPr lang="ru-RU" sz="3600" b="1" dirty="0" smtClean="0">
              <a:solidFill>
                <a:srgbClr val="FF0000"/>
              </a:solidFill>
            </a:endParaRPr>
          </a:p>
        </p:txBody>
      </p:sp>
      <p:pic>
        <p:nvPicPr>
          <p:cNvPr id="2" name="Рисунок 1"/>
          <p:cNvPicPr>
            <a:picLocks noChangeAspect="1"/>
          </p:cNvPicPr>
          <p:nvPr/>
        </p:nvPicPr>
        <p:blipFill>
          <a:blip r:embed="rId4"/>
          <a:stretch>
            <a:fillRect/>
          </a:stretch>
        </p:blipFill>
        <p:spPr>
          <a:xfrm>
            <a:off x="466131" y="980728"/>
            <a:ext cx="8179022" cy="4602063"/>
          </a:xfrm>
          <a:prstGeom prst="rect">
            <a:avLst/>
          </a:prstGeom>
        </p:spPr>
      </p:pic>
    </p:spTree>
    <p:custDataLst>
      <p:tags r:id="rId1"/>
    </p:custDataLst>
    <p:extLst>
      <p:ext uri="{BB962C8B-B14F-4D97-AF65-F5344CB8AC3E}">
        <p14:creationId xmlns:p14="http://schemas.microsoft.com/office/powerpoint/2010/main" val="195961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6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5747370" cy="5747370"/>
          </a:xfrm>
          <a:prstGeom prst="rect">
            <a:avLst/>
          </a:prstGeom>
        </p:spPr>
      </p:pic>
      <p:pic>
        <p:nvPicPr>
          <p:cNvPr id="4098" name="Picture 2" descr="C:\Temp\К биохимии\Картинки к биохимии\Материалы по биохимии-01\Введение в биохимию\FjjpoSMTu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01" y="2983404"/>
            <a:ext cx="4235021" cy="387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983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Объект 2" descr="http://vmede.org/sait/content/Biohimija_severin_2011/5_files/mb4_016.jpeg"/>
          <p:cNvPicPr>
            <a:picLocks noGrp="1"/>
          </p:cNvPicPr>
          <p:nvPr>
            <p:ph/>
          </p:nvPr>
        </p:nvPicPr>
        <p:blipFill rotWithShape="1">
          <a:blip r:embed="rId2">
            <a:extLst>
              <a:ext uri="{28A0092B-C50C-407E-A947-70E740481C1C}">
                <a14:useLocalDpi xmlns:a14="http://schemas.microsoft.com/office/drawing/2010/main" val="0"/>
              </a:ext>
            </a:extLst>
          </a:blip>
          <a:srcRect l="7320" t="14123" r="8763" b="4056"/>
          <a:stretch/>
        </p:blipFill>
        <p:spPr>
          <a:xfrm>
            <a:off x="0" y="1412776"/>
            <a:ext cx="9112550" cy="4752528"/>
          </a:xfrm>
        </p:spPr>
      </p:pic>
      <p:sp>
        <p:nvSpPr>
          <p:cNvPr id="21507" name="Прямоугольник 3"/>
          <p:cNvSpPr>
            <a:spLocks noChangeArrowheads="1"/>
          </p:cNvSpPr>
          <p:nvPr/>
        </p:nvSpPr>
        <p:spPr bwMode="auto">
          <a:xfrm>
            <a:off x="1169739" y="291306"/>
            <a:ext cx="73802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3200" b="1" dirty="0">
                <a:solidFill>
                  <a:prstClr val="black"/>
                </a:solidFill>
              </a:rPr>
              <a:t>Stages of enzymatic catalysis</a:t>
            </a:r>
            <a:endParaRPr lang="ru-RU" altLang="ru-RU" sz="3200" dirty="0">
              <a:solidFill>
                <a:prstClr val="black"/>
              </a:solidFill>
            </a:endParaRPr>
          </a:p>
        </p:txBody>
      </p:sp>
    </p:spTree>
    <p:extLst>
      <p:ext uri="{BB962C8B-B14F-4D97-AF65-F5344CB8AC3E}">
        <p14:creationId xmlns:p14="http://schemas.microsoft.com/office/powerpoint/2010/main" val="222356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p:nvPr>
        </p:nvPicPr>
        <p:blipFill>
          <a:blip r:embed="rId2"/>
          <a:stretch>
            <a:fillRect/>
          </a:stretch>
        </p:blipFill>
        <p:spPr>
          <a:xfrm>
            <a:off x="0" y="692696"/>
            <a:ext cx="9221578" cy="3600400"/>
          </a:xfrm>
          <a:prstGeom prst="rect">
            <a:avLst/>
          </a:prstGeom>
        </p:spPr>
      </p:pic>
    </p:spTree>
    <p:extLst>
      <p:ext uri="{BB962C8B-B14F-4D97-AF65-F5344CB8AC3E}">
        <p14:creationId xmlns:p14="http://schemas.microsoft.com/office/powerpoint/2010/main" val="30414667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9392"/>
            <a:ext cx="8229600" cy="922114"/>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ENZYMATIVE CATALYSIS HAS ITS FEATURES</a:t>
            </a:r>
            <a:endParaRPr lang="ru-RU" sz="2800" dirty="0"/>
          </a:p>
        </p:txBody>
      </p:sp>
      <p:sp>
        <p:nvSpPr>
          <p:cNvPr id="3" name="Объект 2"/>
          <p:cNvSpPr>
            <a:spLocks noGrp="1"/>
          </p:cNvSpPr>
          <p:nvPr>
            <p:ph idx="1"/>
          </p:nvPr>
        </p:nvSpPr>
        <p:spPr>
          <a:xfrm>
            <a:off x="-7506" y="649697"/>
            <a:ext cx="9144000" cy="5001419"/>
          </a:xfrm>
        </p:spPr>
        <p:txBody>
          <a:bodyPr>
            <a:noAutofit/>
          </a:bodyPr>
          <a:lstStyle/>
          <a:p>
            <a:pPr algn="just">
              <a:spcBef>
                <a:spcPts val="0"/>
              </a:spcBef>
            </a:pPr>
            <a:r>
              <a:rPr lang="en-US" sz="2400" dirty="0">
                <a:solidFill>
                  <a:srgbClr val="002060"/>
                </a:solidFill>
                <a:latin typeface="Arial" panose="020B0604020202020204" pitchFamily="34" charset="0"/>
                <a:cs typeface="Arial" panose="020B0604020202020204" pitchFamily="34" charset="0"/>
              </a:rPr>
              <a:t>In an enzymatic reaction, the following stages can be distinguished:</a:t>
            </a:r>
          </a:p>
          <a:p>
            <a:pPr algn="just">
              <a:spcBef>
                <a:spcPts val="0"/>
              </a:spcBef>
            </a:pPr>
            <a:r>
              <a:rPr lang="en-US" sz="2400" dirty="0">
                <a:solidFill>
                  <a:srgbClr val="002060"/>
                </a:solidFill>
                <a:latin typeface="Arial" panose="020B0604020202020204" pitchFamily="34" charset="0"/>
                <a:cs typeface="Arial" panose="020B0604020202020204" pitchFamily="34" charset="0"/>
              </a:rPr>
              <a:t>0. Activation of the enzyme (E) and recognition of the substrate (S)</a:t>
            </a:r>
          </a:p>
          <a:p>
            <a:pPr algn="just">
              <a:spcBef>
                <a:spcPts val="0"/>
              </a:spcBef>
            </a:pPr>
            <a:r>
              <a:rPr lang="en-US" sz="2400" dirty="0">
                <a:solidFill>
                  <a:srgbClr val="002060"/>
                </a:solidFill>
                <a:latin typeface="Arial" panose="020B0604020202020204" pitchFamily="34" charset="0"/>
                <a:cs typeface="Arial" panose="020B0604020202020204" pitchFamily="34" charset="0"/>
              </a:rPr>
              <a:t>1. Attachment of the substrate (S) to the enzyme (E) with the formation of the enzyme-substrate complex (E-S): some authors here distinguish 2 stages: the formation of an inactive E-S complex (using weak bonds); the formation of an active E-S complex.</a:t>
            </a:r>
          </a:p>
          <a:p>
            <a:pPr algn="just">
              <a:spcBef>
                <a:spcPts val="0"/>
              </a:spcBef>
            </a:pPr>
            <a:r>
              <a:rPr lang="en-US" sz="2400" dirty="0">
                <a:solidFill>
                  <a:srgbClr val="002060"/>
                </a:solidFill>
                <a:latin typeface="Arial" panose="020B0604020202020204" pitchFamily="34" charset="0"/>
                <a:cs typeface="Arial" panose="020B0604020202020204" pitchFamily="34" charset="0"/>
              </a:rPr>
              <a:t>2. Conversion of the enzyme-substrate complex into one or more transition complexes (E-X) in one or more stages.</a:t>
            </a:r>
          </a:p>
          <a:p>
            <a:pPr algn="just">
              <a:spcBef>
                <a:spcPts val="0"/>
              </a:spcBef>
            </a:pPr>
            <a:r>
              <a:rPr lang="en-US" sz="2400" dirty="0">
                <a:solidFill>
                  <a:srgbClr val="002060"/>
                </a:solidFill>
                <a:latin typeface="Arial" panose="020B0604020202020204" pitchFamily="34" charset="0"/>
                <a:cs typeface="Arial" panose="020B0604020202020204" pitchFamily="34" charset="0"/>
              </a:rPr>
              <a:t>3. Conversion of the transition complex into an enzyme-product complex (E-P).</a:t>
            </a:r>
          </a:p>
          <a:p>
            <a:pPr algn="just">
              <a:spcBef>
                <a:spcPts val="0"/>
              </a:spcBef>
            </a:pPr>
            <a:r>
              <a:rPr lang="en-US" sz="2400" dirty="0">
                <a:solidFill>
                  <a:srgbClr val="002060"/>
                </a:solidFill>
                <a:latin typeface="Arial" panose="020B0604020202020204" pitchFamily="34" charset="0"/>
                <a:cs typeface="Arial" panose="020B0604020202020204" pitchFamily="34" charset="0"/>
              </a:rPr>
              <a:t>4. Separation of end products from the enzyme.</a:t>
            </a:r>
            <a:endParaRPr lang="ru-RU" sz="36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120" b="20433"/>
          <a:stretch/>
        </p:blipFill>
        <p:spPr bwMode="auto">
          <a:xfrm>
            <a:off x="179512" y="5804544"/>
            <a:ext cx="8820523" cy="105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81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e_a"/>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35596" y="540224"/>
            <a:ext cx="7092788" cy="6317776"/>
          </a:xfrm>
          <a:noFill/>
        </p:spPr>
      </p:pic>
      <p:sp>
        <p:nvSpPr>
          <p:cNvPr id="3" name="Прямоугольник 3"/>
          <p:cNvSpPr>
            <a:spLocks noChangeArrowheads="1"/>
          </p:cNvSpPr>
          <p:nvPr/>
        </p:nvSpPr>
        <p:spPr bwMode="auto">
          <a:xfrm>
            <a:off x="755576" y="0"/>
            <a:ext cx="73802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3200" b="1" dirty="0">
                <a:solidFill>
                  <a:prstClr val="black"/>
                </a:solidFill>
              </a:rPr>
              <a:t>Stages of enzymatic catalysis</a:t>
            </a:r>
            <a:endParaRPr lang="ru-RU" altLang="ru-RU" sz="3200" dirty="0">
              <a:solidFill>
                <a:prstClr val="black"/>
              </a:solidFill>
            </a:endParaRPr>
          </a:p>
        </p:txBody>
      </p:sp>
    </p:spTree>
    <p:extLst>
      <p:ext uri="{BB962C8B-B14F-4D97-AF65-F5344CB8AC3E}">
        <p14:creationId xmlns:p14="http://schemas.microsoft.com/office/powerpoint/2010/main" val="241824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2" descr="EnzymeActivationEnergy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2" y="14119"/>
            <a:ext cx="9140357" cy="615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42" y="6027003"/>
            <a:ext cx="9143999" cy="830997"/>
          </a:xfrm>
          <a:prstGeom prst="rect">
            <a:avLst/>
          </a:prstGeom>
          <a:noFill/>
        </p:spPr>
        <p:txBody>
          <a:bodyPr wrap="square" rtlCol="0">
            <a:spAutoFit/>
          </a:bodyPr>
          <a:lstStyle/>
          <a:p>
            <a:pPr algn="ctr"/>
            <a:r>
              <a:rPr lang="en-US" sz="2400" dirty="0">
                <a:solidFill>
                  <a:prstClr val="black"/>
                </a:solidFill>
              </a:rPr>
              <a:t>The enzyme helps to overcome the "activation barrier" ("energy barrier", "wall")</a:t>
            </a:r>
            <a:endParaRPr lang="ru-RU" sz="2400" dirty="0">
              <a:solidFill>
                <a:prstClr val="black"/>
              </a:solidFill>
            </a:endParaRPr>
          </a:p>
        </p:txBody>
      </p:sp>
    </p:spTree>
    <p:extLst>
      <p:ext uri="{BB962C8B-B14F-4D97-AF65-F5344CB8AC3E}">
        <p14:creationId xmlns:p14="http://schemas.microsoft.com/office/powerpoint/2010/main" val="152780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0" y="0"/>
            <a:ext cx="9144000" cy="1124744"/>
          </a:xfrm>
        </p:spPr>
        <p:txBody>
          <a:bodyPr>
            <a:normAutofit fontScale="90000"/>
          </a:bodyPr>
          <a:lstStyle/>
          <a:p>
            <a:pPr>
              <a:defRPr/>
            </a:pPr>
            <a:r>
              <a:rPr lang="en-US" sz="3600" b="1" dirty="0"/>
              <a:t>The rate of the biochemical reaction depends on:</a:t>
            </a:r>
            <a:endParaRPr lang="ru-RU" sz="3600" dirty="0" smtClean="0"/>
          </a:p>
        </p:txBody>
      </p:sp>
      <p:sp>
        <p:nvSpPr>
          <p:cNvPr id="19459" name="Rectangle 3"/>
          <p:cNvSpPr>
            <a:spLocks noGrp="1" noRot="1" noChangeArrowheads="1"/>
          </p:cNvSpPr>
          <p:nvPr>
            <p:ph type="body" idx="1"/>
          </p:nvPr>
        </p:nvSpPr>
        <p:spPr>
          <a:xfrm>
            <a:off x="0" y="1124744"/>
            <a:ext cx="9144000" cy="5733256"/>
          </a:xfrm>
        </p:spPr>
        <p:txBody>
          <a:bodyPr>
            <a:normAutofit/>
          </a:bodyPr>
          <a:lstStyle/>
          <a:p>
            <a:pPr>
              <a:lnSpc>
                <a:spcPct val="90000"/>
              </a:lnSpc>
              <a:spcBef>
                <a:spcPct val="70000"/>
              </a:spcBef>
              <a:defRPr/>
            </a:pPr>
            <a:r>
              <a:rPr lang="en-US" dirty="0"/>
              <a:t>Enzyme working environment (temperature, pressure, pH of the medium)</a:t>
            </a:r>
          </a:p>
          <a:p>
            <a:pPr>
              <a:lnSpc>
                <a:spcPct val="90000"/>
              </a:lnSpc>
              <a:spcBef>
                <a:spcPct val="70000"/>
              </a:spcBef>
              <a:defRPr/>
            </a:pPr>
            <a:r>
              <a:rPr lang="en-US" dirty="0"/>
              <a:t>Substrate concentration</a:t>
            </a:r>
          </a:p>
          <a:p>
            <a:pPr>
              <a:lnSpc>
                <a:spcPct val="90000"/>
              </a:lnSpc>
              <a:spcBef>
                <a:spcPct val="70000"/>
              </a:spcBef>
              <a:defRPr/>
            </a:pPr>
            <a:r>
              <a:rPr lang="en-US" dirty="0"/>
              <a:t>Enzyme concentration</a:t>
            </a:r>
          </a:p>
          <a:p>
            <a:pPr>
              <a:lnSpc>
                <a:spcPct val="90000"/>
              </a:lnSpc>
              <a:spcBef>
                <a:spcPct val="70000"/>
              </a:spcBef>
              <a:defRPr/>
            </a:pPr>
            <a:r>
              <a:rPr lang="en-US" dirty="0"/>
              <a:t>Time of catalysis</a:t>
            </a:r>
          </a:p>
          <a:p>
            <a:pPr>
              <a:lnSpc>
                <a:spcPct val="90000"/>
              </a:lnSpc>
              <a:spcBef>
                <a:spcPct val="70000"/>
              </a:spcBef>
              <a:defRPr/>
            </a:pPr>
            <a:r>
              <a:rPr lang="en-US" dirty="0"/>
              <a:t>Microenvironment of the active center of the enzyme</a:t>
            </a:r>
            <a:endParaRPr lang="ru-RU" dirty="0" smtClean="0"/>
          </a:p>
        </p:txBody>
      </p:sp>
    </p:spTree>
    <p:extLst>
      <p:ext uri="{BB962C8B-B14F-4D97-AF65-F5344CB8AC3E}">
        <p14:creationId xmlns:p14="http://schemas.microsoft.com/office/powerpoint/2010/main" val="3667276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3000"/>
                                  </p:stCondLst>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1000"/>
                                        <p:tgtEl>
                                          <p:spTgt spid="19459">
                                            <p:txEl>
                                              <p:pRg st="0" end="0"/>
                                            </p:txEl>
                                          </p:spTgt>
                                        </p:tgtEl>
                                      </p:cBhvr>
                                    </p:animEffect>
                                    <p:anim calcmode="lin" valueType="num">
                                      <p:cBhvr>
                                        <p:cTn id="14"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300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fade">
                                      <p:cBhvr>
                                        <p:cTn id="19" dur="1000"/>
                                        <p:tgtEl>
                                          <p:spTgt spid="19459">
                                            <p:txEl>
                                              <p:pRg st="1" end="1"/>
                                            </p:txEl>
                                          </p:spTgt>
                                        </p:tgtEl>
                                      </p:cBhvr>
                                    </p:animEffect>
                                    <p:anim calcmode="lin" valueType="num">
                                      <p:cBhvr>
                                        <p:cTn id="20"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nodeType="afterEffect">
                                  <p:stCondLst>
                                    <p:cond delay="3000"/>
                                  </p:stCondLst>
                                  <p:childTnLst>
                                    <p:set>
                                      <p:cBhvr>
                                        <p:cTn id="24" dur="1" fill="hold">
                                          <p:stCondLst>
                                            <p:cond delay="0"/>
                                          </p:stCondLst>
                                        </p:cTn>
                                        <p:tgtEl>
                                          <p:spTgt spid="19459">
                                            <p:txEl>
                                              <p:pRg st="2" end="2"/>
                                            </p:txEl>
                                          </p:spTgt>
                                        </p:tgtEl>
                                        <p:attrNameLst>
                                          <p:attrName>style.visibility</p:attrName>
                                        </p:attrNameLst>
                                      </p:cBhvr>
                                      <p:to>
                                        <p:strVal val="visible"/>
                                      </p:to>
                                    </p:set>
                                    <p:animEffect transition="in" filter="fade">
                                      <p:cBhvr>
                                        <p:cTn id="25" dur="1000"/>
                                        <p:tgtEl>
                                          <p:spTgt spid="19459">
                                            <p:txEl>
                                              <p:pRg st="2" end="2"/>
                                            </p:txEl>
                                          </p:spTgt>
                                        </p:tgtEl>
                                      </p:cBhvr>
                                    </p:animEffect>
                                    <p:anim calcmode="lin" valueType="num">
                                      <p:cBhvr>
                                        <p:cTn id="26"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3000"/>
                            </p:stCondLst>
                            <p:childTnLst>
                              <p:par>
                                <p:cTn id="29" presetID="42" presetClass="entr" presetSubtype="0" fill="hold" nodeType="afterEffect">
                                  <p:stCondLst>
                                    <p:cond delay="3000"/>
                                  </p:stCondLst>
                                  <p:childTnLst>
                                    <p:set>
                                      <p:cBhvr>
                                        <p:cTn id="30" dur="1" fill="hold">
                                          <p:stCondLst>
                                            <p:cond delay="0"/>
                                          </p:stCondLst>
                                        </p:cTn>
                                        <p:tgtEl>
                                          <p:spTgt spid="19459">
                                            <p:txEl>
                                              <p:pRg st="3" end="3"/>
                                            </p:txEl>
                                          </p:spTgt>
                                        </p:tgtEl>
                                        <p:attrNameLst>
                                          <p:attrName>style.visibility</p:attrName>
                                        </p:attrNameLst>
                                      </p:cBhvr>
                                      <p:to>
                                        <p:strVal val="visible"/>
                                      </p:to>
                                    </p:set>
                                    <p:animEffect transition="in" filter="fade">
                                      <p:cBhvr>
                                        <p:cTn id="31" dur="1000"/>
                                        <p:tgtEl>
                                          <p:spTgt spid="19459">
                                            <p:txEl>
                                              <p:pRg st="3" end="3"/>
                                            </p:txEl>
                                          </p:spTgt>
                                        </p:tgtEl>
                                      </p:cBhvr>
                                    </p:animEffect>
                                    <p:anim calcmode="lin" valueType="num">
                                      <p:cBhvr>
                                        <p:cTn id="32"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7000"/>
                            </p:stCondLst>
                            <p:childTnLst>
                              <p:par>
                                <p:cTn id="35" presetID="42" presetClass="entr" presetSubtype="0" fill="hold" nodeType="afterEffect">
                                  <p:stCondLst>
                                    <p:cond delay="3000"/>
                                  </p:stCondLst>
                                  <p:childTnLst>
                                    <p:set>
                                      <p:cBhvr>
                                        <p:cTn id="36" dur="1" fill="hold">
                                          <p:stCondLst>
                                            <p:cond delay="0"/>
                                          </p:stCondLst>
                                        </p:cTn>
                                        <p:tgtEl>
                                          <p:spTgt spid="19459">
                                            <p:txEl>
                                              <p:pRg st="4" end="4"/>
                                            </p:txEl>
                                          </p:spTgt>
                                        </p:tgtEl>
                                        <p:attrNameLst>
                                          <p:attrName>style.visibility</p:attrName>
                                        </p:attrNameLst>
                                      </p:cBhvr>
                                      <p:to>
                                        <p:strVal val="visible"/>
                                      </p:to>
                                    </p:set>
                                    <p:animEffect transition="in" filter="fade">
                                      <p:cBhvr>
                                        <p:cTn id="37" dur="1000"/>
                                        <p:tgtEl>
                                          <p:spTgt spid="19459">
                                            <p:txEl>
                                              <p:pRg st="4" end="4"/>
                                            </p:txEl>
                                          </p:spTgt>
                                        </p:tgtEl>
                                      </p:cBhvr>
                                    </p:animEffect>
                                    <p:anim calcmode="lin" valueType="num">
                                      <p:cBhvr>
                                        <p:cTn id="38"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TEMPERATURE DEPENDENCE OF REACTION RATE</a:t>
            </a:r>
            <a:endParaRPr lang="ru-RU" sz="2800" dirty="0"/>
          </a:p>
        </p:txBody>
      </p:sp>
      <p:sp>
        <p:nvSpPr>
          <p:cNvPr id="3" name="Объект 2"/>
          <p:cNvSpPr>
            <a:spLocks noGrp="1"/>
          </p:cNvSpPr>
          <p:nvPr>
            <p:ph idx="1"/>
          </p:nvPr>
        </p:nvSpPr>
        <p:spPr>
          <a:xfrm>
            <a:off x="31972" y="620688"/>
            <a:ext cx="9112028" cy="4525963"/>
          </a:xfrm>
        </p:spPr>
        <p:txBody>
          <a:bodyPr>
            <a:normAutofit/>
          </a:bodyPr>
          <a:lstStyle/>
          <a:p>
            <a:pPr>
              <a:spcBef>
                <a:spcPts val="0"/>
              </a:spcBef>
            </a:pPr>
            <a:r>
              <a:rPr lang="en-US" sz="2600" dirty="0">
                <a:solidFill>
                  <a:srgbClr val="002060"/>
                </a:solidFill>
                <a:latin typeface="Arial" panose="020B0604020202020204" pitchFamily="34" charset="0"/>
                <a:cs typeface="Arial" panose="020B0604020202020204" pitchFamily="34" charset="0"/>
              </a:rPr>
              <a:t>An increase in temperature by 10 degrees increases the reaction rate by 2-4 times, however, with a greater increase in temperature, the enzyme denatures and irreversibly loses its activity</a:t>
            </a:r>
          </a:p>
          <a:p>
            <a:pPr>
              <a:spcBef>
                <a:spcPts val="0"/>
              </a:spcBef>
            </a:pPr>
            <a:r>
              <a:rPr lang="en-US" sz="2600" dirty="0">
                <a:solidFill>
                  <a:srgbClr val="002060"/>
                </a:solidFill>
                <a:latin typeface="Arial" panose="020B0604020202020204" pitchFamily="34" charset="0"/>
                <a:cs typeface="Arial" panose="020B0604020202020204" pitchFamily="34" charset="0"/>
              </a:rPr>
              <a:t>With a decrease in temperature, the activity of enzymes decreases, but does not disappear altogether.</a:t>
            </a:r>
            <a:endParaRPr lang="ru-RU" sz="26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9" y="3137481"/>
            <a:ext cx="6874842" cy="360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82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928992"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DEPENDENCE OF RATE OF REACTION ON pH</a:t>
            </a:r>
            <a:endParaRPr lang="ru-RU" sz="2800" dirty="0"/>
          </a:p>
        </p:txBody>
      </p:sp>
      <p:sp>
        <p:nvSpPr>
          <p:cNvPr id="3" name="Объект 2"/>
          <p:cNvSpPr>
            <a:spLocks noGrp="1"/>
          </p:cNvSpPr>
          <p:nvPr>
            <p:ph idx="1"/>
          </p:nvPr>
        </p:nvSpPr>
        <p:spPr>
          <a:xfrm>
            <a:off x="251520" y="1412776"/>
            <a:ext cx="8712968" cy="4713387"/>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For each enzyme, there is a certain narrow pH range of the medium, which is optimal for the manifestation of its highest activity.</a:t>
            </a:r>
            <a:endParaRPr lang="ru-RU" sz="2800" dirty="0">
              <a:solidFill>
                <a:srgbClr val="00206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284984"/>
            <a:ext cx="596884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52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Temp\amoeba_sisters\Гифки\0e490cff3ed074762668ab7988ff03a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99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Autofit/>
          </a:bodyPr>
          <a:lstStyle/>
          <a:p>
            <a:r>
              <a:rPr lang="en-US" sz="2400" dirty="0">
                <a:solidFill>
                  <a:srgbClr val="FF0000"/>
                </a:solidFill>
                <a:latin typeface="Arial" panose="020B0604020202020204" pitchFamily="34" charset="0"/>
                <a:cs typeface="Arial" panose="020B0604020202020204" pitchFamily="34" charset="0"/>
              </a:rPr>
              <a:t>DEPENDENCE OF THE RATE OF REACTION ON THE CONCENTRATION OF THE SUBSTRATE</a:t>
            </a:r>
            <a:endParaRPr lang="ru-RU" sz="2400" dirty="0">
              <a:solidFill>
                <a:srgbClr val="FF0000"/>
              </a:solidFill>
              <a:latin typeface="Arial" panose="020B0604020202020204" pitchFamily="34" charset="0"/>
              <a:cs typeface="Arial" panose="020B0604020202020204" pitchFamily="34" charset="0"/>
            </a:endParaRPr>
          </a:p>
        </p:txBody>
      </p:sp>
      <p:sp>
        <p:nvSpPr>
          <p:cNvPr id="4" name="Объект 3"/>
          <p:cNvSpPr>
            <a:spLocks noGrp="1"/>
          </p:cNvSpPr>
          <p:nvPr>
            <p:ph idx="1"/>
          </p:nvPr>
        </p:nvSpPr>
        <p:spPr>
          <a:xfrm>
            <a:off x="107504" y="1124744"/>
            <a:ext cx="8928992" cy="4525963"/>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With an increase in the concentration of the substrate, the reaction rate first increases according to the addition of new enzyme molecules to the reaction, then the saturation effect is observed when all enzyme molecules interact with the substrate molecules.</a:t>
            </a:r>
            <a:endParaRPr lang="ru-RU" sz="2800" dirty="0">
              <a:solidFill>
                <a:srgbClr val="002060"/>
              </a:solidFill>
              <a:latin typeface="Arial" panose="020B0604020202020204" pitchFamily="34" charset="0"/>
              <a:cs typeface="Arial" panose="020B0604020202020204" pitchFamily="34" charset="0"/>
            </a:endParaRPr>
          </a:p>
        </p:txBody>
      </p:sp>
      <p:pic>
        <p:nvPicPr>
          <p:cNvPr id="5" name="Picture 2" descr="&amp;Zcy;&amp;acy;&amp;vcy;&amp;icy;&amp;scy;&amp;icy;&amp;mcy;&amp;ocy;&amp;scy;&amp;tcy;&amp;softcy; &amp;scy;&amp;kcy;&amp;ocy;&amp;rcy;&amp;ocy;&amp;scy;&amp;tcy;&amp;icy; &amp;rcy;&amp;iecy;&amp;acy;&amp;kcy;&amp;tscy;&amp;icy;&amp;icy; &amp;ocy;&amp;tcy; &amp;scy;&amp;ucy;&amp;bcy;&amp;scy;&amp;tcy;&amp;rcy;&amp;acy;&amp;tcy;&amp;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061" y="3942556"/>
            <a:ext cx="4867939" cy="29249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ok-t.ru/studopediaru/baza12/148651377671.files/image06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 y="3717032"/>
            <a:ext cx="4568681"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25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4925" y="96838"/>
            <a:ext cx="9037638" cy="52322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800" dirty="0">
                <a:solidFill>
                  <a:prstClr val="black"/>
                </a:solidFill>
              </a:rPr>
              <a:t>Requirements for the discipline </a:t>
            </a:r>
            <a:r>
              <a:rPr lang="en-US" sz="2800" dirty="0" smtClean="0">
                <a:solidFill>
                  <a:prstClr val="black"/>
                </a:solidFill>
              </a:rPr>
              <a:t>:</a:t>
            </a:r>
            <a:endParaRPr lang="ru-RU" sz="2800" dirty="0">
              <a:solidFill>
                <a:prstClr val="black"/>
              </a:solidFill>
            </a:endParaRPr>
          </a:p>
        </p:txBody>
      </p:sp>
      <p:sp>
        <p:nvSpPr>
          <p:cNvPr id="7171" name="TextBox 1"/>
          <p:cNvSpPr txBox="1">
            <a:spLocks noChangeArrowheads="1"/>
          </p:cNvSpPr>
          <p:nvPr/>
        </p:nvSpPr>
        <p:spPr bwMode="auto">
          <a:xfrm>
            <a:off x="34925" y="980728"/>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AutoNum type="arabicPeriod"/>
            </a:pPr>
            <a:r>
              <a:rPr lang="en-US" altLang="ru-RU" sz="2400" b="1" dirty="0">
                <a:latin typeface="Arial" charset="0"/>
              </a:rPr>
              <a:t>Attendance of all lectures and practical classes </a:t>
            </a:r>
            <a:r>
              <a:rPr lang="en-US" altLang="ru-RU" sz="2400" dirty="0">
                <a:latin typeface="Arial" charset="0"/>
              </a:rPr>
              <a:t>without delay (in case of missing 50% or more of the lectures, points will be deducted from the overall rating</a:t>
            </a:r>
            <a:r>
              <a:rPr lang="en-US" altLang="ru-RU" sz="2400" dirty="0" smtClean="0">
                <a:latin typeface="Arial" charset="0"/>
              </a:rPr>
              <a:t>)</a:t>
            </a:r>
            <a:endParaRPr lang="en-US" altLang="ru-RU" sz="2400" dirty="0">
              <a:latin typeface="Arial" charset="0"/>
            </a:endParaRPr>
          </a:p>
          <a:p>
            <a:pPr eaLnBrk="1" hangingPunct="1">
              <a:spcBef>
                <a:spcPct val="0"/>
              </a:spcBef>
              <a:buFontTx/>
              <a:buAutoNum type="arabicPeriod"/>
            </a:pPr>
            <a:endParaRPr lang="en-US" altLang="ru-RU" sz="2400" dirty="0">
              <a:latin typeface="Arial" charset="0"/>
            </a:endParaRPr>
          </a:p>
          <a:p>
            <a:pPr eaLnBrk="1" hangingPunct="1">
              <a:spcBef>
                <a:spcPct val="0"/>
              </a:spcBef>
              <a:buFontTx/>
              <a:buAutoNum type="arabicPeriod"/>
            </a:pPr>
            <a:r>
              <a:rPr lang="en-US" altLang="ru-RU" sz="2400" b="1" dirty="0">
                <a:latin typeface="Arial" charset="0"/>
              </a:rPr>
              <a:t>Preparation for all practical exercises</a:t>
            </a:r>
            <a:r>
              <a:rPr lang="en-US" altLang="ru-RU" sz="2400" dirty="0">
                <a:latin typeface="Arial" charset="0"/>
              </a:rPr>
              <a:t>, execution and defense of all laboratory work</a:t>
            </a:r>
          </a:p>
          <a:p>
            <a:pPr eaLnBrk="1" hangingPunct="1">
              <a:spcBef>
                <a:spcPct val="0"/>
              </a:spcBef>
              <a:buFontTx/>
              <a:buAutoNum type="arabicPeriod"/>
            </a:pPr>
            <a:endParaRPr lang="en-US" altLang="ru-RU" sz="2400" dirty="0">
              <a:latin typeface="Arial" charset="0"/>
            </a:endParaRPr>
          </a:p>
          <a:p>
            <a:pPr eaLnBrk="1" hangingPunct="1">
              <a:spcBef>
                <a:spcPct val="0"/>
              </a:spcBef>
              <a:buFontTx/>
              <a:buAutoNum type="arabicPeriod"/>
            </a:pPr>
            <a:r>
              <a:rPr lang="en-GB" altLang="ru-RU" sz="2400" dirty="0" smtClean="0">
                <a:latin typeface="Arial" charset="0"/>
              </a:rPr>
              <a:t>Pass the </a:t>
            </a:r>
            <a:r>
              <a:rPr lang="en-US" altLang="ru-RU" sz="2400" dirty="0" smtClean="0">
                <a:latin typeface="Arial" charset="0"/>
              </a:rPr>
              <a:t>control </a:t>
            </a:r>
            <a:r>
              <a:rPr lang="en-US" altLang="ru-RU" sz="2400" dirty="0">
                <a:latin typeface="Arial" charset="0"/>
              </a:rPr>
              <a:t>works for a positive </a:t>
            </a:r>
            <a:r>
              <a:rPr lang="en-US" altLang="ru-RU" sz="2400" dirty="0" smtClean="0">
                <a:latin typeface="Arial" charset="0"/>
              </a:rPr>
              <a:t>mark </a:t>
            </a:r>
            <a:r>
              <a:rPr lang="en-US" altLang="ru-RU" sz="2400" dirty="0">
                <a:latin typeface="Arial" charset="0"/>
              </a:rPr>
              <a:t>(if you miss a control lesson without a good reason or do not pass it on time minus 1 point from the </a:t>
            </a:r>
            <a:r>
              <a:rPr lang="en-US" altLang="ru-RU" sz="2400" dirty="0" smtClean="0">
                <a:latin typeface="Arial" charset="0"/>
              </a:rPr>
              <a:t>mark)</a:t>
            </a:r>
            <a:endParaRPr lang="en-US" altLang="ru-RU" sz="2400" dirty="0">
              <a:latin typeface="Arial" charset="0"/>
            </a:endParaRPr>
          </a:p>
          <a:p>
            <a:pPr eaLnBrk="1" hangingPunct="1">
              <a:spcBef>
                <a:spcPct val="0"/>
              </a:spcBef>
              <a:buFontTx/>
              <a:buAutoNum type="arabicPeriod"/>
            </a:pPr>
            <a:endParaRPr lang="en-US" altLang="ru-RU" sz="2400" dirty="0">
              <a:latin typeface="Arial" charset="0"/>
            </a:endParaRPr>
          </a:p>
          <a:p>
            <a:pPr eaLnBrk="1" hangingPunct="1">
              <a:spcBef>
                <a:spcPct val="0"/>
              </a:spcBef>
              <a:buFontTx/>
              <a:buAutoNum type="arabicPeriod"/>
            </a:pPr>
            <a:r>
              <a:rPr lang="en-US" altLang="ru-RU" sz="2400" b="1" dirty="0">
                <a:latin typeface="Arial" charset="0"/>
              </a:rPr>
              <a:t>Requirements for the appearance and behavior of students</a:t>
            </a:r>
          </a:p>
          <a:p>
            <a:pPr eaLnBrk="1" hangingPunct="1">
              <a:spcBef>
                <a:spcPct val="0"/>
              </a:spcBef>
              <a:buFontTx/>
              <a:buAutoNum type="arabicPeriod"/>
            </a:pPr>
            <a:endParaRPr lang="en-US" altLang="ru-RU" sz="2400" dirty="0">
              <a:latin typeface="Arial" charset="0"/>
            </a:endParaRPr>
          </a:p>
          <a:p>
            <a:pPr eaLnBrk="1" hangingPunct="1">
              <a:spcBef>
                <a:spcPct val="0"/>
              </a:spcBef>
              <a:buFontTx/>
              <a:buAutoNum type="arabicPeriod"/>
            </a:pPr>
            <a:r>
              <a:rPr lang="en-US" altLang="ru-RU" sz="2400" dirty="0">
                <a:latin typeface="Arial" charset="0"/>
              </a:rPr>
              <a:t>Skipping single lectures can be worked out (submit notes of missed lectures to a lecturer or your teacher)</a:t>
            </a:r>
            <a:endParaRPr lang="ru-RU" altLang="ru-RU" sz="2000" dirty="0">
              <a:latin typeface="Arial" charset="0"/>
            </a:endParaRPr>
          </a:p>
        </p:txBody>
      </p:sp>
    </p:spTree>
    <p:extLst>
      <p:ext uri="{BB962C8B-B14F-4D97-AF65-F5344CB8AC3E}">
        <p14:creationId xmlns:p14="http://schemas.microsoft.com/office/powerpoint/2010/main" val="2023784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p:nvPr>
        </p:nvSpPr>
        <p:spPr>
          <a:xfrm>
            <a:off x="0" y="0"/>
            <a:ext cx="9144000" cy="1143000"/>
          </a:xfrm>
        </p:spPr>
        <p:txBody>
          <a:bodyPr rtlCol="0">
            <a:normAutofit fontScale="90000"/>
          </a:bodyPr>
          <a:lstStyle/>
          <a:p>
            <a:pPr>
              <a:defRPr/>
            </a:pPr>
            <a:r>
              <a:rPr lang="en-US" sz="3600" b="1" dirty="0"/>
              <a:t>Dependence of the reaction rate (V) on the substrate concentration (S)</a:t>
            </a:r>
            <a:endParaRPr lang="ru-RU" sz="3600" dirty="0" smtClean="0"/>
          </a:p>
        </p:txBody>
      </p:sp>
      <p:pic>
        <p:nvPicPr>
          <p:cNvPr id="4" name="Рисунок 3"/>
          <p:cNvPicPr>
            <a:picLocks noChangeAspect="1"/>
          </p:cNvPicPr>
          <p:nvPr/>
        </p:nvPicPr>
        <p:blipFill>
          <a:blip r:embed="rId2"/>
          <a:stretch>
            <a:fillRect/>
          </a:stretch>
        </p:blipFill>
        <p:spPr>
          <a:xfrm>
            <a:off x="251520" y="685603"/>
            <a:ext cx="7704856" cy="6245603"/>
          </a:xfrm>
          <a:prstGeom prst="rect">
            <a:avLst/>
          </a:prstGeom>
        </p:spPr>
      </p:pic>
    </p:spTree>
    <p:extLst>
      <p:ext uri="{BB962C8B-B14F-4D97-AF65-F5344CB8AC3E}">
        <p14:creationId xmlns:p14="http://schemas.microsoft.com/office/powerpoint/2010/main" val="116055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2982" y="476672"/>
            <a:ext cx="902351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ko-KR" sz="2400" b="1" dirty="0">
                <a:solidFill>
                  <a:srgbClr val="006600"/>
                </a:solidFill>
                <a:latin typeface="Arial Black" pitchFamily="34" charset="0"/>
                <a:sym typeface="Wingdings" pitchFamily="2" charset="2"/>
              </a:rPr>
              <a:t>The constant is the concentration of the substrate at which half of the active sites of the enzyme are filled</a:t>
            </a:r>
          </a:p>
          <a:p>
            <a:pPr algn="ctr" eaLnBrk="1" hangingPunct="1"/>
            <a:r>
              <a:rPr lang="en-US" altLang="ko-KR" sz="2400" b="1" dirty="0">
                <a:solidFill>
                  <a:srgbClr val="006600"/>
                </a:solidFill>
                <a:latin typeface="Arial Black" pitchFamily="34" charset="0"/>
                <a:sym typeface="Wingdings" pitchFamily="2" charset="2"/>
              </a:rPr>
              <a:t>For most enzymes, the </a:t>
            </a:r>
            <a:r>
              <a:rPr lang="en-US" altLang="ko-KR" sz="2400" b="1" dirty="0" err="1">
                <a:solidFill>
                  <a:srgbClr val="006600"/>
                </a:solidFill>
                <a:latin typeface="Arial Black" pitchFamily="34" charset="0"/>
                <a:sym typeface="Wingdings" pitchFamily="2" charset="2"/>
              </a:rPr>
              <a:t>Michaelis</a:t>
            </a:r>
            <a:r>
              <a:rPr lang="en-US" altLang="ko-KR" sz="2400" b="1" dirty="0">
                <a:solidFill>
                  <a:srgbClr val="006600"/>
                </a:solidFill>
                <a:latin typeface="Arial Black" pitchFamily="34" charset="0"/>
                <a:sym typeface="Wingdings" pitchFamily="2" charset="2"/>
              </a:rPr>
              <a:t> constant is 10-1 - 10-7 M</a:t>
            </a:r>
          </a:p>
          <a:p>
            <a:pPr algn="ctr" eaLnBrk="1" hangingPunct="1"/>
            <a:endParaRPr lang="en-US" altLang="ko-KR" sz="2400" b="1" dirty="0">
              <a:solidFill>
                <a:srgbClr val="006600"/>
              </a:solidFill>
              <a:latin typeface="Arial Black" pitchFamily="34" charset="0"/>
              <a:sym typeface="Wingdings" pitchFamily="2" charset="2"/>
            </a:endParaRPr>
          </a:p>
          <a:p>
            <a:pPr algn="ctr" eaLnBrk="1" hangingPunct="1"/>
            <a:r>
              <a:rPr lang="en-US" altLang="ko-KR" sz="2400" b="1" dirty="0" smtClean="0">
                <a:solidFill>
                  <a:srgbClr val="006600"/>
                </a:solidFill>
                <a:latin typeface="Arial Black" pitchFamily="34" charset="0"/>
                <a:sym typeface="Wingdings" pitchFamily="2" charset="2"/>
              </a:rPr>
              <a:t>The </a:t>
            </a:r>
            <a:r>
              <a:rPr lang="en-US" altLang="ko-KR" sz="2400" b="1" dirty="0" err="1" smtClean="0">
                <a:solidFill>
                  <a:srgbClr val="006600"/>
                </a:solidFill>
                <a:latin typeface="Arial Black" pitchFamily="34" charset="0"/>
                <a:sym typeface="Wingdings" pitchFamily="2" charset="2"/>
              </a:rPr>
              <a:t>Michaelis</a:t>
            </a:r>
            <a:r>
              <a:rPr lang="en-US" altLang="ko-KR" sz="2400" b="1" dirty="0" smtClean="0">
                <a:solidFill>
                  <a:srgbClr val="006600"/>
                </a:solidFill>
                <a:latin typeface="Arial Black" pitchFamily="34" charset="0"/>
                <a:sym typeface="Wingdings" pitchFamily="2" charset="2"/>
              </a:rPr>
              <a:t> constant shows </a:t>
            </a:r>
            <a:r>
              <a:rPr lang="en-US" altLang="ko-KR" sz="2400" b="1" dirty="0">
                <a:solidFill>
                  <a:srgbClr val="006600"/>
                </a:solidFill>
                <a:latin typeface="Arial Black" pitchFamily="34" charset="0"/>
                <a:sym typeface="Wingdings" pitchFamily="2" charset="2"/>
              </a:rPr>
              <a:t>the affinity of an enzyme for a substrate: the lower its value, the higher the affinity</a:t>
            </a:r>
          </a:p>
          <a:p>
            <a:pPr algn="ctr" eaLnBrk="1" hangingPunct="1"/>
            <a:r>
              <a:rPr lang="en-US" altLang="ko-KR" sz="2400" b="1" dirty="0">
                <a:solidFill>
                  <a:srgbClr val="006600"/>
                </a:solidFill>
                <a:latin typeface="Arial Black" pitchFamily="34" charset="0"/>
                <a:sym typeface="Wingdings" pitchFamily="2" charset="2"/>
              </a:rPr>
              <a:t>A low constant means strong binding,</a:t>
            </a:r>
          </a:p>
          <a:p>
            <a:pPr algn="ctr" eaLnBrk="1" hangingPunct="1"/>
            <a:r>
              <a:rPr lang="en-US" altLang="ko-KR" sz="2400" b="1" dirty="0">
                <a:solidFill>
                  <a:srgbClr val="006600"/>
                </a:solidFill>
                <a:latin typeface="Arial Black" pitchFamily="34" charset="0"/>
                <a:sym typeface="Wingdings" pitchFamily="2" charset="2"/>
              </a:rPr>
              <a:t>high constant means weak binding</a:t>
            </a:r>
          </a:p>
          <a:p>
            <a:pPr algn="ctr" eaLnBrk="1" hangingPunct="1"/>
            <a:r>
              <a:rPr lang="en-US" altLang="ko-KR" sz="2400" b="1" dirty="0">
                <a:solidFill>
                  <a:srgbClr val="006600"/>
                </a:solidFill>
                <a:latin typeface="Arial Black" pitchFamily="34" charset="0"/>
                <a:sym typeface="Wingdings" pitchFamily="2" charset="2"/>
              </a:rPr>
              <a:t>The smaller the constant, the more active the enzyme</a:t>
            </a:r>
            <a:endParaRPr lang="en-US" altLang="ko-KR" sz="2400" b="1" dirty="0">
              <a:solidFill>
                <a:srgbClr val="0000FF"/>
              </a:solidFill>
              <a:latin typeface="Arial" pitchFamily="34" charset="0"/>
              <a:ea typeface="Gulim" pitchFamily="34" charset="-127"/>
              <a:sym typeface="Wingdings" pitchFamily="2" charset="2"/>
            </a:endParaRPr>
          </a:p>
        </p:txBody>
      </p:sp>
    </p:spTree>
    <p:extLst>
      <p:ext uri="{BB962C8B-B14F-4D97-AF65-F5344CB8AC3E}">
        <p14:creationId xmlns:p14="http://schemas.microsoft.com/office/powerpoint/2010/main" val="218598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2601"/>
            <a:ext cx="8229600"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DEPENDENCE OF THE RATE OF REACTION ON THE CONCENTRATION OF THE ENZYME</a:t>
            </a:r>
            <a:endParaRPr lang="ru-RU" sz="2800" dirty="0"/>
          </a:p>
        </p:txBody>
      </p:sp>
      <p:sp>
        <p:nvSpPr>
          <p:cNvPr id="3" name="Объект 2"/>
          <p:cNvSpPr>
            <a:spLocks noGrp="1"/>
          </p:cNvSpPr>
          <p:nvPr>
            <p:ph idx="1"/>
          </p:nvPr>
        </p:nvSpPr>
        <p:spPr>
          <a:xfrm>
            <a:off x="179512" y="1268760"/>
            <a:ext cx="8784976" cy="4641379"/>
          </a:xfrm>
        </p:spPr>
        <p:txBody>
          <a:bodyPr>
            <a:normAutofit/>
          </a:bodyPr>
          <a:lstStyle/>
          <a:p>
            <a:pPr algn="just"/>
            <a:r>
              <a:rPr lang="en-US" sz="2400" dirty="0">
                <a:solidFill>
                  <a:srgbClr val="002060"/>
                </a:solidFill>
                <a:latin typeface="Arial" panose="020B0604020202020204" pitchFamily="34" charset="0"/>
                <a:cs typeface="Arial" panose="020B0604020202020204" pitchFamily="34" charset="0"/>
              </a:rPr>
              <a:t>With an increase in the number of enzyme molecules, the reaction rate increases continuously and is directly proportional to the amount of enzyme, because more enzyme molecules produce more product molecules.</a:t>
            </a:r>
            <a:endParaRPr lang="ru-RU" sz="2400" dirty="0">
              <a:solidFill>
                <a:srgbClr val="002060"/>
              </a:solidFill>
              <a:latin typeface="Arial" panose="020B0604020202020204" pitchFamily="34" charset="0"/>
              <a:cs typeface="Arial" panose="020B0604020202020204" pitchFamily="34" charset="0"/>
            </a:endParaRPr>
          </a:p>
        </p:txBody>
      </p:sp>
      <p:pic>
        <p:nvPicPr>
          <p:cNvPr id="9220" name="Picture 4" descr="&amp;Zcy;&amp;acy;&amp;vcy;&amp;icy;&amp;scy;&amp;icy;&amp;mcy;&amp;ocy;&amp;scy;&amp;tcy;&amp;softcy; &amp;scy;&amp;kcy;&amp;ocy;&amp;rcy;&amp;ocy;&amp;scy;&amp;tcy;&amp;icy; &amp;rcy;&amp;iecy;&amp;acy;&amp;kcy;&amp;tscy;&amp;icy;&amp;icy; &amp;ocy;&amp;tcy; &amp;fcy;&amp;iecy;&amp;rcy;&amp;mcy;&amp;iecy;&amp;ncy;&amp;tcy;&amp;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56992"/>
            <a:ext cx="525162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9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220"/>
                                        </p:tgtEl>
                                      </p:cBhvr>
                                    </p:animEffect>
                                    <p:animScale>
                                      <p:cBhvr>
                                        <p:cTn id="7" dur="250" autoRev="1" fill="hold"/>
                                        <p:tgtEl>
                                          <p:spTgt spid="92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132" b="3198"/>
          <a:stretch/>
        </p:blipFill>
        <p:spPr bwMode="auto">
          <a:xfrm>
            <a:off x="395536" y="2448272"/>
            <a:ext cx="8416325" cy="44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12601"/>
            <a:ext cx="91440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DEPENDENCE OF THE RATE OF REACTION ON TIME</a:t>
            </a:r>
            <a:endParaRPr lang="ru-RU" sz="3200" dirty="0"/>
          </a:p>
        </p:txBody>
      </p:sp>
      <p:sp>
        <p:nvSpPr>
          <p:cNvPr id="3" name="Объект 2"/>
          <p:cNvSpPr>
            <a:spLocks noGrp="1"/>
          </p:cNvSpPr>
          <p:nvPr>
            <p:ph idx="1"/>
          </p:nvPr>
        </p:nvSpPr>
        <p:spPr>
          <a:xfrm>
            <a:off x="4688" y="908720"/>
            <a:ext cx="9139311" cy="4641379"/>
          </a:xfrm>
        </p:spPr>
        <p:txBody>
          <a:bodyPr>
            <a:normAutofit/>
          </a:bodyPr>
          <a:lstStyle/>
          <a:p>
            <a:pPr algn="just"/>
            <a:r>
              <a:rPr lang="en-US" sz="1800" dirty="0">
                <a:solidFill>
                  <a:srgbClr val="002060"/>
                </a:solidFill>
                <a:latin typeface="Arial" panose="020B0604020202020204" pitchFamily="34" charset="0"/>
                <a:cs typeface="Arial" panose="020B0604020202020204" pitchFamily="34" charset="0"/>
              </a:rPr>
              <a:t>The disappearance rate of the substrate remains constant throughout the reaction (zero order reaction)</a:t>
            </a:r>
          </a:p>
          <a:p>
            <a:pPr algn="just"/>
            <a:r>
              <a:rPr lang="en-US" sz="1800" dirty="0">
                <a:solidFill>
                  <a:srgbClr val="002060"/>
                </a:solidFill>
                <a:latin typeface="Arial" panose="020B0604020202020204" pitchFamily="34" charset="0"/>
                <a:cs typeface="Arial" panose="020B0604020202020204" pitchFamily="34" charset="0"/>
              </a:rPr>
              <a:t>Reactions take place with a decrease in the substrate per unit of time, proportional to the amount of substrate available at a given moment (first-order reactions)</a:t>
            </a:r>
          </a:p>
          <a:p>
            <a:pPr algn="just"/>
            <a:r>
              <a:rPr lang="en-US" sz="1800" dirty="0">
                <a:solidFill>
                  <a:srgbClr val="002060"/>
                </a:solidFill>
                <a:latin typeface="Arial" panose="020B0604020202020204" pitchFamily="34" charset="0"/>
                <a:cs typeface="Arial" panose="020B0604020202020204" pitchFamily="34" charset="0"/>
              </a:rPr>
              <a:t>Enzymatic reactions - predominantly first-order reactions</a:t>
            </a:r>
            <a:endParaRPr lang="ru-RU"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89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74"/>
                                        </p:tgtEl>
                                      </p:cBhvr>
                                    </p:animEffect>
                                    <p:animScale>
                                      <p:cBhvr>
                                        <p:cTn id="7" dur="250" autoRev="1" fill="hold"/>
                                        <p:tgtEl>
                                          <p:spTgt spid="30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646" b="3358"/>
          <a:stretch/>
        </p:blipFill>
        <p:spPr bwMode="auto">
          <a:xfrm>
            <a:off x="1403648" y="3447074"/>
            <a:ext cx="62272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0" name="Заголовок 3"/>
          <p:cNvSpPr>
            <a:spLocks noGrp="1"/>
          </p:cNvSpPr>
          <p:nvPr>
            <p:ph type="title"/>
          </p:nvPr>
        </p:nvSpPr>
        <p:spPr>
          <a:xfrm>
            <a:off x="0" y="-27384"/>
            <a:ext cx="9144000" cy="908720"/>
          </a:xfrm>
        </p:spPr>
        <p:txBody>
          <a:bodyPr>
            <a:normAutofit/>
          </a:bodyPr>
          <a:lstStyle/>
          <a:p>
            <a:r>
              <a:rPr lang="en-US" sz="3600" b="1" dirty="0">
                <a:solidFill>
                  <a:srgbClr val="FF0000"/>
                </a:solidFill>
              </a:rPr>
              <a:t>ENZYMES ARE SPECIFIC</a:t>
            </a:r>
            <a:endParaRPr lang="ru-RU" sz="3600" b="1" dirty="0" smtClean="0">
              <a:solidFill>
                <a:srgbClr val="FF0000"/>
              </a:solidFill>
            </a:endParaRPr>
          </a:p>
        </p:txBody>
      </p:sp>
      <p:sp>
        <p:nvSpPr>
          <p:cNvPr id="4" name="Прямоугольник 3"/>
          <p:cNvSpPr/>
          <p:nvPr/>
        </p:nvSpPr>
        <p:spPr>
          <a:xfrm>
            <a:off x="107504" y="692696"/>
            <a:ext cx="8928992" cy="2062103"/>
          </a:xfrm>
          <a:prstGeom prst="rect">
            <a:avLst/>
          </a:prstGeom>
        </p:spPr>
        <p:txBody>
          <a:bodyPr wrap="square">
            <a:spAutoFit/>
          </a:bodyPr>
          <a:lstStyle/>
          <a:p>
            <a:pPr algn="ctr"/>
            <a:r>
              <a:rPr lang="en-US" sz="3200" b="1" u="sng" dirty="0">
                <a:solidFill>
                  <a:srgbClr val="FF0000"/>
                </a:solidFill>
                <a:latin typeface="Arial" panose="020B0604020202020204" pitchFamily="34" charset="0"/>
                <a:cs typeface="Arial" panose="020B0604020202020204" pitchFamily="34" charset="0"/>
              </a:rPr>
              <a:t>Specificity (high selectivity of enzyme action) is based on the complementarity of the substrate structure and the active center of the enzyme</a:t>
            </a:r>
            <a:endParaRPr lang="ru-RU" sz="3200" u="sng" dirty="0">
              <a:solidFill>
                <a:srgbClr val="002060"/>
              </a:solidFill>
              <a:latin typeface="Arial" panose="020B0604020202020204" pitchFamily="34" charset="0"/>
              <a:cs typeface="Arial" panose="020B0604020202020204" pitchFamily="34" charset="0"/>
            </a:endParaRPr>
          </a:p>
        </p:txBody>
      </p:sp>
      <p:sp>
        <p:nvSpPr>
          <p:cNvPr id="6" name="Прямоугольник 5"/>
          <p:cNvSpPr/>
          <p:nvPr/>
        </p:nvSpPr>
        <p:spPr>
          <a:xfrm>
            <a:off x="0" y="2708920"/>
            <a:ext cx="9144000" cy="830997"/>
          </a:xfrm>
          <a:prstGeom prst="rect">
            <a:avLst/>
          </a:prstGeom>
        </p:spPr>
        <p:txBody>
          <a:bodyPr wrap="square">
            <a:spAutoFit/>
          </a:bodyPr>
          <a:lstStyle/>
          <a:p>
            <a:pPr algn="ctr"/>
            <a:r>
              <a:rPr lang="en-US" sz="2400" dirty="0">
                <a:solidFill>
                  <a:prstClr val="black"/>
                </a:solidFill>
                <a:latin typeface="Arial" panose="020B0604020202020204" pitchFamily="34" charset="0"/>
                <a:cs typeface="Arial" panose="020B0604020202020204" pitchFamily="34" charset="0"/>
              </a:rPr>
              <a:t>Specificity is the most important property of enzymes that determines their biological significance.</a:t>
            </a:r>
            <a:endParaRPr lang="ru-RU"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9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29676" y="5883"/>
            <a:ext cx="7484647" cy="6676057"/>
          </a:xfrm>
          <a:prstGeom prst="rect">
            <a:avLst/>
          </a:prstGeom>
        </p:spPr>
      </p:pic>
    </p:spTree>
    <p:extLst>
      <p:ext uri="{BB962C8B-B14F-4D97-AF65-F5344CB8AC3E}">
        <p14:creationId xmlns:p14="http://schemas.microsoft.com/office/powerpoint/2010/main" val="12036615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86060" y="116632"/>
            <a:ext cx="8300740" cy="6225555"/>
          </a:xfrm>
          <a:prstGeom prst="rect">
            <a:avLst/>
          </a:prstGeom>
        </p:spPr>
      </p:pic>
    </p:spTree>
    <p:extLst>
      <p:ext uri="{BB962C8B-B14F-4D97-AF65-F5344CB8AC3E}">
        <p14:creationId xmlns:p14="http://schemas.microsoft.com/office/powerpoint/2010/main" val="34689473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731" y="404664"/>
            <a:ext cx="8229600" cy="720080"/>
          </a:xfrm>
        </p:spPr>
        <p:txBody>
          <a:bodyPr>
            <a:noAutofit/>
          </a:bodyPr>
          <a:lstStyle/>
          <a:p>
            <a:r>
              <a:rPr lang="en-US" sz="3200" dirty="0">
                <a:solidFill>
                  <a:srgbClr val="FF0000"/>
                </a:solidFill>
                <a:latin typeface="Arial" panose="020B0604020202020204" pitchFamily="34" charset="0"/>
                <a:cs typeface="Arial" panose="020B0604020202020204" pitchFamily="34" charset="0"/>
              </a:rPr>
              <a:t>TYPES OF ENZYME SPECIFICITY</a:t>
            </a:r>
            <a:endParaRPr lang="ru-RU" sz="3200" dirty="0"/>
          </a:p>
        </p:txBody>
      </p:sp>
      <p:sp>
        <p:nvSpPr>
          <p:cNvPr id="3" name="Объект 2"/>
          <p:cNvSpPr>
            <a:spLocks noGrp="1"/>
          </p:cNvSpPr>
          <p:nvPr>
            <p:ph idx="1"/>
          </p:nvPr>
        </p:nvSpPr>
        <p:spPr>
          <a:xfrm>
            <a:off x="133039" y="980728"/>
            <a:ext cx="8856984" cy="4525963"/>
          </a:xfrm>
        </p:spPr>
        <p:txBody>
          <a:bodyPr>
            <a:normAutofit/>
          </a:bodyPr>
          <a:lstStyle/>
          <a:p>
            <a:pPr algn="just">
              <a:spcBef>
                <a:spcPts val="0"/>
              </a:spcBef>
            </a:pPr>
            <a:r>
              <a:rPr lang="en-US" sz="2400" dirty="0">
                <a:solidFill>
                  <a:srgbClr val="FF0000"/>
                </a:solidFill>
                <a:latin typeface="Arial" panose="020B0604020202020204" pitchFamily="34" charset="0"/>
                <a:cs typeface="Arial" panose="020B0604020202020204" pitchFamily="34" charset="0"/>
              </a:rPr>
              <a:t>1. </a:t>
            </a:r>
            <a:r>
              <a:rPr lang="en-US" sz="2400" dirty="0" err="1">
                <a:solidFill>
                  <a:srgbClr val="FF0000"/>
                </a:solidFill>
                <a:latin typeface="Arial" panose="020B0604020202020204" pitchFamily="34" charset="0"/>
                <a:cs typeface="Arial" panose="020B0604020202020204" pitchFamily="34" charset="0"/>
              </a:rPr>
              <a:t>Stereospecificity</a:t>
            </a:r>
            <a:r>
              <a:rPr lang="en-US" sz="2400" dirty="0">
                <a:solidFill>
                  <a:srgbClr val="FF0000"/>
                </a:solidFill>
                <a:latin typeface="Arial" panose="020B0604020202020204" pitchFamily="34" charset="0"/>
                <a:cs typeface="Arial" panose="020B0604020202020204" pitchFamily="34" charset="0"/>
              </a:rPr>
              <a:t> - catalysis of one of the stereoisomers.</a:t>
            </a:r>
          </a:p>
          <a:p>
            <a:pPr algn="just">
              <a:spcBef>
                <a:spcPts val="0"/>
              </a:spcBef>
            </a:pPr>
            <a:r>
              <a:rPr lang="en-US" sz="2400" dirty="0">
                <a:solidFill>
                  <a:srgbClr val="FF0000"/>
                </a:solidFill>
                <a:latin typeface="Arial" panose="020B0604020202020204" pitchFamily="34" charset="0"/>
                <a:cs typeface="Arial" panose="020B0604020202020204" pitchFamily="34" charset="0"/>
              </a:rPr>
              <a:t>For example, specificity for L- or D-amino acids, specificity for cis- and trans-isomers.</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85" y="2564904"/>
            <a:ext cx="883675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15558" y="6476836"/>
            <a:ext cx="6327373" cy="369332"/>
          </a:xfrm>
          <a:prstGeom prst="rect">
            <a:avLst/>
          </a:prstGeom>
          <a:noFill/>
        </p:spPr>
        <p:txBody>
          <a:bodyPr wrap="none" rtlCol="0">
            <a:spAutoFit/>
          </a:bodyPr>
          <a:lstStyle/>
          <a:p>
            <a:pPr fontAlgn="auto">
              <a:spcBef>
                <a:spcPts val="0"/>
              </a:spcBef>
              <a:spcAft>
                <a:spcPts val="0"/>
              </a:spcAft>
            </a:pPr>
            <a:r>
              <a:rPr lang="en-US" dirty="0">
                <a:solidFill>
                  <a:srgbClr val="7030A0"/>
                </a:solidFill>
                <a:latin typeface="Arial" panose="020B0604020202020204" pitchFamily="34" charset="0"/>
                <a:cs typeface="Arial" panose="020B0604020202020204" pitchFamily="34" charset="0"/>
              </a:rPr>
              <a:t>Stereo specificity of </a:t>
            </a:r>
            <a:r>
              <a:rPr lang="en-US" dirty="0" err="1">
                <a:solidFill>
                  <a:srgbClr val="7030A0"/>
                </a:solidFill>
                <a:latin typeface="Arial" panose="020B0604020202020204" pitchFamily="34" charset="0"/>
                <a:cs typeface="Arial" panose="020B0604020202020204" pitchFamily="34" charset="0"/>
              </a:rPr>
              <a:t>aspartase</a:t>
            </a:r>
            <a:r>
              <a:rPr lang="en-US" dirty="0">
                <a:solidFill>
                  <a:srgbClr val="7030A0"/>
                </a:solidFill>
                <a:latin typeface="Arial" panose="020B0604020202020204" pitchFamily="34" charset="0"/>
                <a:cs typeface="Arial" panose="020B0604020202020204" pitchFamily="34" charset="0"/>
              </a:rPr>
              <a:t> for the trans substrate isomer</a:t>
            </a:r>
            <a:endParaRPr lang="ru-RU" sz="1800" dirty="0">
              <a:solidFill>
                <a:srgbClr val="7030A0"/>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869160"/>
            <a:ext cx="6816774" cy="156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28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pPr algn="just"/>
            <a:r>
              <a:rPr lang="en-US" dirty="0">
                <a:solidFill>
                  <a:srgbClr val="FF0000"/>
                </a:solidFill>
                <a:latin typeface="Arial" panose="020B0604020202020204" pitchFamily="34" charset="0"/>
                <a:cs typeface="Arial" panose="020B0604020202020204" pitchFamily="34" charset="0"/>
              </a:rPr>
              <a:t>2. Absolute substrate specificity </a:t>
            </a:r>
            <a:r>
              <a:rPr lang="en-US" dirty="0">
                <a:latin typeface="Arial" panose="020B0604020202020204" pitchFamily="34" charset="0"/>
                <a:cs typeface="Arial" panose="020B0604020202020204" pitchFamily="34" charset="0"/>
              </a:rPr>
              <a:t>- the enzyme produces catalysis of only one substance. For example, the breakdown of urea by </a:t>
            </a:r>
            <a:r>
              <a:rPr lang="en-US" dirty="0" err="1" smtClean="0">
                <a:latin typeface="Arial" panose="020B0604020202020204" pitchFamily="34" charset="0"/>
                <a:cs typeface="Arial" panose="020B0604020202020204" pitchFamily="34" charset="0"/>
              </a:rPr>
              <a:t>rease</a:t>
            </a:r>
            <a:r>
              <a:rPr lang="en-US" dirty="0">
                <a:latin typeface="Arial" panose="020B0604020202020204" pitchFamily="34" charset="0"/>
                <a:cs typeface="Arial" panose="020B0604020202020204" pitchFamily="34" charset="0"/>
              </a:rPr>
              <a:t>.</a:t>
            </a:r>
            <a:endParaRPr lang="ru-RU" dirty="0"/>
          </a:p>
        </p:txBody>
      </p:sp>
      <p:pic>
        <p:nvPicPr>
          <p:cNvPr id="7" name="Рисунок 6"/>
          <p:cNvPicPr>
            <a:picLocks noChangeAspect="1"/>
          </p:cNvPicPr>
          <p:nvPr/>
        </p:nvPicPr>
        <p:blipFill>
          <a:blip r:embed="rId2"/>
          <a:stretch>
            <a:fillRect/>
          </a:stretch>
        </p:blipFill>
        <p:spPr>
          <a:xfrm>
            <a:off x="116059" y="2636912"/>
            <a:ext cx="8911881" cy="3600400"/>
          </a:xfrm>
          <a:prstGeom prst="rect">
            <a:avLst/>
          </a:prstGeom>
        </p:spPr>
      </p:pic>
    </p:spTree>
    <p:extLst>
      <p:ext uri="{BB962C8B-B14F-4D97-AF65-F5344CB8AC3E}">
        <p14:creationId xmlns:p14="http://schemas.microsoft.com/office/powerpoint/2010/main" val="2800092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lstStyle/>
          <a:p>
            <a:pPr algn="just"/>
            <a:r>
              <a:rPr lang="en-US" dirty="0">
                <a:solidFill>
                  <a:srgbClr val="FF0000"/>
                </a:solidFill>
                <a:latin typeface="Arial" panose="020B0604020202020204" pitchFamily="34" charset="0"/>
                <a:cs typeface="Arial" panose="020B0604020202020204" pitchFamily="34" charset="0"/>
              </a:rPr>
              <a:t>3. Relative substrate specificity </a:t>
            </a:r>
            <a:r>
              <a:rPr lang="en-US" dirty="0">
                <a:latin typeface="Arial" panose="020B0604020202020204" pitchFamily="34" charset="0"/>
                <a:cs typeface="Arial" panose="020B0604020202020204" pitchFamily="34" charset="0"/>
              </a:rPr>
              <a:t>- the enzyme produces catalysis of substances, the similarity is determined by the type of connection</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8300"/>
            <a:ext cx="9144000" cy="246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197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ChangeArrowheads="1"/>
          </p:cNvSpPr>
          <p:nvPr/>
        </p:nvSpPr>
        <p:spPr bwMode="auto">
          <a:xfrm>
            <a:off x="71438" y="639942"/>
            <a:ext cx="5981700" cy="64633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eaLnBrk="0" hangingPunct="0">
              <a:defRPr/>
            </a:pPr>
            <a:r>
              <a:rPr lang="en-US" sz="3600" u="sng" dirty="0">
                <a:latin typeface="Times New Roman" pitchFamily="18" charset="0"/>
                <a:cs typeface="Times New Roman" pitchFamily="18" charset="0"/>
              </a:rPr>
              <a:t>Laboratory building, 4th floor</a:t>
            </a:r>
            <a:endParaRPr lang="ru-RU" sz="3600" u="sng" dirty="0">
              <a:latin typeface="Times New Roman" pitchFamily="18" charset="0"/>
              <a:cs typeface="Times New Roman" pitchFamily="18" charset="0"/>
            </a:endParaRPr>
          </a:p>
        </p:txBody>
      </p:sp>
      <p:sp>
        <p:nvSpPr>
          <p:cNvPr id="4" name="TextBox 3"/>
          <p:cNvSpPr txBox="1"/>
          <p:nvPr/>
        </p:nvSpPr>
        <p:spPr>
          <a:xfrm flipH="1">
            <a:off x="738188" y="63500"/>
            <a:ext cx="7572375" cy="52322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800" dirty="0">
                <a:solidFill>
                  <a:prstClr val="black"/>
                </a:solidFill>
              </a:rPr>
              <a:t>Requirements for the discipline :</a:t>
            </a:r>
            <a:endParaRPr lang="ru-RU" sz="2800" dirty="0">
              <a:solidFill>
                <a:prstClr val="black"/>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70" t="4914" r="50000" b="6774"/>
          <a:stretch/>
        </p:blipFill>
        <p:spPr bwMode="auto">
          <a:xfrm>
            <a:off x="19752" y="1412776"/>
            <a:ext cx="2103975" cy="542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414" r="9586"/>
          <a:stretch/>
        </p:blipFill>
        <p:spPr bwMode="auto">
          <a:xfrm>
            <a:off x="2123727" y="1412775"/>
            <a:ext cx="2714524" cy="542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609" r="29085" b="65965"/>
          <a:stretch/>
        </p:blipFill>
        <p:spPr bwMode="auto">
          <a:xfrm>
            <a:off x="6444208" y="764704"/>
            <a:ext cx="2291432" cy="271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54196" b="11927"/>
          <a:stretch/>
        </p:blipFill>
        <p:spPr bwMode="auto">
          <a:xfrm>
            <a:off x="4932040" y="3874724"/>
            <a:ext cx="2725979" cy="128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56682" b="9752"/>
          <a:stretch/>
        </p:blipFill>
        <p:spPr bwMode="auto">
          <a:xfrm>
            <a:off x="5525715" y="5157192"/>
            <a:ext cx="3209925" cy="149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123727" y="6669940"/>
            <a:ext cx="2714524" cy="215444"/>
          </a:xfrm>
          <a:prstGeom prst="rect">
            <a:avLst/>
          </a:prstGeom>
        </p:spPr>
        <p:txBody>
          <a:bodyPr wrap="square">
            <a:spAutoFit/>
          </a:bodyPr>
          <a:lstStyle/>
          <a:p>
            <a:pPr algn="ctr"/>
            <a:r>
              <a:rPr lang="en-US" sz="800" dirty="0">
                <a:hlinkClick r:id="rId7"/>
              </a:rPr>
              <a:t>http://sbmkd.ru/images/stories/_</a:t>
            </a:r>
            <a:r>
              <a:rPr lang="en-US" sz="800" dirty="0" smtClean="0">
                <a:hlinkClick r:id="rId7"/>
              </a:rPr>
              <a:t>thumbs/forma.jpg</a:t>
            </a:r>
            <a:r>
              <a:rPr lang="ru-RU" sz="800" dirty="0" smtClean="0"/>
              <a:t> </a:t>
            </a:r>
            <a:endParaRPr lang="ru-RU" sz="800" dirty="0"/>
          </a:p>
        </p:txBody>
      </p:sp>
      <p:sp>
        <p:nvSpPr>
          <p:cNvPr id="3" name="Прямоугольник 2"/>
          <p:cNvSpPr/>
          <p:nvPr/>
        </p:nvSpPr>
        <p:spPr>
          <a:xfrm>
            <a:off x="4838251" y="6525344"/>
            <a:ext cx="2592288" cy="215444"/>
          </a:xfrm>
          <a:prstGeom prst="rect">
            <a:avLst/>
          </a:prstGeom>
        </p:spPr>
        <p:txBody>
          <a:bodyPr wrap="square">
            <a:spAutoFit/>
          </a:bodyPr>
          <a:lstStyle/>
          <a:p>
            <a:r>
              <a:rPr lang="en-US" sz="800" dirty="0">
                <a:hlinkClick r:id="rId8"/>
              </a:rPr>
              <a:t>http://</a:t>
            </a:r>
            <a:r>
              <a:rPr lang="en-US" sz="800" dirty="0" smtClean="0">
                <a:hlinkClick r:id="rId8"/>
              </a:rPr>
              <a:t>med2mir.ru/upload/iblock/d53/950_white_1.jpg</a:t>
            </a:r>
            <a:r>
              <a:rPr lang="ru-RU" sz="800" dirty="0" smtClean="0"/>
              <a:t> </a:t>
            </a:r>
            <a:endParaRPr lang="ru-RU" sz="800" dirty="0"/>
          </a:p>
        </p:txBody>
      </p:sp>
      <p:sp>
        <p:nvSpPr>
          <p:cNvPr id="11" name="Прямоугольник 10"/>
          <p:cNvSpPr/>
          <p:nvPr/>
        </p:nvSpPr>
        <p:spPr>
          <a:xfrm>
            <a:off x="4838251" y="6649669"/>
            <a:ext cx="4305749" cy="215444"/>
          </a:xfrm>
          <a:prstGeom prst="rect">
            <a:avLst/>
          </a:prstGeom>
        </p:spPr>
        <p:txBody>
          <a:bodyPr wrap="square">
            <a:spAutoFit/>
          </a:bodyPr>
          <a:lstStyle/>
          <a:p>
            <a:pPr algn="r"/>
            <a:r>
              <a:rPr lang="en-US" sz="800" dirty="0">
                <a:hlinkClick r:id="rId9"/>
              </a:rPr>
              <a:t>http</a:t>
            </a:r>
            <a:r>
              <a:rPr lang="en-US" sz="800" dirty="0" smtClean="0">
                <a:hlinkClick r:id="rId9"/>
              </a:rPr>
              <a:t>://</a:t>
            </a:r>
            <a:r>
              <a:rPr lang="en-US" sz="800" dirty="0">
                <a:hlinkClick r:id="rId9"/>
              </a:rPr>
              <a:t>http://</a:t>
            </a:r>
            <a:r>
              <a:rPr lang="en-US" sz="800" dirty="0" smtClean="0">
                <a:hlinkClick r:id="rId9"/>
              </a:rPr>
              <a:t>medzakaz.com.ua/images/products/medicinskaja_obuvj/Leon_PU115.png</a:t>
            </a:r>
            <a:r>
              <a:rPr lang="ru-RU" sz="800" dirty="0" smtClean="0"/>
              <a:t> </a:t>
            </a:r>
            <a:endParaRPr lang="ru-RU" sz="800" dirty="0"/>
          </a:p>
        </p:txBody>
      </p:sp>
    </p:spTree>
    <p:extLst>
      <p:ext uri="{BB962C8B-B14F-4D97-AF65-F5344CB8AC3E}">
        <p14:creationId xmlns:p14="http://schemas.microsoft.com/office/powerpoint/2010/main" val="14967748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620688"/>
            <a:ext cx="8579296" cy="5505475"/>
          </a:xfrm>
        </p:spPr>
        <p:txBody>
          <a:bodyPr>
            <a:normAutofit/>
          </a:bodyPr>
          <a:lstStyle/>
          <a:p>
            <a:pPr algn="just">
              <a:spcBef>
                <a:spcPts val="0"/>
              </a:spcBef>
            </a:pPr>
            <a:r>
              <a:rPr lang="en-US" sz="2800" dirty="0">
                <a:solidFill>
                  <a:srgbClr val="FF0000"/>
                </a:solidFill>
                <a:latin typeface="Arial" panose="020B0604020202020204" pitchFamily="34" charset="0"/>
                <a:cs typeface="Arial" panose="020B0604020202020204" pitchFamily="34" charset="0"/>
              </a:rPr>
              <a:t>3. Group substrate specificity </a:t>
            </a:r>
            <a:r>
              <a:rPr lang="en-US" sz="2800" dirty="0">
                <a:latin typeface="Arial" panose="020B0604020202020204" pitchFamily="34" charset="0"/>
                <a:cs typeface="Arial" panose="020B0604020202020204" pitchFamily="34" charset="0"/>
              </a:rPr>
              <a:t>- catalysis of substrates with common structural features, </a:t>
            </a:r>
            <a:r>
              <a:rPr lang="en-US" sz="2800" dirty="0" err="1">
                <a:latin typeface="Arial" panose="020B0604020202020204" pitchFamily="34" charset="0"/>
                <a:cs typeface="Arial" panose="020B0604020202020204" pitchFamily="34" charset="0"/>
              </a:rPr>
              <a:t>ie</a:t>
            </a:r>
            <a:r>
              <a:rPr lang="en-US" sz="2800" dirty="0">
                <a:latin typeface="Arial" panose="020B0604020202020204" pitchFamily="34" charset="0"/>
                <a:cs typeface="Arial" panose="020B0604020202020204" pitchFamily="34" charset="0"/>
              </a:rPr>
              <a:t>. in the presence of a certain bond or chemical group (for example, pepsin catalyzes the cleavage of a peptide bond formed by amino groups of aromatic amino acids).</a:t>
            </a:r>
          </a:p>
          <a:p>
            <a:pPr algn="just">
              <a:spcBef>
                <a:spcPts val="0"/>
              </a:spcBef>
            </a:pPr>
            <a:r>
              <a:rPr lang="en-US" sz="2800" dirty="0">
                <a:solidFill>
                  <a:srgbClr val="FF0000"/>
                </a:solidFill>
                <a:latin typeface="Arial" panose="020B0604020202020204" pitchFamily="34" charset="0"/>
                <a:cs typeface="Arial" panose="020B0604020202020204" pitchFamily="34" charset="0"/>
              </a:rPr>
              <a:t>4. Relative group suspension specificity - </a:t>
            </a:r>
            <a:r>
              <a:rPr lang="en-US" sz="2800" dirty="0">
                <a:latin typeface="Arial" panose="020B0604020202020204" pitchFamily="34" charset="0"/>
                <a:cs typeface="Arial" panose="020B0604020202020204" pitchFamily="34" charset="0"/>
              </a:rPr>
              <a:t>transformation of substrates with some common features (for example, cytochrome P450 oxidizes hydrophobic substances, which number about 7000).</a:t>
            </a:r>
            <a:endParaRPr lang="ru-RU" sz="2800" dirty="0"/>
          </a:p>
        </p:txBody>
      </p:sp>
    </p:spTree>
    <p:extLst>
      <p:ext uri="{BB962C8B-B14F-4D97-AF65-F5344CB8AC3E}">
        <p14:creationId xmlns:p14="http://schemas.microsoft.com/office/powerpoint/2010/main" val="413164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0716" y="548680"/>
            <a:ext cx="9173701" cy="4651052"/>
          </a:xfrm>
          <a:prstGeom prst="rect">
            <a:avLst/>
          </a:prstGeom>
        </p:spPr>
      </p:pic>
    </p:spTree>
    <p:extLst>
      <p:ext uri="{BB962C8B-B14F-4D97-AF65-F5344CB8AC3E}">
        <p14:creationId xmlns:p14="http://schemas.microsoft.com/office/powerpoint/2010/main" val="38832350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01026" y="274638"/>
            <a:ext cx="7048290" cy="6394722"/>
          </a:xfrm>
          <a:prstGeom prst="rect">
            <a:avLst/>
          </a:prstGeom>
        </p:spPr>
      </p:pic>
    </p:spTree>
    <p:extLst>
      <p:ext uri="{BB962C8B-B14F-4D97-AF65-F5344CB8AC3E}">
        <p14:creationId xmlns:p14="http://schemas.microsoft.com/office/powerpoint/2010/main" val="20172492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78098"/>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MECHANISMS SPECIFICITY</a:t>
            </a:r>
            <a:endParaRPr lang="ru-RU" sz="3600" dirty="0"/>
          </a:p>
        </p:txBody>
      </p:sp>
      <p:sp>
        <p:nvSpPr>
          <p:cNvPr id="3" name="Объект 2"/>
          <p:cNvSpPr>
            <a:spLocks noGrp="1"/>
          </p:cNvSpPr>
          <p:nvPr>
            <p:ph idx="1"/>
          </p:nvPr>
        </p:nvSpPr>
        <p:spPr>
          <a:xfrm>
            <a:off x="251520" y="1094010"/>
            <a:ext cx="8640960" cy="4525963"/>
          </a:xfrm>
        </p:spPr>
        <p:txBody>
          <a:bodyPr>
            <a:normAutofit/>
          </a:bodyPr>
          <a:lstStyle/>
          <a:p>
            <a:pPr algn="just"/>
            <a:r>
              <a:rPr lang="en-US" sz="2400" dirty="0">
                <a:solidFill>
                  <a:srgbClr val="002060"/>
                </a:solidFill>
                <a:latin typeface="Arial" panose="020B0604020202020204" pitchFamily="34" charset="0"/>
                <a:cs typeface="Arial" panose="020B0604020202020204" pitchFamily="34" charset="0"/>
              </a:rPr>
              <a:t>1. Fisher's theory (model of "rigid matrix", </a:t>
            </a:r>
            <a:r>
              <a:rPr lang="en-US" sz="2400" dirty="0" smtClean="0">
                <a:solidFill>
                  <a:srgbClr val="002060"/>
                </a:solidFill>
                <a:latin typeface="Arial" panose="020B0604020202020204" pitchFamily="34" charset="0"/>
                <a:cs typeface="Arial" panose="020B0604020202020204" pitchFamily="34" charset="0"/>
              </a:rPr>
              <a:t>“lock and key model" </a:t>
            </a:r>
            <a:r>
              <a:rPr lang="en-US" sz="2400" dirty="0">
                <a:solidFill>
                  <a:srgbClr val="002060"/>
                </a:solidFill>
                <a:latin typeface="Arial" panose="020B0604020202020204" pitchFamily="34" charset="0"/>
                <a:cs typeface="Arial" panose="020B0604020202020204" pitchFamily="34" charset="0"/>
              </a:rPr>
              <a:t>- the active </a:t>
            </a:r>
            <a:r>
              <a:rPr lang="en-US" sz="2400" dirty="0" smtClean="0">
                <a:solidFill>
                  <a:srgbClr val="002060"/>
                </a:solidFill>
                <a:latin typeface="Arial" panose="020B0604020202020204" pitchFamily="34" charset="0"/>
                <a:cs typeface="Arial" panose="020B0604020202020204" pitchFamily="34" charset="0"/>
              </a:rPr>
              <a:t>site</a:t>
            </a:r>
            <a:r>
              <a:rPr lang="en-US" sz="2400" dirty="0" smtClean="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of the enzyme strictly corresponds to the configuration of the substrate and does not change upon its attachment. This model explains the absolute substrate specificity.</a:t>
            </a:r>
            <a:endParaRPr lang="ru-RU" sz="2000" dirty="0">
              <a:solidFill>
                <a:srgbClr val="00206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1979712" y="3501008"/>
            <a:ext cx="5478130" cy="2671358"/>
          </a:xfrm>
          <a:prstGeom prst="rect">
            <a:avLst/>
          </a:prstGeom>
        </p:spPr>
      </p:pic>
    </p:spTree>
    <p:extLst>
      <p:ext uri="{BB962C8B-B14F-4D97-AF65-F5344CB8AC3E}">
        <p14:creationId xmlns:p14="http://schemas.microsoft.com/office/powerpoint/2010/main" val="273777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979712" y="116632"/>
            <a:ext cx="6309272" cy="6624736"/>
          </a:xfrm>
          <a:prstGeom prst="rect">
            <a:avLst/>
          </a:prstGeom>
        </p:spPr>
      </p:pic>
    </p:spTree>
    <p:extLst>
      <p:ext uri="{BB962C8B-B14F-4D97-AF65-F5344CB8AC3E}">
        <p14:creationId xmlns:p14="http://schemas.microsoft.com/office/powerpoint/2010/main" val="17253903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MECHANISMS SPECIFICITY</a:t>
            </a:r>
            <a:endParaRPr lang="ru-RU" sz="3600" dirty="0"/>
          </a:p>
        </p:txBody>
      </p:sp>
      <p:sp>
        <p:nvSpPr>
          <p:cNvPr id="3" name="Объект 2"/>
          <p:cNvSpPr>
            <a:spLocks noGrp="1"/>
          </p:cNvSpPr>
          <p:nvPr>
            <p:ph idx="1"/>
          </p:nvPr>
        </p:nvSpPr>
        <p:spPr>
          <a:xfrm>
            <a:off x="24776" y="1052736"/>
            <a:ext cx="8856984" cy="4857403"/>
          </a:xfrm>
        </p:spPr>
        <p:txBody>
          <a:bodyPr/>
          <a:lstStyle/>
          <a:p>
            <a:pPr algn="just"/>
            <a:r>
              <a:rPr lang="en-US" sz="2400" dirty="0">
                <a:solidFill>
                  <a:srgbClr val="FF0000"/>
                </a:solidFill>
                <a:latin typeface="Arial" panose="020B0604020202020204" pitchFamily="34" charset="0"/>
                <a:cs typeface="Arial" panose="020B0604020202020204" pitchFamily="34" charset="0"/>
              </a:rPr>
              <a:t>2. </a:t>
            </a:r>
            <a:r>
              <a:rPr lang="en-US" sz="2400" dirty="0" err="1" smtClean="0">
                <a:solidFill>
                  <a:srgbClr val="FF0000"/>
                </a:solidFill>
                <a:latin typeface="Arial" panose="020B0604020202020204" pitchFamily="34" charset="0"/>
                <a:cs typeface="Arial" panose="020B0604020202020204" pitchFamily="34" charset="0"/>
              </a:rPr>
              <a:t>Koshland's</a:t>
            </a:r>
            <a:r>
              <a:rPr lang="en-US" sz="2400" dirty="0" smtClean="0">
                <a:solidFill>
                  <a:srgbClr val="FF0000"/>
                </a:solidFill>
                <a:latin typeface="Arial" panose="020B0604020202020204" pitchFamily="34" charset="0"/>
                <a:cs typeface="Arial" panose="020B0604020202020204" pitchFamily="34" charset="0"/>
              </a:rPr>
              <a:t> induced fit </a:t>
            </a:r>
            <a:r>
              <a:rPr lang="en-US" sz="2400" dirty="0">
                <a:solidFill>
                  <a:srgbClr val="FF0000"/>
                </a:solidFill>
                <a:latin typeface="Arial" panose="020B0604020202020204" pitchFamily="34" charset="0"/>
                <a:cs typeface="Arial" panose="020B0604020202020204" pitchFamily="34" charset="0"/>
              </a:rPr>
              <a:t>theory - </a:t>
            </a:r>
            <a:r>
              <a:rPr lang="en-US" sz="2400" dirty="0">
                <a:latin typeface="Arial" panose="020B0604020202020204" pitchFamily="34" charset="0"/>
                <a:cs typeface="Arial" panose="020B0604020202020204" pitchFamily="34" charset="0"/>
              </a:rPr>
              <a:t>a model ("model of induced correspondence", "hand-glove") - implies the flexibility of the active </a:t>
            </a:r>
            <a:r>
              <a:rPr lang="en-US" sz="2400" dirty="0" smtClean="0">
                <a:latin typeface="Arial" panose="020B0604020202020204" pitchFamily="34" charset="0"/>
                <a:cs typeface="Arial" panose="020B0604020202020204" pitchFamily="34" charset="0"/>
              </a:rPr>
              <a:t>site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attachment of the substrate to the anchoring site of the enzyme causes a change in the configuration of the catalytic </a:t>
            </a:r>
            <a:r>
              <a:rPr lang="en-US" sz="2400" dirty="0" smtClean="0">
                <a:latin typeface="Arial" panose="020B0604020202020204" pitchFamily="34" charset="0"/>
                <a:cs typeface="Arial" panose="020B0604020202020204" pitchFamily="34" charset="0"/>
              </a:rPr>
              <a:t>site </a:t>
            </a:r>
            <a:r>
              <a:rPr lang="en-US" sz="2400" dirty="0">
                <a:latin typeface="Arial" panose="020B0604020202020204" pitchFamily="34" charset="0"/>
                <a:cs typeface="Arial" panose="020B0604020202020204" pitchFamily="34" charset="0"/>
              </a:rPr>
              <a:t>so that its shape matches the shape of the substrate.</a:t>
            </a:r>
            <a:endParaRPr lang="ru-RU" sz="24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631" y="3752725"/>
            <a:ext cx="2508369" cy="287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3"/>
          <a:stretch>
            <a:fillRect/>
          </a:stretch>
        </p:blipFill>
        <p:spPr>
          <a:xfrm>
            <a:off x="1421935" y="3356992"/>
            <a:ext cx="4949833" cy="3143144"/>
          </a:xfrm>
          <a:prstGeom prst="rect">
            <a:avLst/>
          </a:prstGeom>
        </p:spPr>
      </p:pic>
    </p:spTree>
    <p:extLst>
      <p:ext uri="{BB962C8B-B14F-4D97-AF65-F5344CB8AC3E}">
        <p14:creationId xmlns:p14="http://schemas.microsoft.com/office/powerpoint/2010/main" val="137429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4" name="Объект 3"/>
          <p:cNvPicPr>
            <a:picLocks noGrp="1" noChangeAspect="1"/>
          </p:cNvPicPr>
          <p:nvPr>
            <p:ph idx="1"/>
          </p:nvPr>
        </p:nvPicPr>
        <p:blipFill>
          <a:blip r:embed="rId2"/>
          <a:stretch>
            <a:fillRect/>
          </a:stretch>
        </p:blipFill>
        <p:spPr>
          <a:xfrm>
            <a:off x="179512" y="188640"/>
            <a:ext cx="8736970" cy="6552728"/>
          </a:xfrm>
          <a:prstGeom prst="rect">
            <a:avLst/>
          </a:prstGeom>
        </p:spPr>
      </p:pic>
    </p:spTree>
    <p:extLst>
      <p:ext uri="{BB962C8B-B14F-4D97-AF65-F5344CB8AC3E}">
        <p14:creationId xmlns:p14="http://schemas.microsoft.com/office/powerpoint/2010/main" val="159304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1502" y="476672"/>
            <a:ext cx="9110531" cy="6237312"/>
          </a:xfrm>
        </p:spPr>
        <p:txBody>
          <a:bodyPr>
            <a:noAutofit/>
          </a:bodyPr>
          <a:lstStyle/>
          <a:p>
            <a:pPr marL="0" indent="0" algn="just">
              <a:spcBef>
                <a:spcPts val="0"/>
              </a:spcBef>
              <a:buNone/>
            </a:pPr>
            <a:r>
              <a:rPr lang="en-US" sz="2800" dirty="0">
                <a:latin typeface="Arial" pitchFamily="34" charset="0"/>
                <a:cs typeface="Arial" pitchFamily="34" charset="0"/>
              </a:rPr>
              <a:t>1. Enzymes - biocatalysts of protein nature, differing from inorganic catalysts in a number of properties.</a:t>
            </a:r>
          </a:p>
          <a:p>
            <a:pPr marL="0" indent="0" algn="just">
              <a:spcBef>
                <a:spcPts val="0"/>
              </a:spcBef>
              <a:buNone/>
            </a:pPr>
            <a:r>
              <a:rPr lang="en-US" sz="2800" dirty="0">
                <a:latin typeface="Arial" pitchFamily="34" charset="0"/>
                <a:cs typeface="Arial" pitchFamily="34" charset="0"/>
              </a:rPr>
              <a:t>2. The enzymes are characterized by absolute or relative substrate specificity.</a:t>
            </a:r>
          </a:p>
          <a:p>
            <a:pPr marL="0" indent="0" algn="just">
              <a:spcBef>
                <a:spcPts val="0"/>
              </a:spcBef>
              <a:buNone/>
            </a:pPr>
            <a:r>
              <a:rPr lang="en-US" sz="2800" dirty="0">
                <a:latin typeface="Arial" pitchFamily="34" charset="0"/>
                <a:cs typeface="Arial" pitchFamily="34" charset="0"/>
              </a:rPr>
              <a:t>3. In enzymatic catalysis, the reaction rate depends on temperature, pH of the medium, concentration of the substrate and enzyme, time, microenvironment of the active center.</a:t>
            </a:r>
          </a:p>
          <a:p>
            <a:pPr marL="0" indent="0" algn="just">
              <a:spcBef>
                <a:spcPts val="0"/>
              </a:spcBef>
              <a:buNone/>
            </a:pPr>
            <a:r>
              <a:rPr lang="en-US" sz="2800" dirty="0">
                <a:latin typeface="Arial" pitchFamily="34" charset="0"/>
                <a:cs typeface="Arial" pitchFamily="34" charset="0"/>
              </a:rPr>
              <a:t>4. Each enzyme has a unique combination of amino acids in the active site, providing a specific microenvironment for the substrate.</a:t>
            </a:r>
          </a:p>
          <a:p>
            <a:pPr marL="0" indent="0" algn="just">
              <a:spcBef>
                <a:spcPts val="0"/>
              </a:spcBef>
              <a:buNone/>
            </a:pPr>
            <a:r>
              <a:rPr lang="en-US" sz="2800" dirty="0">
                <a:latin typeface="Arial" pitchFamily="34" charset="0"/>
                <a:cs typeface="Arial" pitchFamily="34" charset="0"/>
              </a:rPr>
              <a:t>5. The interaction of enzyme and substrate implies mutual conformational changes</a:t>
            </a:r>
            <a:endParaRPr lang="ru-RU" sz="2800" dirty="0">
              <a:latin typeface="Arial" pitchFamily="34" charset="0"/>
              <a:cs typeface="Arial" pitchFamily="34" charset="0"/>
            </a:endParaRPr>
          </a:p>
        </p:txBody>
      </p:sp>
    </p:spTree>
    <p:extLst>
      <p:ext uri="{BB962C8B-B14F-4D97-AF65-F5344CB8AC3E}">
        <p14:creationId xmlns:p14="http://schemas.microsoft.com/office/powerpoint/2010/main" val="56722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57"/>
            <a:ext cx="8229600" cy="5577483"/>
          </a:xfrm>
        </p:spPr>
        <p:txBody>
          <a:bodyPr>
            <a:normAutofit/>
          </a:bodyPr>
          <a:lstStyle/>
          <a:p>
            <a:pPr marL="0" indent="0" algn="ctr">
              <a:buNone/>
            </a:pPr>
            <a:r>
              <a:rPr lang="en-US" sz="2400" dirty="0">
                <a:solidFill>
                  <a:srgbClr val="FF0000"/>
                </a:solidFill>
                <a:latin typeface="Arial" pitchFamily="34" charset="0"/>
                <a:cs typeface="Arial" pitchFamily="34" charset="0"/>
              </a:rPr>
              <a:t>THANK YOU FOR THE ATTENTION!</a:t>
            </a:r>
            <a:endParaRPr lang="ru-RU" sz="4400"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96" y="1484784"/>
            <a:ext cx="771525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479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algn="ctr"/>
            <a:r>
              <a:rPr lang="en-GB" sz="4800" dirty="0" smtClean="0">
                <a:solidFill>
                  <a:srgbClr val="FF0000"/>
                </a:solidFill>
              </a:rPr>
              <a:t>What is the </a:t>
            </a:r>
            <a:r>
              <a:rPr lang="en-GB" sz="4800" dirty="0" smtClean="0">
                <a:solidFill>
                  <a:srgbClr val="FF0000"/>
                </a:solidFill>
              </a:rPr>
              <a:t>cofactor?</a:t>
            </a:r>
            <a:endParaRPr lang="ru-RU" sz="4800" dirty="0">
              <a:solidFill>
                <a:srgbClr val="FF0000"/>
              </a:solidFill>
            </a:endParaRPr>
          </a:p>
        </p:txBody>
      </p:sp>
    </p:spTree>
    <p:extLst>
      <p:ext uri="{BB962C8B-B14F-4D97-AF65-F5344CB8AC3E}">
        <p14:creationId xmlns:p14="http://schemas.microsoft.com/office/powerpoint/2010/main" val="89032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738188" y="63500"/>
            <a:ext cx="7572375" cy="76944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4400" b="1" u="sng" dirty="0">
                <a:solidFill>
                  <a:srgbClr val="FF0000"/>
                </a:solidFill>
              </a:rPr>
              <a:t>Not </a:t>
            </a:r>
            <a:r>
              <a:rPr lang="en-US" sz="4400" b="1" u="sng" dirty="0" smtClean="0">
                <a:solidFill>
                  <a:srgbClr val="FF0000"/>
                </a:solidFill>
              </a:rPr>
              <a:t>allowed!!!:</a:t>
            </a:r>
            <a:endParaRPr lang="ru-RU" sz="4400" b="1" u="sng" dirty="0">
              <a:solidFill>
                <a:srgbClr val="FF000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07" y="3779098"/>
            <a:ext cx="2815296" cy="2388386"/>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r="45119"/>
          <a:stretch/>
        </p:blipFill>
        <p:spPr bwMode="auto">
          <a:xfrm>
            <a:off x="6215860" y="3667411"/>
            <a:ext cx="2708534" cy="2525605"/>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8920" r="26569"/>
          <a:stretch/>
        </p:blipFill>
        <p:spPr bwMode="auto">
          <a:xfrm>
            <a:off x="3253949" y="3704795"/>
            <a:ext cx="2758211" cy="2450839"/>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5653" y="6205278"/>
            <a:ext cx="4412332" cy="215444"/>
          </a:xfrm>
          <a:prstGeom prst="rect">
            <a:avLst/>
          </a:prstGeom>
        </p:spPr>
        <p:txBody>
          <a:bodyPr wrap="square">
            <a:spAutoFit/>
          </a:bodyPr>
          <a:lstStyle/>
          <a:p>
            <a:r>
              <a:rPr lang="en-US" sz="800" dirty="0">
                <a:hlinkClick r:id="rId5"/>
              </a:rPr>
              <a:t>http://</a:t>
            </a:r>
            <a:r>
              <a:rPr lang="en-US" sz="800" dirty="0" smtClean="0">
                <a:hlinkClick r:id="rId5"/>
              </a:rPr>
              <a:t>img0.liveinternet.ru/images/attach/c/11/116/825/116825460_5634411_d4f624487565.jpg</a:t>
            </a:r>
            <a:r>
              <a:rPr lang="ru-RU" sz="800" dirty="0" smtClean="0"/>
              <a:t> </a:t>
            </a:r>
            <a:endParaRPr lang="ru-RU" sz="800" dirty="0"/>
          </a:p>
        </p:txBody>
      </p:sp>
      <p:sp>
        <p:nvSpPr>
          <p:cNvPr id="11" name="Прямоугольник 10"/>
          <p:cNvSpPr/>
          <p:nvPr/>
        </p:nvSpPr>
        <p:spPr>
          <a:xfrm>
            <a:off x="4731668" y="6225200"/>
            <a:ext cx="4412332" cy="215444"/>
          </a:xfrm>
          <a:prstGeom prst="rect">
            <a:avLst/>
          </a:prstGeom>
        </p:spPr>
        <p:txBody>
          <a:bodyPr wrap="square">
            <a:spAutoFit/>
          </a:bodyPr>
          <a:lstStyle/>
          <a:p>
            <a:r>
              <a:rPr lang="en-US" sz="800" dirty="0">
                <a:hlinkClick r:id="rId6"/>
              </a:rPr>
              <a:t>http://</a:t>
            </a:r>
            <a:r>
              <a:rPr lang="en-US" sz="800" dirty="0" smtClean="0">
                <a:hlinkClick r:id="rId6"/>
              </a:rPr>
              <a:t>kombez64.ru/d/383363/d/kolpak_yevro.jpg</a:t>
            </a:r>
            <a:r>
              <a:rPr lang="ru-RU" sz="800" dirty="0" smtClean="0"/>
              <a:t> </a:t>
            </a:r>
            <a:endParaRPr lang="ru-RU" sz="800" dirty="0"/>
          </a:p>
        </p:txBody>
      </p:sp>
      <p:sp>
        <p:nvSpPr>
          <p:cNvPr id="12" name="Прямоугольник 11"/>
          <p:cNvSpPr/>
          <p:nvPr/>
        </p:nvSpPr>
        <p:spPr>
          <a:xfrm>
            <a:off x="46258" y="6381328"/>
            <a:ext cx="4412332" cy="215444"/>
          </a:xfrm>
          <a:prstGeom prst="rect">
            <a:avLst/>
          </a:prstGeom>
        </p:spPr>
        <p:txBody>
          <a:bodyPr wrap="square">
            <a:spAutoFit/>
          </a:bodyPr>
          <a:lstStyle/>
          <a:p>
            <a:r>
              <a:rPr lang="en-US" sz="800" dirty="0">
                <a:hlinkClick r:id="rId7"/>
              </a:rPr>
              <a:t>http://</a:t>
            </a:r>
            <a:r>
              <a:rPr lang="en-US" sz="800" dirty="0" smtClean="0">
                <a:hlinkClick r:id="rId7"/>
              </a:rPr>
              <a:t>moskovskaya-obuv.com/wp-content/uploads/2015/02/tLCXlxgygCc-924x784.jpg</a:t>
            </a:r>
            <a:r>
              <a:rPr lang="ru-RU" sz="800" dirty="0" smtClean="0"/>
              <a:t> </a:t>
            </a:r>
            <a:endParaRPr lang="ru-RU" sz="800" dirty="0"/>
          </a:p>
        </p:txBody>
      </p:sp>
      <p:sp>
        <p:nvSpPr>
          <p:cNvPr id="16" name="Прямоугольник 15"/>
          <p:cNvSpPr/>
          <p:nvPr/>
        </p:nvSpPr>
        <p:spPr>
          <a:xfrm>
            <a:off x="4666859" y="6449415"/>
            <a:ext cx="4412332" cy="215444"/>
          </a:xfrm>
          <a:prstGeom prst="rect">
            <a:avLst/>
          </a:prstGeom>
        </p:spPr>
        <p:txBody>
          <a:bodyPr wrap="square">
            <a:spAutoFit/>
          </a:bodyPr>
          <a:lstStyle/>
          <a:p>
            <a:r>
              <a:rPr lang="en-US" sz="800" dirty="0">
                <a:hlinkClick r:id="rId8"/>
              </a:rPr>
              <a:t>http://</a:t>
            </a:r>
            <a:r>
              <a:rPr lang="ru-RU" sz="800" dirty="0" err="1">
                <a:hlinkClick r:id="rId8"/>
              </a:rPr>
              <a:t>вседлячистоты.рф</a:t>
            </a:r>
            <a:r>
              <a:rPr lang="ru-RU" sz="800" dirty="0">
                <a:hlinkClick r:id="rId8"/>
              </a:rPr>
              <a:t>/</a:t>
            </a:r>
            <a:r>
              <a:rPr lang="en-US" sz="800" dirty="0" smtClean="0">
                <a:hlinkClick r:id="rId8"/>
              </a:rPr>
              <a:t>d/296420/d/IMAG0270.jpg</a:t>
            </a:r>
            <a:r>
              <a:rPr lang="ru-RU" sz="800" dirty="0" smtClean="0"/>
              <a:t> </a:t>
            </a:r>
            <a:endParaRPr lang="ru-RU" sz="800" dirty="0"/>
          </a:p>
        </p:txBody>
      </p:sp>
      <p:sp>
        <p:nvSpPr>
          <p:cNvPr id="17" name="Прямоугольник 16"/>
          <p:cNvSpPr/>
          <p:nvPr/>
        </p:nvSpPr>
        <p:spPr>
          <a:xfrm>
            <a:off x="31553" y="6596992"/>
            <a:ext cx="4412332" cy="215444"/>
          </a:xfrm>
          <a:prstGeom prst="rect">
            <a:avLst/>
          </a:prstGeom>
        </p:spPr>
        <p:txBody>
          <a:bodyPr wrap="square">
            <a:spAutoFit/>
          </a:bodyPr>
          <a:lstStyle/>
          <a:p>
            <a:r>
              <a:rPr lang="en-US" sz="800" dirty="0">
                <a:hlinkClick r:id="rId9"/>
              </a:rPr>
              <a:t>https://</a:t>
            </a:r>
            <a:r>
              <a:rPr lang="en-US" sz="800" dirty="0" smtClean="0">
                <a:hlinkClick r:id="rId9"/>
              </a:rPr>
              <a:t>phunukieuviet.com/giay-dep/4-mau-giay-cao-got-dep-2015.html</a:t>
            </a:r>
            <a:r>
              <a:rPr lang="ru-RU" sz="800" dirty="0" smtClean="0"/>
              <a:t> </a:t>
            </a:r>
            <a:endParaRPr lang="ru-RU" sz="800" dirty="0"/>
          </a:p>
        </p:txBody>
      </p:sp>
      <p:pic>
        <p:nvPicPr>
          <p:cNvPr id="3" name="Рисунок 2"/>
          <p:cNvPicPr>
            <a:picLocks noChangeAspect="1"/>
          </p:cNvPicPr>
          <p:nvPr/>
        </p:nvPicPr>
        <p:blipFill>
          <a:blip r:embed="rId10"/>
          <a:stretch>
            <a:fillRect/>
          </a:stretch>
        </p:blipFill>
        <p:spPr>
          <a:xfrm>
            <a:off x="49473" y="882585"/>
            <a:ext cx="2746276" cy="2746276"/>
          </a:xfrm>
          <a:prstGeom prst="rect">
            <a:avLst/>
          </a:prstGeom>
        </p:spPr>
      </p:pic>
      <p:pic>
        <p:nvPicPr>
          <p:cNvPr id="6" name="Рисунок 5"/>
          <p:cNvPicPr>
            <a:picLocks noChangeAspect="1"/>
          </p:cNvPicPr>
          <p:nvPr/>
        </p:nvPicPr>
        <p:blipFill>
          <a:blip r:embed="rId11"/>
          <a:stretch>
            <a:fillRect/>
          </a:stretch>
        </p:blipFill>
        <p:spPr>
          <a:xfrm>
            <a:off x="2661697" y="1126722"/>
            <a:ext cx="3532575" cy="2393320"/>
          </a:xfrm>
          <a:prstGeom prst="rect">
            <a:avLst/>
          </a:prstGeom>
        </p:spPr>
      </p:pic>
      <p:pic>
        <p:nvPicPr>
          <p:cNvPr id="7" name="Рисунок 6"/>
          <p:cNvPicPr>
            <a:picLocks noChangeAspect="1"/>
          </p:cNvPicPr>
          <p:nvPr/>
        </p:nvPicPr>
        <p:blipFill>
          <a:blip r:embed="rId12"/>
          <a:stretch>
            <a:fillRect/>
          </a:stretch>
        </p:blipFill>
        <p:spPr>
          <a:xfrm>
            <a:off x="6434298" y="983445"/>
            <a:ext cx="2271657" cy="2590367"/>
          </a:xfrm>
          <a:prstGeom prst="rect">
            <a:avLst/>
          </a:prstGeom>
        </p:spPr>
      </p:pic>
    </p:spTree>
    <p:extLst>
      <p:ext uri="{BB962C8B-B14F-4D97-AF65-F5344CB8AC3E}">
        <p14:creationId xmlns:p14="http://schemas.microsoft.com/office/powerpoint/2010/main" val="12195223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5.5|4.4|7.3"/>
</p:tagLst>
</file>

<file path=ppt/tags/tag2.xml><?xml version="1.0" encoding="utf-8"?>
<p:tagLst xmlns:a="http://schemas.openxmlformats.org/drawingml/2006/main" xmlns:r="http://schemas.openxmlformats.org/officeDocument/2006/relationships" xmlns:p="http://schemas.openxmlformats.org/presentationml/2006/main">
  <p:tag name="TIMING" val="|5.2|5.5|4.4|7.3"/>
</p:tagLst>
</file>

<file path=ppt/tags/tag3.xml><?xml version="1.0" encoding="utf-8"?>
<p:tagLst xmlns:a="http://schemas.openxmlformats.org/drawingml/2006/main" xmlns:r="http://schemas.openxmlformats.org/officeDocument/2006/relationships" xmlns:p="http://schemas.openxmlformats.org/presentationml/2006/main">
  <p:tag name="TIMING" val="|5.1|12.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10386</TotalTime>
  <Words>2374</Words>
  <Application>Microsoft Office PowerPoint</Application>
  <PresentationFormat>Экран (4:3)</PresentationFormat>
  <Paragraphs>283</Paragraphs>
  <Slides>89</Slides>
  <Notes>19</Notes>
  <HiddenSlides>0</HiddenSlides>
  <MMClips>0</MMClips>
  <ScaleCrop>false</ScaleCrop>
  <HeadingPairs>
    <vt:vector size="6" baseType="variant">
      <vt:variant>
        <vt:lpstr>Использованные шрифты</vt:lpstr>
      </vt:variant>
      <vt:variant>
        <vt:i4>8</vt:i4>
      </vt:variant>
      <vt:variant>
        <vt:lpstr>Тема</vt:lpstr>
      </vt:variant>
      <vt:variant>
        <vt:i4>5</vt:i4>
      </vt:variant>
      <vt:variant>
        <vt:lpstr>Заголовки слайдов</vt:lpstr>
      </vt:variant>
      <vt:variant>
        <vt:i4>89</vt:i4>
      </vt:variant>
    </vt:vector>
  </HeadingPairs>
  <TitlesOfParts>
    <vt:vector size="102" baseType="lpstr">
      <vt:lpstr>맑은 고딕</vt:lpstr>
      <vt:lpstr>Arial</vt:lpstr>
      <vt:lpstr>Arial Black</vt:lpstr>
      <vt:lpstr>Calibri</vt:lpstr>
      <vt:lpstr>Gulim</vt:lpstr>
      <vt:lpstr>Times New Roman</vt:lpstr>
      <vt:lpstr>Wingdings</vt:lpstr>
      <vt:lpstr>Wingdings 3</vt:lpstr>
      <vt:lpstr>Тема Office</vt:lpstr>
      <vt:lpstr>1_Тема Office</vt:lpstr>
      <vt:lpstr>Оформление по умолчанию</vt:lpstr>
      <vt:lpstr>5_Тема Office</vt:lpstr>
      <vt:lpstr>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Where you can find lecture presentation?</vt:lpstr>
      <vt:lpstr>Презентация PowerPoint</vt:lpstr>
      <vt:lpstr>Презентация PowerPoint</vt:lpstr>
      <vt:lpstr>Презентация PowerPoint</vt:lpstr>
      <vt:lpstr>Презентация PowerPoint</vt:lpstr>
      <vt:lpstr>Biochemistry helps:</vt:lpstr>
      <vt:lpstr>Why will you study biochemistry:</vt:lpstr>
      <vt:lpstr>Презентация PowerPoint</vt:lpstr>
      <vt:lpstr>Презентация PowerPoint</vt:lpstr>
      <vt:lpstr>Parts of biochemistry</vt:lpstr>
      <vt:lpstr>Medical biochemistry</vt:lpstr>
      <vt:lpstr>Презентация PowerPoint</vt:lpstr>
      <vt:lpstr>Презентация PowerPoint</vt:lpstr>
      <vt:lpstr>Презентация PowerPoint</vt:lpstr>
      <vt:lpstr>Biochemistry research objects</vt:lpstr>
      <vt:lpstr>Catabolism and Anabolism</vt:lpstr>
      <vt:lpstr>Features of the body as an open system:</vt:lpstr>
      <vt:lpstr>RELEVANCE OF THE TOPIC</vt:lpstr>
      <vt:lpstr>Презентация PowerPoint</vt:lpstr>
      <vt:lpstr>DEFINITION</vt:lpstr>
      <vt:lpstr>Презентация PowerPoint</vt:lpstr>
      <vt:lpstr>Презентация PowerPoint</vt:lpstr>
      <vt:lpstr>Презентация PowerPoint</vt:lpstr>
      <vt:lpstr>Презентация PowerPoint</vt:lpstr>
      <vt:lpstr>Презентация PowerPoint</vt:lpstr>
      <vt:lpstr>Apoenzyme functions:</vt:lpstr>
      <vt:lpstr>Functions of cofactors:</vt:lpstr>
      <vt:lpstr>Презентация PowerPoint</vt:lpstr>
      <vt:lpstr>Презентация PowerPoint</vt:lpstr>
      <vt:lpstr>Презентация PowerPoint</vt:lpstr>
      <vt:lpstr>Isoenzymes</vt:lpstr>
      <vt:lpstr>Презентация PowerPoint</vt:lpstr>
      <vt:lpstr>Презентация PowerPoint</vt:lpstr>
      <vt:lpstr>Презентация PowerPoint</vt:lpstr>
      <vt:lpstr>MULTI-ENZYME COMPLEXES</vt:lpstr>
      <vt:lpstr>ENZYME CLASSIFICATION</vt:lpstr>
      <vt:lpstr>Презентация PowerPoint</vt:lpstr>
      <vt:lpstr>Презентация PowerPoint</vt:lpstr>
      <vt:lpstr>Презентация PowerPoint</vt:lpstr>
      <vt:lpstr>2 classes of transfer enzymes</vt:lpstr>
      <vt:lpstr>2 classes of enzymes cleaving</vt:lpstr>
      <vt:lpstr>1 class of enzymes of synthesis ("crosslinkers")</vt:lpstr>
      <vt:lpstr>Презентация PowerPoint</vt:lpstr>
      <vt:lpstr>1 class of enzymes "transformation"</vt:lpstr>
      <vt:lpstr>Презентация PowerPoint</vt:lpstr>
      <vt:lpstr>Subclasses of the class of oxidoreductases</vt:lpstr>
      <vt:lpstr>Isomerase class subclasses</vt:lpstr>
      <vt:lpstr>Enzymes - biocatalysts, have similarities and differences from inorganic catalysts</vt:lpstr>
      <vt:lpstr>General properties of enzymes and inorganic catalysts</vt:lpstr>
      <vt:lpstr>Differences between enzymes and inorganic catalysts</vt:lpstr>
      <vt:lpstr>Презентация PowerPoint</vt:lpstr>
      <vt:lpstr>Презентация PowerPoint</vt:lpstr>
      <vt:lpstr>ENZYMATIVE CATALYSIS HAS ITS FEATURES</vt:lpstr>
      <vt:lpstr>Презентация PowerPoint</vt:lpstr>
      <vt:lpstr>Презентация PowerPoint</vt:lpstr>
      <vt:lpstr>The rate of the biochemical reaction depends on:</vt:lpstr>
      <vt:lpstr>TEMPERATURE DEPENDENCE OF REACTION RATE</vt:lpstr>
      <vt:lpstr>DEPENDENCE OF RATE OF REACTION ON pH</vt:lpstr>
      <vt:lpstr>Презентация PowerPoint</vt:lpstr>
      <vt:lpstr>DEPENDENCE OF THE RATE OF REACTION ON THE CONCENTRATION OF THE SUBSTRATE</vt:lpstr>
      <vt:lpstr>Dependence of the reaction rate (V) on the substrate concentration (S)</vt:lpstr>
      <vt:lpstr>Презентация PowerPoint</vt:lpstr>
      <vt:lpstr>DEPENDENCE OF THE RATE OF REACTION ON THE CONCENTRATION OF THE ENZYME</vt:lpstr>
      <vt:lpstr>DEPENDENCE OF THE RATE OF REACTION ON TIME</vt:lpstr>
      <vt:lpstr>ENZYMES ARE SPECIFIC</vt:lpstr>
      <vt:lpstr>Презентация PowerPoint</vt:lpstr>
      <vt:lpstr>Презентация PowerPoint</vt:lpstr>
      <vt:lpstr>TYPES OF ENZYME SPECIFICITY</vt:lpstr>
      <vt:lpstr>Презентация PowerPoint</vt:lpstr>
      <vt:lpstr>Презентация PowerPoint</vt:lpstr>
      <vt:lpstr>Презентация PowerPoint</vt:lpstr>
      <vt:lpstr>Презентация PowerPoint</vt:lpstr>
      <vt:lpstr>Презентация PowerPoint</vt:lpstr>
      <vt:lpstr>MECHANISMS SPECIFICITY</vt:lpstr>
      <vt:lpstr>Презентация PowerPoint</vt:lpstr>
      <vt:lpstr>MECHANISMS SPECIFICITY</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Гришанова Анастасия Игоревна</cp:lastModifiedBy>
  <cp:revision>532</cp:revision>
  <cp:lastPrinted>2020-03-12T03:39:25Z</cp:lastPrinted>
  <dcterms:modified xsi:type="dcterms:W3CDTF">2022-09-10T02:04:13Z</dcterms:modified>
</cp:coreProperties>
</file>