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7" r:id="rId2"/>
    <p:sldId id="257" r:id="rId3"/>
    <p:sldId id="258" r:id="rId4"/>
    <p:sldId id="298" r:id="rId5"/>
    <p:sldId id="334" r:id="rId6"/>
    <p:sldId id="299" r:id="rId7"/>
    <p:sldId id="300" r:id="rId8"/>
    <p:sldId id="301" r:id="rId9"/>
    <p:sldId id="302" r:id="rId10"/>
    <p:sldId id="327" r:id="rId11"/>
    <p:sldId id="322" r:id="rId12"/>
    <p:sldId id="336" r:id="rId13"/>
    <p:sldId id="335" r:id="rId14"/>
    <p:sldId id="303" r:id="rId15"/>
    <p:sldId id="308" r:id="rId16"/>
    <p:sldId id="309" r:id="rId17"/>
    <p:sldId id="312" r:id="rId18"/>
    <p:sldId id="316" r:id="rId19"/>
    <p:sldId id="320" r:id="rId20"/>
    <p:sldId id="326" r:id="rId21"/>
    <p:sldId id="260" r:id="rId22"/>
    <p:sldId id="261" r:id="rId23"/>
    <p:sldId id="262" r:id="rId24"/>
    <p:sldId id="263" r:id="rId25"/>
    <p:sldId id="340" r:id="rId26"/>
    <p:sldId id="341" r:id="rId27"/>
    <p:sldId id="328" r:id="rId28"/>
    <p:sldId id="330" r:id="rId29"/>
    <p:sldId id="332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333" r:id="rId50"/>
    <p:sldId id="286" r:id="rId51"/>
    <p:sldId id="287" r:id="rId52"/>
    <p:sldId id="288" r:id="rId53"/>
    <p:sldId id="289" r:id="rId54"/>
    <p:sldId id="291" r:id="rId55"/>
    <p:sldId id="292" r:id="rId56"/>
    <p:sldId id="293" r:id="rId57"/>
    <p:sldId id="296" r:id="rId58"/>
    <p:sldId id="337" r:id="rId59"/>
    <p:sldId id="295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124A0-6719-4CAA-BACB-18572A925C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FB67B-4695-4154-9A83-80C102037CD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effectLst/>
            </a:rPr>
            <a:t>Период юности составляет часть развернутого переходного этапа от детства к взрослости —</a:t>
          </a:r>
        </a:p>
        <a:p>
          <a:pPr rtl="0"/>
          <a:r>
            <a:rPr lang="ru-RU" b="1" dirty="0" smtClean="0">
              <a:solidFill>
                <a:schemeClr val="tx1"/>
              </a:solidFill>
              <a:effectLst/>
            </a:rPr>
            <a:t> от подросткового возраста к самостоятельной взрослой жизни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67F6BDFA-4E15-40B4-898C-BCA94E8811C0}" type="parTrans" cxnId="{C84E56ED-1A86-4254-8AC0-39BA83762D60}">
      <dgm:prSet/>
      <dgm:spPr/>
      <dgm:t>
        <a:bodyPr/>
        <a:lstStyle/>
        <a:p>
          <a:endParaRPr lang="ru-RU"/>
        </a:p>
      </dgm:t>
    </dgm:pt>
    <dgm:pt modelId="{6F00592E-B966-43FB-A06B-D829612E9AAB}" type="sibTrans" cxnId="{C84E56ED-1A86-4254-8AC0-39BA83762D60}">
      <dgm:prSet/>
      <dgm:spPr/>
      <dgm:t>
        <a:bodyPr/>
        <a:lstStyle/>
        <a:p>
          <a:endParaRPr lang="ru-RU"/>
        </a:p>
      </dgm:t>
    </dgm:pt>
    <dgm:pt modelId="{270B7843-6AA6-4E61-B67E-8DFA93F72405}">
      <dgm:prSet/>
      <dgm:spPr>
        <a:solidFill>
          <a:schemeClr val="accent4">
            <a:lumMod val="20000"/>
            <a:lumOff val="80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Однако, </a:t>
          </a:r>
          <a:r>
            <a:rPr lang="ru-RU" b="1" dirty="0" smtClean="0">
              <a:solidFill>
                <a:srgbClr val="C00000"/>
              </a:solidFill>
            </a:rPr>
            <a:t>юность — относительно самостоятельный период жизни, имеющий собственную ценность</a:t>
          </a:r>
          <a:endParaRPr lang="ru-RU" b="1" dirty="0">
            <a:solidFill>
              <a:srgbClr val="C00000"/>
            </a:solidFill>
          </a:endParaRPr>
        </a:p>
      </dgm:t>
    </dgm:pt>
    <dgm:pt modelId="{12D48729-373F-440A-954F-E98C594A44D3}" type="parTrans" cxnId="{0DBF2483-9418-4AE7-94FF-EF30EA68A039}">
      <dgm:prSet/>
      <dgm:spPr/>
      <dgm:t>
        <a:bodyPr/>
        <a:lstStyle/>
        <a:p>
          <a:endParaRPr lang="ru-RU"/>
        </a:p>
      </dgm:t>
    </dgm:pt>
    <dgm:pt modelId="{BBABEB3F-F3D6-480A-8872-FC03C02C7AEC}" type="sibTrans" cxnId="{0DBF2483-9418-4AE7-94FF-EF30EA68A039}">
      <dgm:prSet/>
      <dgm:spPr/>
      <dgm:t>
        <a:bodyPr/>
        <a:lstStyle/>
        <a:p>
          <a:endParaRPr lang="ru-RU"/>
        </a:p>
      </dgm:t>
    </dgm:pt>
    <dgm:pt modelId="{1DDA35F0-3E3C-4E69-AAE0-D0020E426198}" type="pres">
      <dgm:prSet presAssocID="{D76124A0-6719-4CAA-BACB-18572A925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08F4B-683F-44C8-A94C-5AB01D52EBF4}" type="pres">
      <dgm:prSet presAssocID="{B00FB67B-4695-4154-9A83-80C102037CD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FED1-236B-4BE2-9422-FAC1EF89A8C6}" type="pres">
      <dgm:prSet presAssocID="{6F00592E-B966-43FB-A06B-D829612E9AAB}" presName="spacer" presStyleCnt="0"/>
      <dgm:spPr/>
    </dgm:pt>
    <dgm:pt modelId="{28843463-51A1-449A-9CD2-B31E52FB3EC3}" type="pres">
      <dgm:prSet presAssocID="{270B7843-6AA6-4E61-B67E-8DFA93F72405}" presName="parentText" presStyleLbl="node1" presStyleIdx="1" presStyleCnt="2" custScaleY="69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ADEF2-1201-4454-AD15-AD7F372D52F5}" type="presOf" srcId="{B00FB67B-4695-4154-9A83-80C102037CDE}" destId="{5C108F4B-683F-44C8-A94C-5AB01D52EBF4}" srcOrd="0" destOrd="0" presId="urn:microsoft.com/office/officeart/2005/8/layout/vList2"/>
    <dgm:cxn modelId="{0DBF2483-9418-4AE7-94FF-EF30EA68A039}" srcId="{D76124A0-6719-4CAA-BACB-18572A925CD2}" destId="{270B7843-6AA6-4E61-B67E-8DFA93F72405}" srcOrd="1" destOrd="0" parTransId="{12D48729-373F-440A-954F-E98C594A44D3}" sibTransId="{BBABEB3F-F3D6-480A-8872-FC03C02C7AEC}"/>
    <dgm:cxn modelId="{16FFE7D7-9CD6-46FC-A576-8D0F18716E4C}" type="presOf" srcId="{D76124A0-6719-4CAA-BACB-18572A925CD2}" destId="{1DDA35F0-3E3C-4E69-AAE0-D0020E426198}" srcOrd="0" destOrd="0" presId="urn:microsoft.com/office/officeart/2005/8/layout/vList2"/>
    <dgm:cxn modelId="{C84E56ED-1A86-4254-8AC0-39BA83762D60}" srcId="{D76124A0-6719-4CAA-BACB-18572A925CD2}" destId="{B00FB67B-4695-4154-9A83-80C102037CDE}" srcOrd="0" destOrd="0" parTransId="{67F6BDFA-4E15-40B4-898C-BCA94E8811C0}" sibTransId="{6F00592E-B966-43FB-A06B-D829612E9AAB}"/>
    <dgm:cxn modelId="{172D3431-53AA-4813-9E53-B594926373F4}" type="presOf" srcId="{270B7843-6AA6-4E61-B67E-8DFA93F72405}" destId="{28843463-51A1-449A-9CD2-B31E52FB3EC3}" srcOrd="0" destOrd="0" presId="urn:microsoft.com/office/officeart/2005/8/layout/vList2"/>
    <dgm:cxn modelId="{D975A107-AFF0-45E6-97CB-F7DF2B9D8ED5}" type="presParOf" srcId="{1DDA35F0-3E3C-4E69-AAE0-D0020E426198}" destId="{5C108F4B-683F-44C8-A94C-5AB01D52EBF4}" srcOrd="0" destOrd="0" presId="urn:microsoft.com/office/officeart/2005/8/layout/vList2"/>
    <dgm:cxn modelId="{A47530A6-2966-4C07-B62D-9073685F1411}" type="presParOf" srcId="{1DDA35F0-3E3C-4E69-AAE0-D0020E426198}" destId="{73D2FED1-236B-4BE2-9422-FAC1EF89A8C6}" srcOrd="1" destOrd="0" presId="urn:microsoft.com/office/officeart/2005/8/layout/vList2"/>
    <dgm:cxn modelId="{40DD2799-DABB-4653-B7C2-097EFB844E51}" type="presParOf" srcId="{1DDA35F0-3E3C-4E69-AAE0-D0020E426198}" destId="{28843463-51A1-449A-9CD2-B31E52FB3E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7AC68-8DE5-49E4-9466-26D926BF14F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4786C-BD22-4A3F-9595-A65308DFBA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2800" b="1" dirty="0" smtClean="0">
              <a:solidFill>
                <a:srgbClr val="002060"/>
              </a:solidFill>
            </a:rPr>
            <a:t>- это психологический возраст перехода к самостоятельности, период самоопределения, приобретения психической, идейной и гражданской зрелости, формирования мировоззрения, морального сознания и самосознания</a:t>
          </a:r>
          <a:endParaRPr lang="ru-RU" sz="2800" b="1" dirty="0">
            <a:solidFill>
              <a:srgbClr val="002060"/>
            </a:solidFill>
          </a:endParaRPr>
        </a:p>
      </dgm:t>
    </dgm:pt>
    <dgm:pt modelId="{56FC0438-BB7D-4A22-B51F-3CF75A7C41A1}" type="parTrans" cxnId="{34055426-C89A-4EC8-B0E3-383862E06E78}">
      <dgm:prSet/>
      <dgm:spPr/>
      <dgm:t>
        <a:bodyPr/>
        <a:lstStyle/>
        <a:p>
          <a:endParaRPr lang="ru-RU"/>
        </a:p>
      </dgm:t>
    </dgm:pt>
    <dgm:pt modelId="{F68AAC1A-B6EB-4A61-BA84-225A9E74F3F6}" type="sibTrans" cxnId="{34055426-C89A-4EC8-B0E3-383862E06E78}">
      <dgm:prSet/>
      <dgm:spPr/>
      <dgm:t>
        <a:bodyPr/>
        <a:lstStyle/>
        <a:p>
          <a:endParaRPr lang="ru-RU"/>
        </a:p>
      </dgm:t>
    </dgm:pt>
    <dgm:pt modelId="{5B483D4B-682D-4D49-8FF3-8825D812107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chemeClr val="tx1"/>
              </a:solidFill>
            </a:rPr>
            <a:t>Наиболее часто исследователи выделяют</a:t>
          </a:r>
        </a:p>
        <a:p>
          <a:pPr rtl="0"/>
          <a:r>
            <a:rPr lang="ru-RU" sz="3200" b="1" dirty="0" smtClean="0">
              <a:solidFill>
                <a:schemeClr val="tx1"/>
              </a:solidFill>
            </a:rPr>
            <a:t> - </a:t>
          </a:r>
          <a:r>
            <a:rPr lang="ru-RU" sz="3200" b="1" i="1" u="sng" dirty="0" smtClean="0">
              <a:solidFill>
                <a:schemeClr val="tx1"/>
              </a:solidFill>
            </a:rPr>
            <a:t>раннюю юность </a:t>
          </a:r>
          <a:r>
            <a:rPr lang="ru-RU" sz="3200" b="1" dirty="0" smtClean="0">
              <a:solidFill>
                <a:schemeClr val="tx1"/>
              </a:solidFill>
            </a:rPr>
            <a:t>(от 15 до 18 лет) </a:t>
          </a:r>
        </a:p>
        <a:p>
          <a:pPr rtl="0"/>
          <a:r>
            <a:rPr lang="ru-RU" sz="3200" b="1" dirty="0" smtClean="0">
              <a:solidFill>
                <a:schemeClr val="tx1"/>
              </a:solidFill>
            </a:rPr>
            <a:t> - </a:t>
          </a:r>
          <a:r>
            <a:rPr lang="ru-RU" sz="3200" b="1" i="1" u="sng" dirty="0" smtClean="0">
              <a:solidFill>
                <a:schemeClr val="tx1"/>
              </a:solidFill>
            </a:rPr>
            <a:t>позднюю юность </a:t>
          </a:r>
          <a:r>
            <a:rPr lang="ru-RU" sz="3200" b="1" dirty="0" smtClean="0">
              <a:solidFill>
                <a:schemeClr val="tx1"/>
              </a:solidFill>
            </a:rPr>
            <a:t>(от 18 до 23 лет)</a:t>
          </a:r>
          <a:endParaRPr lang="ru-RU" sz="3200" b="1" dirty="0">
            <a:solidFill>
              <a:schemeClr val="tx1"/>
            </a:solidFill>
          </a:endParaRPr>
        </a:p>
      </dgm:t>
    </dgm:pt>
    <dgm:pt modelId="{8B31A7F4-4935-4F01-85B4-7D6F0742710A}" type="parTrans" cxnId="{FB2DE5E9-A465-425B-A934-96AEFD58FBCE}">
      <dgm:prSet/>
      <dgm:spPr/>
      <dgm:t>
        <a:bodyPr/>
        <a:lstStyle/>
        <a:p>
          <a:endParaRPr lang="ru-RU"/>
        </a:p>
      </dgm:t>
    </dgm:pt>
    <dgm:pt modelId="{5A6AEDE1-29E5-4551-8451-A8D41F656DCF}" type="sibTrans" cxnId="{FB2DE5E9-A465-425B-A934-96AEFD58FBCE}">
      <dgm:prSet/>
      <dgm:spPr/>
      <dgm:t>
        <a:bodyPr/>
        <a:lstStyle/>
        <a:p>
          <a:endParaRPr lang="ru-RU"/>
        </a:p>
      </dgm:t>
    </dgm:pt>
    <dgm:pt modelId="{C989A37B-4E7B-4E0C-AABB-78CA30230343}" type="pres">
      <dgm:prSet presAssocID="{8207AC68-8DE5-49E4-9466-26D926BF1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BCFC0-F9AF-4DC0-866D-C9680D2AD6D6}" type="pres">
      <dgm:prSet presAssocID="{CA74786C-BD22-4A3F-9595-A65308DFBAE4}" presName="parentText" presStyleLbl="node1" presStyleIdx="0" presStyleCnt="2" custScaleY="134535" custLinFactY="-6443" custLinFactNeighborX="-1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BE37-6EA9-4935-89AA-AC93B92DFD13}" type="pres">
      <dgm:prSet presAssocID="{F68AAC1A-B6EB-4A61-BA84-225A9E74F3F6}" presName="spacer" presStyleCnt="0"/>
      <dgm:spPr/>
    </dgm:pt>
    <dgm:pt modelId="{BDD55199-B43B-4CEB-A7ED-F9AD8BEB0986}" type="pres">
      <dgm:prSet presAssocID="{5B483D4B-682D-4D49-8FF3-8825D8121070}" presName="parentText" presStyleLbl="node1" presStyleIdx="1" presStyleCnt="2" custScaleY="86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55C64-1782-4DFC-A0ED-97BC9E04ED2F}" type="presOf" srcId="{5B483D4B-682D-4D49-8FF3-8825D8121070}" destId="{BDD55199-B43B-4CEB-A7ED-F9AD8BEB0986}" srcOrd="0" destOrd="0" presId="urn:microsoft.com/office/officeart/2005/8/layout/vList2"/>
    <dgm:cxn modelId="{34055426-C89A-4EC8-B0E3-383862E06E78}" srcId="{8207AC68-8DE5-49E4-9466-26D926BF14FD}" destId="{CA74786C-BD22-4A3F-9595-A65308DFBAE4}" srcOrd="0" destOrd="0" parTransId="{56FC0438-BB7D-4A22-B51F-3CF75A7C41A1}" sibTransId="{F68AAC1A-B6EB-4A61-BA84-225A9E74F3F6}"/>
    <dgm:cxn modelId="{402156AF-A65D-420E-A226-A5AEF239C213}" type="presOf" srcId="{CA74786C-BD22-4A3F-9595-A65308DFBAE4}" destId="{C12BCFC0-F9AF-4DC0-866D-C9680D2AD6D6}" srcOrd="0" destOrd="0" presId="urn:microsoft.com/office/officeart/2005/8/layout/vList2"/>
    <dgm:cxn modelId="{FB2DE5E9-A465-425B-A934-96AEFD58FBCE}" srcId="{8207AC68-8DE5-49E4-9466-26D926BF14FD}" destId="{5B483D4B-682D-4D49-8FF3-8825D8121070}" srcOrd="1" destOrd="0" parTransId="{8B31A7F4-4935-4F01-85B4-7D6F0742710A}" sibTransId="{5A6AEDE1-29E5-4551-8451-A8D41F656DCF}"/>
    <dgm:cxn modelId="{A41E69E6-91D8-4F98-A54D-798A6556B2E7}" type="presOf" srcId="{8207AC68-8DE5-49E4-9466-26D926BF14FD}" destId="{C989A37B-4E7B-4E0C-AABB-78CA30230343}" srcOrd="0" destOrd="0" presId="urn:microsoft.com/office/officeart/2005/8/layout/vList2"/>
    <dgm:cxn modelId="{F82FFEA4-0FCD-4C5E-B55C-5C904343401E}" type="presParOf" srcId="{C989A37B-4E7B-4E0C-AABB-78CA30230343}" destId="{C12BCFC0-F9AF-4DC0-866D-C9680D2AD6D6}" srcOrd="0" destOrd="0" presId="urn:microsoft.com/office/officeart/2005/8/layout/vList2"/>
    <dgm:cxn modelId="{30E2CA78-06E0-4E88-BEE3-A3F55AEB4B48}" type="presParOf" srcId="{C989A37B-4E7B-4E0C-AABB-78CA30230343}" destId="{6442BE37-6EA9-4935-89AA-AC93B92DFD13}" srcOrd="1" destOrd="0" presId="urn:microsoft.com/office/officeart/2005/8/layout/vList2"/>
    <dgm:cxn modelId="{B8D64A91-9C0C-4B85-B887-C7813A3764FE}" type="presParOf" srcId="{C989A37B-4E7B-4E0C-AABB-78CA30230343}" destId="{BDD55199-B43B-4CEB-A7ED-F9AD8BEB09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08F4B-683F-44C8-A94C-5AB01D52EBF4}">
      <dsp:nvSpPr>
        <dsp:cNvPr id="0" name=""/>
        <dsp:cNvSpPr/>
      </dsp:nvSpPr>
      <dsp:spPr>
        <a:xfrm>
          <a:off x="0" y="52957"/>
          <a:ext cx="9362364" cy="254826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</a:rPr>
            <a:t>Период юности составляет часть развернутого переходного этапа от детства к взрослости —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/>
            </a:rPr>
            <a:t> от подросткового возраста к самостоятельной взрослой жизни</a:t>
          </a:r>
          <a:endParaRPr lang="ru-RU" sz="3200" b="1" kern="1200" dirty="0">
            <a:solidFill>
              <a:schemeClr val="tx1"/>
            </a:solidFill>
            <a:effectLst/>
          </a:endParaRPr>
        </a:p>
      </dsp:txBody>
      <dsp:txXfrm>
        <a:off x="124396" y="177353"/>
        <a:ext cx="9113572" cy="2299468"/>
      </dsp:txXfrm>
    </dsp:sp>
    <dsp:sp modelId="{28843463-51A1-449A-9CD2-B31E52FB3EC3}">
      <dsp:nvSpPr>
        <dsp:cNvPr id="0" name=""/>
        <dsp:cNvSpPr/>
      </dsp:nvSpPr>
      <dsp:spPr>
        <a:xfrm>
          <a:off x="0" y="2696257"/>
          <a:ext cx="9362364" cy="177674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Однако, </a:t>
          </a:r>
          <a:r>
            <a:rPr lang="ru-RU" sz="3200" b="1" kern="1200" dirty="0" smtClean="0">
              <a:solidFill>
                <a:srgbClr val="C00000"/>
              </a:solidFill>
            </a:rPr>
            <a:t>юность — относительно самостоятельный период жизни, имеющий собственную ценность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86734" y="2782991"/>
        <a:ext cx="9188896" cy="160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BCFC0-F9AF-4DC0-866D-C9680D2AD6D6}">
      <dsp:nvSpPr>
        <dsp:cNvPr id="0" name=""/>
        <dsp:cNvSpPr/>
      </dsp:nvSpPr>
      <dsp:spPr>
        <a:xfrm>
          <a:off x="0" y="0"/>
          <a:ext cx="8229600" cy="316284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- это психологический возраст перехода к самостоятельности, период самоопределения, приобретения психической, идейной и гражданской зрелости, формирования мировоззрения, морального сознания и самосознания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54397" y="154397"/>
        <a:ext cx="7920806" cy="2854048"/>
      </dsp:txXfrm>
    </dsp:sp>
    <dsp:sp modelId="{BDD55199-B43B-4CEB-A7ED-F9AD8BEB0986}">
      <dsp:nvSpPr>
        <dsp:cNvPr id="0" name=""/>
        <dsp:cNvSpPr/>
      </dsp:nvSpPr>
      <dsp:spPr>
        <a:xfrm>
          <a:off x="0" y="3175019"/>
          <a:ext cx="8229600" cy="203805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Наиболее часто исследователи выделяют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 - </a:t>
          </a:r>
          <a:r>
            <a:rPr lang="ru-RU" sz="3200" b="1" i="1" u="sng" kern="1200" dirty="0" smtClean="0">
              <a:solidFill>
                <a:schemeClr val="tx1"/>
              </a:solidFill>
            </a:rPr>
            <a:t>раннюю юность </a:t>
          </a:r>
          <a:r>
            <a:rPr lang="ru-RU" sz="3200" b="1" kern="1200" dirty="0" smtClean="0">
              <a:solidFill>
                <a:schemeClr val="tx1"/>
              </a:solidFill>
            </a:rPr>
            <a:t>(от 15 до 18 лет)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 - </a:t>
          </a:r>
          <a:r>
            <a:rPr lang="ru-RU" sz="3200" b="1" i="1" u="sng" kern="1200" dirty="0" smtClean="0">
              <a:solidFill>
                <a:schemeClr val="tx1"/>
              </a:solidFill>
            </a:rPr>
            <a:t>позднюю юность </a:t>
          </a:r>
          <a:r>
            <a:rPr lang="ru-RU" sz="3200" b="1" kern="1200" dirty="0" smtClean="0">
              <a:solidFill>
                <a:schemeClr val="tx1"/>
              </a:solidFill>
            </a:rPr>
            <a:t>(от 18 до 23 лет)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99490" y="3274509"/>
        <a:ext cx="8030620" cy="183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0890-918F-4A06-9CC3-E5ECBA9C0F77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13F9-BD3B-447F-8B38-C56BDE5C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6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B9E7744-CA41-42E9-B2EF-DBC620976D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F272D0C-1991-4CCA-9FF7-F2772ADD300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D5AF53AF-F4D1-466B-8BED-C628FB3B7AC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0484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9AAC88-103F-4931-9E18-89586263EF70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09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3287-B7D5-4F18-ACE3-28D69B666849}" type="slidenum">
              <a:rPr lang="ru-RU"/>
              <a:pPr/>
              <a:t>31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Человек формируется как субъект познания, общения и труда</a:t>
            </a:r>
          </a:p>
        </p:txBody>
      </p:sp>
    </p:spTree>
    <p:extLst>
      <p:ext uri="{BB962C8B-B14F-4D97-AF65-F5344CB8AC3E}">
        <p14:creationId xmlns:p14="http://schemas.microsoft.com/office/powerpoint/2010/main" val="287830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018BF-446F-4E9D-AB8D-8F7EBD6D7E92}" type="slidenum">
              <a:rPr lang="ru-RU"/>
              <a:pPr/>
              <a:t>32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Опыт – самостоятельно и успешно справляется со своими функциями. Мастерство – специальные качества, умения, универсализм, широкая ориентировка в профессии, индивидуальный стиль деятельности  Авторитет мастер своего дела, известность, помощники и ученики </a:t>
            </a:r>
          </a:p>
        </p:txBody>
      </p:sp>
    </p:spTree>
    <p:extLst>
      <p:ext uri="{BB962C8B-B14F-4D97-AF65-F5344CB8AC3E}">
        <p14:creationId xmlns:p14="http://schemas.microsoft.com/office/powerpoint/2010/main" val="3836049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5470C-D103-4DD8-B826-DA95F78951E1}" type="slidenum">
              <a:rPr lang="ru-RU"/>
              <a:pPr/>
              <a:t>33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1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F4200-DBBB-45AB-940B-16977F679A0F}" type="slidenum">
              <a:rPr lang="ru-RU"/>
              <a:pPr/>
              <a:t>34</a:t>
            </a:fld>
            <a:endParaRPr lang="ru-RU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5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71613-73FD-44A5-8BF8-8118929042F4}" type="slidenum">
              <a:rPr lang="ru-RU"/>
              <a:pPr/>
              <a:t>35</a:t>
            </a:fld>
            <a:endParaRPr lang="ru-RU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D761A-EDD3-4D54-9B35-AA15FE07C68A}" type="slidenum">
              <a:rPr lang="ru-RU"/>
              <a:pPr/>
              <a:t>36</a:t>
            </a:fld>
            <a:endParaRPr 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C769B-7073-48DC-8C38-F2A9A67F4239}" type="slidenum">
              <a:rPr lang="ru-RU"/>
              <a:pPr/>
              <a:t>37</a:t>
            </a:fld>
            <a:endParaRPr lang="ru-RU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0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4AE83-2D33-49A7-9759-2BD95F202242}" type="slidenum">
              <a:rPr lang="ru-RU"/>
              <a:pPr/>
              <a:t>38</a:t>
            </a:fld>
            <a:endParaRPr lang="ru-RU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18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F0C11-496E-48B9-8B0E-4DE42D82E310}" type="slidenum">
              <a:rPr lang="ru-RU"/>
              <a:pPr/>
              <a:t>42</a:t>
            </a:fld>
            <a:endParaRPr lang="ru-RU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Больше внутренних переживании</a:t>
            </a:r>
          </a:p>
        </p:txBody>
      </p:sp>
    </p:spTree>
    <p:extLst>
      <p:ext uri="{BB962C8B-B14F-4D97-AF65-F5344CB8AC3E}">
        <p14:creationId xmlns:p14="http://schemas.microsoft.com/office/powerpoint/2010/main" val="270481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24544C-8C51-48BC-A350-5FABFCA699E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027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CB79E-BF34-4FCB-BA70-E1A229D0E8C2}" type="slidenum">
              <a:rPr lang="ru-RU"/>
              <a:pPr/>
              <a:t>43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20 лет –подающий надежды, в 40 лет – время выполнять обещание</a:t>
            </a:r>
          </a:p>
        </p:txBody>
      </p:sp>
    </p:spTree>
    <p:extLst>
      <p:ext uri="{BB962C8B-B14F-4D97-AF65-F5344CB8AC3E}">
        <p14:creationId xmlns:p14="http://schemas.microsoft.com/office/powerpoint/2010/main" val="207457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FAE6B-C433-467B-9A46-1BCDA0BF829A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2250" y="812800"/>
            <a:ext cx="7097713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50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A71D5-0371-4975-9EC4-5DA1EB8CA5BD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685800"/>
            <a:ext cx="607060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69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7D0004-B246-4F08-BAD8-F21D72435A9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2113" y="685800"/>
            <a:ext cx="60452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7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F1BA93-E010-476E-9585-1B0E8CA1FEC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8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80E36E-35AB-4092-BD31-5892E7359185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3EC9C-CD33-4081-ACD7-70207917F957}" type="slidenum">
              <a:rPr lang="ru-RU"/>
              <a:pPr/>
              <a:t>21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2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0100B7-678D-4252-8F83-CD3B515A883D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85800"/>
            <a:ext cx="6040438" cy="3398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1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284FCD-D660-447B-ABF7-5585726692D3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8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0AE3D-D89C-4A66-9AD2-CA6D6250A1E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3838" y="812800"/>
            <a:ext cx="7091362" cy="3989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48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8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345C1E3-BF50-43BB-B675-AF6300DC7A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9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F6CBC28-20A3-41B8-BFEC-0320E35475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2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1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3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3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0700-D81F-4EC5-BC6A-A1CCDFC33A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2726-22BE-492D-8F51-F12CC27A9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fdomgppu.ru/node/84798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718401" y="1701227"/>
            <a:ext cx="8750880" cy="13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768160" y="3525481"/>
            <a:ext cx="5806080" cy="15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64524" y="2113997"/>
            <a:ext cx="10713493" cy="1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72821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 </a:t>
            </a:r>
            <a:r>
              <a:rPr lang="ru-RU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развития и </a:t>
            </a:r>
            <a:r>
              <a:rPr lang="ru-RU" alt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возрастная </a:t>
            </a:r>
          </a:p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психология</a:t>
            </a:r>
            <a:endParaRPr lang="ru-RU" alt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3000"/>
              </a:lnSpc>
              <a:buSzPct val="100000"/>
              <a:defRPr/>
            </a:pPr>
            <a:r>
              <a:rPr lang="ru-RU" alt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 rot="180000">
            <a:off x="8208481" y="3467881"/>
            <a:ext cx="2112480" cy="8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452266" y="3731837"/>
            <a:ext cx="7837920" cy="247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Лекция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5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31.05.01 - Лечебное дело </a:t>
            </a:r>
          </a:p>
          <a:p>
            <a:pPr algn="r">
              <a:lnSpc>
                <a:spcPct val="80000"/>
              </a:lnSpc>
              <a:buClrTx/>
            </a:pPr>
            <a:r>
              <a:rPr lang="ru-RU" altLang="ru-RU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(Очное, Высшее образование, 6.0)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ru-RU" altLang="ru-RU" sz="2903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540" dirty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3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938721" y="297001"/>
            <a:ext cx="5659200" cy="10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 dirty="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1814" dirty="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7241"/>
            <a:ext cx="1893600" cy="13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4752481" y="6270121"/>
            <a:ext cx="305568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1996" dirty="0">
                <a:solidFill>
                  <a:srgbClr val="000000"/>
                </a:solidFill>
              </a:rPr>
              <a:t>Красноярск </a:t>
            </a:r>
            <a:r>
              <a:rPr lang="ru-RU" altLang="ru-RU" sz="1996" dirty="0" smtClean="0">
                <a:solidFill>
                  <a:srgbClr val="000000"/>
                </a:solidFill>
              </a:rPr>
              <a:t>2021</a:t>
            </a:r>
            <a:endParaRPr lang="ru-RU" altLang="ru-RU" sz="199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7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805" y="0"/>
            <a:ext cx="10515600" cy="1325563"/>
          </a:xfrm>
        </p:spPr>
        <p:txBody>
          <a:bodyPr/>
          <a:lstStyle/>
          <a:p>
            <a:r>
              <a:rPr lang="ru-RU" dirty="0" smtClean="0"/>
              <a:t>Практические задачи психологии развития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55343" y="1071276"/>
            <a:ext cx="10822675" cy="3858053"/>
          </a:xfrm>
        </p:spPr>
        <p:txBody>
          <a:bodyPr/>
          <a:lstStyle/>
          <a:p>
            <a:r>
              <a:rPr lang="ru-RU" dirty="0" smtClean="0"/>
              <a:t>Ориентация в жизненном пути </a:t>
            </a:r>
            <a:r>
              <a:rPr lang="ru-RU" b="1" dirty="0" smtClean="0"/>
              <a:t>(что имеем?) </a:t>
            </a:r>
          </a:p>
          <a:p>
            <a:r>
              <a:rPr lang="ru-RU" dirty="0" smtClean="0"/>
              <a:t>Определение условий развития и изменения </a:t>
            </a:r>
            <a:r>
              <a:rPr lang="ru-RU" b="1" dirty="0" smtClean="0"/>
              <a:t>(как это возникло?)</a:t>
            </a:r>
          </a:p>
          <a:p>
            <a:r>
              <a:rPr lang="ru-RU" dirty="0" smtClean="0"/>
              <a:t>Прогноз стабильности и изменчивости свойств личности </a:t>
            </a:r>
            <a:r>
              <a:rPr lang="ru-RU" b="1" dirty="0" smtClean="0"/>
              <a:t>(что будет, если?)</a:t>
            </a:r>
          </a:p>
          <a:p>
            <a:r>
              <a:rPr lang="ru-RU" dirty="0" smtClean="0"/>
              <a:t>Объяснение целей развития и коррекции </a:t>
            </a:r>
            <a:r>
              <a:rPr lang="ru-RU" b="1" dirty="0" smtClean="0"/>
              <a:t>(что должно быть?)</a:t>
            </a:r>
          </a:p>
          <a:p>
            <a:r>
              <a:rPr lang="ru-RU" dirty="0" smtClean="0"/>
              <a:t>Планирование коррекционных мероприятий </a:t>
            </a:r>
            <a:r>
              <a:rPr lang="ru-RU" b="1" dirty="0" smtClean="0"/>
              <a:t>(как могут быть достигнуты цели?)</a:t>
            </a:r>
          </a:p>
          <a:p>
            <a:r>
              <a:rPr lang="ru-RU" dirty="0" smtClean="0"/>
              <a:t>Оценка коррекции развития </a:t>
            </a:r>
            <a:r>
              <a:rPr lang="ru-RU" b="1" dirty="0" smtClean="0"/>
              <a:t>(к чему это привело?)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7" y="4929329"/>
            <a:ext cx="7397087" cy="19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48166" y="365125"/>
            <a:ext cx="8105633" cy="1325563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Типы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4394" y="1607167"/>
            <a:ext cx="8625384" cy="119062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b="1" dirty="0" smtClean="0"/>
              <a:t>Л.С. Выготский различал: </a:t>
            </a:r>
            <a:r>
              <a:rPr lang="ru-RU" b="1" dirty="0" err="1" smtClean="0"/>
              <a:t>преформированный</a:t>
            </a:r>
            <a:r>
              <a:rPr lang="ru-RU" b="1" dirty="0" smtClean="0"/>
              <a:t> и </a:t>
            </a:r>
            <a:r>
              <a:rPr lang="ru-RU" b="1" dirty="0" err="1" smtClean="0"/>
              <a:t>непреформированный</a:t>
            </a:r>
            <a:r>
              <a:rPr lang="ru-RU" b="1" dirty="0" smtClean="0"/>
              <a:t> типы развития.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8" y="365125"/>
            <a:ext cx="1537648" cy="21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5148" y="2977193"/>
            <a:ext cx="106162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 Преформированный тип — </a:t>
            </a:r>
            <a:r>
              <a:rPr lang="ru-RU" sz="2800" dirty="0"/>
              <a:t>это такой тип, когда в самом начале заданы, закреплены, зафиксированы как те стадии, которые явление (организм) пройдет, так и тот конечный результат, который явление достигнет.  </a:t>
            </a:r>
          </a:p>
          <a:p>
            <a:pPr>
              <a:defRPr/>
            </a:pPr>
            <a:r>
              <a:rPr lang="ru-RU" sz="2800" dirty="0"/>
              <a:t>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Пример: Эмбриогенез, физическое развитие.</a:t>
            </a:r>
          </a:p>
          <a:p>
            <a:pPr>
              <a:defRPr/>
            </a:pPr>
            <a:r>
              <a:rPr lang="ru-RU" sz="2800" b="1" dirty="0" err="1"/>
              <a:t>Непреформированный</a:t>
            </a:r>
            <a:r>
              <a:rPr lang="ru-RU" sz="2800" b="1" dirty="0"/>
              <a:t> путь развития </a:t>
            </a:r>
            <a:r>
              <a:rPr lang="ru-RU" sz="2800" dirty="0"/>
              <a:t>не предопределен заранее. </a:t>
            </a:r>
          </a:p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Пример: развитие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1879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6590" y="375943"/>
            <a:ext cx="7128185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О</a:t>
            </a:r>
            <a:r>
              <a:rPr lang="ru-RU" sz="2800" dirty="0" smtClean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сновная единица анализа в психологии развития (детской психологии) – </a:t>
            </a:r>
            <a:r>
              <a:rPr lang="ru-RU" sz="2800" dirty="0">
                <a:solidFill>
                  <a:srgbClr val="C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ПСИХОЛОГИЧЕСКИЙ ВОЗРАСТ </a:t>
            </a:r>
            <a:r>
              <a:rPr lang="ru-RU" sz="2800" dirty="0" smtClean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как относительно замкнутый цикл развития, имеющий свою структуру и свою динамику (</a:t>
            </a:r>
            <a:r>
              <a:rPr lang="ru-RU" sz="2800" dirty="0" err="1" smtClean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Л.С.Выготский</a:t>
            </a:r>
            <a:r>
              <a:rPr lang="ru-RU" sz="2800" dirty="0" smtClean="0"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32928" y="3835021"/>
            <a:ext cx="10758487" cy="245953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возраст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понятие обозначает определенную, качественно своеобразную (относительно замкнутую) ступень 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d107-1\Desktop\Псх личности картинки\psihologicheskij-vozrast-chelove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1" y="476442"/>
            <a:ext cx="39084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 flipV="1">
            <a:off x="11491415" y="605955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32513" y="641445"/>
            <a:ext cx="11054687" cy="56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34607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-128588" algn="ctr"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>
                <a:solidFill>
                  <a:srgbClr val="7E0021"/>
                </a:solidFill>
              </a:rPr>
              <a:t>Подходы к проблеме возрастной  периодизации</a:t>
            </a:r>
            <a:endParaRPr lang="ru-RU" altLang="ru-RU" sz="2600" dirty="0"/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dirty="0"/>
              <a:t>Две различные точки зрения на процесс развития </a:t>
            </a:r>
            <a:r>
              <a:rPr lang="ru-RU" altLang="ru-RU" sz="2600" dirty="0" smtClean="0"/>
              <a:t>человека:</a:t>
            </a:r>
            <a:endParaRPr lang="ru-RU" altLang="ru-RU" sz="2600" dirty="0"/>
          </a:p>
          <a:p>
            <a:pPr marL="711200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 </a:t>
            </a:r>
            <a:r>
              <a:rPr lang="ru-RU" altLang="ru-RU" sz="2600" i="1" dirty="0"/>
              <a:t>непрерывен</a:t>
            </a:r>
          </a:p>
          <a:p>
            <a:pPr marL="711200" indent="344488">
              <a:spcBef>
                <a:spcPts val="63"/>
              </a:spcBef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600" dirty="0"/>
              <a:t>процесс</a:t>
            </a:r>
            <a:r>
              <a:rPr lang="ru-RU" altLang="ru-RU" sz="2600" i="1" dirty="0"/>
              <a:t> дискретен.</a:t>
            </a:r>
          </a:p>
          <a:p>
            <a:pPr>
              <a:spcBef>
                <a:spcPts val="63"/>
              </a:spcBef>
              <a:spcAft>
                <a:spcPts val="425"/>
              </a:spcAft>
            </a:pPr>
            <a:endParaRPr lang="ru-RU" altLang="ru-RU" sz="1000" b="1" dirty="0" smtClean="0">
              <a:solidFill>
                <a:srgbClr val="000080"/>
              </a:solidFill>
            </a:endParaRPr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 smtClean="0">
                <a:solidFill>
                  <a:srgbClr val="000080"/>
                </a:solidFill>
              </a:rPr>
              <a:t>Теория </a:t>
            </a:r>
            <a:r>
              <a:rPr lang="ru-RU" altLang="ru-RU" sz="2600" b="1" dirty="0">
                <a:solidFill>
                  <a:srgbClr val="000080"/>
                </a:solidFill>
              </a:rPr>
              <a:t>непрерывного развития</a:t>
            </a:r>
            <a:r>
              <a:rPr lang="ru-RU" altLang="ru-RU" sz="2600" dirty="0"/>
              <a:t> — развитие идет не останавливаясь, не ускоряясь и не замедляясь, поэтому четких границ, отделяющих один этап развития от другого, не существует.</a:t>
            </a:r>
          </a:p>
          <a:p>
            <a:pPr>
              <a:spcBef>
                <a:spcPts val="63"/>
              </a:spcBef>
              <a:spcAft>
                <a:spcPts val="425"/>
              </a:spcAft>
            </a:pPr>
            <a:endParaRPr lang="ru-RU" altLang="ru-RU" sz="1200" b="1" dirty="0" smtClean="0">
              <a:solidFill>
                <a:srgbClr val="000099"/>
              </a:solidFill>
            </a:endParaRPr>
          </a:p>
          <a:p>
            <a:pPr>
              <a:spcBef>
                <a:spcPts val="63"/>
              </a:spcBef>
              <a:spcAft>
                <a:spcPts val="425"/>
              </a:spcAft>
            </a:pPr>
            <a:r>
              <a:rPr lang="ru-RU" altLang="ru-RU" sz="2600" b="1" dirty="0" smtClean="0">
                <a:solidFill>
                  <a:srgbClr val="000099"/>
                </a:solidFill>
              </a:rPr>
              <a:t>Теория </a:t>
            </a:r>
            <a:r>
              <a:rPr lang="ru-RU" altLang="ru-RU" sz="2600" b="1" dirty="0">
                <a:solidFill>
                  <a:srgbClr val="000099"/>
                </a:solidFill>
              </a:rPr>
              <a:t>дискретного развития</a:t>
            </a:r>
            <a:r>
              <a:rPr lang="ru-RU" altLang="ru-RU" sz="2600" dirty="0"/>
              <a:t> — развитие идет неравномерно, то ускоряясь, то замедляясь; выделяются стадии (этапы) в развитии, качественно отличающихся друг от друга</a:t>
            </a:r>
            <a:r>
              <a:rPr lang="ru-RU" altLang="ru-RU" sz="1000" dirty="0"/>
              <a:t>. 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1000" dirty="0"/>
          </a:p>
        </p:txBody>
      </p:sp>
      <p:sp>
        <p:nvSpPr>
          <p:cNvPr id="3" name="Прямоугольник 2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78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214313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1">
                    <a:lumMod val="50000"/>
                  </a:schemeClr>
                </a:solidFill>
              </a:rPr>
              <a:t> Юность как психологический возраст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65372"/>
              </p:ext>
            </p:extLst>
          </p:nvPr>
        </p:nvGraphicFramePr>
        <p:xfrm>
          <a:off x="1473958" y="1600201"/>
          <a:ext cx="93623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41" y="4885899"/>
            <a:ext cx="843957" cy="10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25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российской психологии </a:t>
            </a:r>
            <a:r>
              <a:rPr lang="ru-RU" b="1" dirty="0" smtClean="0">
                <a:solidFill>
                  <a:srgbClr val="C00000"/>
                </a:solidFill>
              </a:rPr>
              <a:t>юность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41941"/>
              </p:ext>
            </p:extLst>
          </p:nvPr>
        </p:nvGraphicFramePr>
        <p:xfrm>
          <a:off x="2267803" y="1170280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25" y="4572001"/>
            <a:ext cx="1654575" cy="16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8" y="201352"/>
            <a:ext cx="11273051" cy="726696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ситуация развития в юношестве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9269" y="928048"/>
            <a:ext cx="10953465" cy="2219886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4000" b="1" dirty="0">
                <a:solidFill>
                  <a:srgbClr val="C00000"/>
                </a:solidFill>
              </a:rPr>
              <a:t>Жизнедеятельность в юности усложняется: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расширяется диапазон социальных ролей и интересов,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появляется все больше взрослых ролей с соответствующей им мерой самостоятельности и ответственности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9269" y="3147934"/>
            <a:ext cx="11162731" cy="371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ru-RU" sz="5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НО:  </a:t>
            </a:r>
            <a:r>
              <a:rPr lang="ru-RU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сохраняется определенная степень зависимости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Материальная зависимость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Инерция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родительских установок, связанных с руководством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подчинением</a:t>
            </a:r>
          </a:p>
          <a:p>
            <a:pPr marL="457200" indent="-7938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Неоднозначность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положения юношества в семье и обществе 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требований к нему сближает этот период с подростковым и находит отражение в своеобразии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психики.</a:t>
            </a:r>
          </a:p>
        </p:txBody>
      </p:sp>
    </p:spTree>
    <p:extLst>
      <p:ext uri="{BB962C8B-B14F-4D97-AF65-F5344CB8AC3E}">
        <p14:creationId xmlns:p14="http://schemas.microsoft.com/office/powerpoint/2010/main" val="16107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2" y="764498"/>
            <a:ext cx="10882859" cy="1583959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Социальная ситуация развития в юности -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≪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порог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≫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самостоятельной жизни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8949" y="2580441"/>
            <a:ext cx="11009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b="1" i="1" u="sng" dirty="0" smtClean="0"/>
              <a:t>Ведущая деятельность в юношеском возрасте</a:t>
            </a:r>
            <a:endParaRPr lang="ru-RU" altLang="ru-RU" sz="3600" u="sng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169952" y="3906004"/>
            <a:ext cx="3967017" cy="11417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79489" y="5120321"/>
            <a:ext cx="10747946" cy="184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3200" b="1" dirty="0" smtClean="0"/>
              <a:t>Учебно-профессиональная деятельность /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профессиональное самоопределение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7070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Психологическая готовность к самоопределению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7714" y="1193423"/>
            <a:ext cx="11136572" cy="2464177"/>
            <a:chOff x="0" y="627906"/>
            <a:chExt cx="11136572" cy="32701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627906"/>
              <a:ext cx="11136572" cy="3270150"/>
            </a:xfrm>
            <a:prstGeom prst="round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59636" y="627906"/>
              <a:ext cx="10817300" cy="2950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означает не завершенные в своем формировании психологические структуры и качества, а </a:t>
              </a:r>
              <a:r>
                <a:rPr lang="ru-RU" sz="2800" i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определенную зрелость личности</a:t>
              </a:r>
              <a:r>
                <a:rPr lang="ru-RU" sz="2800" i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т.е. </a:t>
              </a:r>
              <a:r>
                <a:rPr lang="ru-RU" sz="2800" u="sng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сформированность</a:t>
              </a:r>
              <a:r>
                <a:rPr lang="ru-RU" sz="2800" u="sng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психологических образований и механизмов, обеспечивающих возможность роста личности сейчас и в будущем</a:t>
              </a:r>
              <a:endParaRPr lang="ru-RU" sz="2800" u="sn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7601"/>
            <a:ext cx="11034215" cy="70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психологической готовности к самоопределению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41528" y="4244455"/>
            <a:ext cx="11130887" cy="2490715"/>
          </a:xfrm>
        </p:spPr>
        <p:txBody>
          <a:bodyPr rtlCol="0">
            <a:normAutofit fontScale="92500"/>
          </a:bodyPr>
          <a:lstStyle/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 smtClean="0"/>
              <a:t>— </a:t>
            </a:r>
            <a:r>
              <a:rPr lang="ru-RU" sz="3000" dirty="0" err="1" smtClean="0"/>
              <a:t>сформированность</a:t>
            </a:r>
            <a:r>
              <a:rPr lang="ru-RU" sz="3000" dirty="0" smtClean="0"/>
              <a:t> на высоком уровне психологических структур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 smtClean="0"/>
              <a:t>— развитость потребностей, обеспечивающих содержательную наполненность личности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ru-RU" sz="3000" dirty="0" smtClean="0"/>
              <a:t>— становление предпосылок индивидуальности как результат развития и осознания своих способностей и интересов, критического отношения к 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1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Заголовок 1"/>
          <p:cNvSpPr>
            <a:spLocks noGrp="1"/>
          </p:cNvSpPr>
          <p:nvPr>
            <p:ph type="title"/>
          </p:nvPr>
        </p:nvSpPr>
        <p:spPr>
          <a:xfrm>
            <a:off x="1241946" y="274639"/>
            <a:ext cx="9717206" cy="1368425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altLang="ru-RU" sz="3600" b="1" dirty="0">
                <a:solidFill>
                  <a:srgbClr val="C00000"/>
                </a:solidFill>
              </a:rPr>
              <a:t>Основа профессионального самоопределения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в юношеском возрасте:</a:t>
            </a:r>
            <a:endParaRPr lang="ru-RU" alt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935" y="1487606"/>
            <a:ext cx="10959152" cy="5104263"/>
          </a:xfrm>
        </p:spPr>
        <p:txBody>
          <a:bodyPr rtlCol="0">
            <a:normAutofit fontScale="92500"/>
          </a:bodyPr>
          <a:lstStyle/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4000" dirty="0"/>
              <a:t>— </a:t>
            </a:r>
            <a:r>
              <a:rPr lang="ru-RU" sz="3500" dirty="0"/>
              <a:t>осознание ценности общественно полезного труда,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общая ориентировка в социально-экономической ситуации в стране,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осознание необходимости общей и профессиональной подготовки для полноценного самоопределения и самореализации,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общая ориентировка в мире профессионального труда,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выделение дальней профессиональной цели (мечты),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согласование мечты с другими важными жизненными целями (семейными, личностными, </a:t>
            </a:r>
            <a:r>
              <a:rPr lang="ru-RU" sz="3500" dirty="0" err="1"/>
              <a:t>досуговыми</a:t>
            </a:r>
            <a:r>
              <a:rPr lang="ru-RU" sz="3500" dirty="0"/>
              <a:t>),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знание о выбираемых целях,</a:t>
            </a:r>
          </a:p>
          <a:p>
            <a:pPr>
              <a:lnSpc>
                <a:spcPts val="2700"/>
              </a:lnSpc>
              <a:spcBef>
                <a:spcPts val="600"/>
              </a:spcBef>
              <a:buNone/>
              <a:defRPr/>
            </a:pPr>
            <a:r>
              <a:rPr lang="ru-RU" sz="3500" dirty="0"/>
              <a:t>— знание о внутренних препятствиях, осложняющих достижение избранной цели, и др.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552" y="1063174"/>
            <a:ext cx="10515600" cy="5283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План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pPr>
              <a:buNone/>
            </a:pPr>
            <a:r>
              <a:rPr lang="ru-RU" dirty="0" smtClean="0"/>
              <a:t>1. Психологические </a:t>
            </a:r>
            <a:r>
              <a:rPr lang="ru-RU" dirty="0"/>
              <a:t>подходы к изучению развития человека в контексте его жизненного пути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Обобщенные представления о психологическом содержании возрастных этапов развития человека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 Законы изменения психических процессов человека на разных возрастных этапах его развития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/>
              <a:t>. Периодизация психического развития человека </a:t>
            </a:r>
            <a:r>
              <a:rPr lang="ru-RU" dirty="0" smtClean="0"/>
              <a:t>(Э</a:t>
            </a:r>
            <a:r>
              <a:rPr lang="ru-RU" dirty="0"/>
              <a:t>. Эриксон)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</a:t>
            </a:r>
            <a:r>
              <a:rPr lang="ru-RU" dirty="0"/>
              <a:t>. Учет возрастных психолого-педагогических характеристик пациентов </a:t>
            </a:r>
            <a:r>
              <a:rPr lang="ru-RU" dirty="0" smtClean="0"/>
              <a:t>(юношей и девушек, </a:t>
            </a:r>
            <a:r>
              <a:rPr lang="ru-RU" dirty="0"/>
              <a:t>взрослого, пожилого человека) в профессиональной деятельности врача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5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524300" y="214314"/>
            <a:ext cx="10994409" cy="1285875"/>
          </a:xfrm>
        </p:spPr>
        <p:txBody>
          <a:bodyPr/>
          <a:lstStyle/>
          <a:p>
            <a:pPr algn="ctr">
              <a:lnSpc>
                <a:spcPts val="2700"/>
              </a:lnSpc>
            </a:pPr>
            <a: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задачи в период взросления</a:t>
            </a:r>
            <a:r>
              <a:rPr lang="ru-RU" altLang="ru-RU" sz="3200" b="1" dirty="0">
                <a:solidFill>
                  <a:srgbClr val="C00000"/>
                </a:solidFill>
              </a:rPr>
              <a:t>: 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r>
              <a:rPr lang="ru-RU" altLang="ru-RU" sz="2400" b="1" dirty="0"/>
              <a:t>(Р. </a:t>
            </a:r>
            <a:r>
              <a:rPr lang="ru-RU" altLang="ru-RU" sz="2400" b="1" dirty="0" err="1"/>
              <a:t>Хавигхерст</a:t>
            </a:r>
            <a:r>
              <a:rPr lang="ru-RU" altLang="ru-RU" sz="2400" b="1" dirty="0"/>
              <a:t>)</a:t>
            </a:r>
            <a:r>
              <a:rPr lang="ru-RU" altLang="ru-RU" sz="3200" b="1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300" y="1375249"/>
            <a:ext cx="11472081" cy="5339450"/>
          </a:xfrm>
        </p:spPr>
        <p:txBody>
          <a:bodyPr rtlCol="0">
            <a:normAutofit fontScale="92500"/>
          </a:bodyPr>
          <a:lstStyle/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Принятие собственной внешности, осознание особенностей своего тела и формирование умений эффективно его использовать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Усвоение мужской или женской роли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новых и более зрелых отношений со сверстниками обоих полов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Завоевание эмоциональной независимости от родителей и других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взрослых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профессиональной карьере, обучение нацелено на получение профессии 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браку и семейной жизни, приобретение знаний и социальной готовности принять на себя ответственность, связанную с партнерством и семьей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социально ответственного поведения, гражданской активности</a:t>
            </a:r>
          </a:p>
          <a:p>
            <a:pPr>
              <a:lnSpc>
                <a:spcPts val="2300"/>
              </a:lnSpc>
              <a:spcBef>
                <a:spcPts val="60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внутренней системы ценностей и этического сознания как руководства для поведения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5910"/>
            <a:ext cx="10515600" cy="11447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/>
              <a:t>Социальная ситуация развития в период </a:t>
            </a:r>
            <a:r>
              <a:rPr lang="ru-RU" b="1" dirty="0"/>
              <a:t>взрослости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346002" y="3344111"/>
            <a:ext cx="5527551" cy="24288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Д.Бромлей </a:t>
            </a:r>
            <a:r>
              <a:rPr lang="ru-RU" sz="2400" b="1" dirty="0" smtClean="0"/>
              <a:t>(</a:t>
            </a:r>
            <a:r>
              <a:rPr lang="en-US" sz="2400" b="1" dirty="0" smtClean="0"/>
              <a:t>Bromley</a:t>
            </a:r>
            <a:r>
              <a:rPr lang="en-US" sz="2400" b="1" dirty="0"/>
              <a:t>, </a:t>
            </a:r>
            <a:r>
              <a:rPr lang="en-US" sz="2400" b="1" dirty="0" smtClean="0"/>
              <a:t>1966</a:t>
            </a:r>
            <a:r>
              <a:rPr lang="ru-RU" sz="2400" b="1" dirty="0" smtClean="0"/>
              <a:t>):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dirty="0"/>
              <a:t>Ранняя взрослость         </a:t>
            </a:r>
            <a:r>
              <a:rPr lang="ru-RU" dirty="0" smtClean="0"/>
              <a:t>    </a:t>
            </a:r>
            <a:r>
              <a:rPr lang="ru-RU" dirty="0"/>
              <a:t>21-25</a:t>
            </a:r>
          </a:p>
          <a:p>
            <a:pPr>
              <a:lnSpc>
                <a:spcPct val="80000"/>
              </a:lnSpc>
            </a:pPr>
            <a:r>
              <a:rPr lang="ru-RU" dirty="0"/>
              <a:t>Средняя взрослость      </a:t>
            </a:r>
            <a:r>
              <a:rPr lang="ru-RU" dirty="0" smtClean="0"/>
              <a:t>     </a:t>
            </a:r>
            <a:r>
              <a:rPr lang="ru-RU" dirty="0"/>
              <a:t>25-40</a:t>
            </a:r>
          </a:p>
          <a:p>
            <a:pPr>
              <a:lnSpc>
                <a:spcPct val="80000"/>
              </a:lnSpc>
            </a:pPr>
            <a:r>
              <a:rPr lang="ru-RU" dirty="0"/>
              <a:t>Поздняя взрослость         </a:t>
            </a:r>
            <a:r>
              <a:rPr lang="ru-RU" dirty="0" smtClean="0"/>
              <a:t>  40-55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ru-RU" dirty="0" err="1"/>
              <a:t>Предпенсионный</a:t>
            </a:r>
            <a:r>
              <a:rPr lang="ru-RU" dirty="0"/>
              <a:t> период  55-60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151299" y="2250095"/>
            <a:ext cx="9435649" cy="8617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Границы взрослости однозначно не </a:t>
            </a: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определены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515619" y="3753134"/>
            <a:ext cx="5076350" cy="140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algn="ctr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dirty="0" smtClean="0"/>
              <a:t>  Экспериментальных  </a:t>
            </a:r>
            <a:r>
              <a:rPr lang="ru-RU" sz="2400" dirty="0"/>
              <a:t>подтверждений  </a:t>
            </a:r>
          </a:p>
          <a:p>
            <a:r>
              <a:rPr lang="ru-RU" sz="2400" dirty="0" smtClean="0"/>
              <a:t>  периодизации </a:t>
            </a:r>
            <a:r>
              <a:rPr lang="ru-RU" sz="2400" dirty="0"/>
              <a:t>взрослости не имеют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94" y="1946904"/>
            <a:ext cx="441663" cy="13417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uiExpand="1" build="p"/>
      <p:bldP spid="1689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57200"/>
            <a:ext cx="9029131" cy="13160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Ранняя взрослость </a:t>
            </a:r>
            <a:r>
              <a:rPr lang="ru-RU" dirty="0" smtClean="0"/>
              <a:t>21-25 лет</a:t>
            </a:r>
            <a:endParaRPr lang="ru-RU" dirty="0"/>
          </a:p>
        </p:txBody>
      </p:sp>
      <p:sp>
        <p:nvSpPr>
          <p:cNvPr id="248836" name="Rectangle 4"/>
          <p:cNvSpPr>
            <a:spLocks noGrp="1" noChangeArrowheads="1"/>
          </p:cNvSpPr>
          <p:nvPr>
            <p:ph idx="1"/>
          </p:nvPr>
        </p:nvSpPr>
        <p:spPr>
          <a:xfrm>
            <a:off x="1875430" y="2213213"/>
            <a:ext cx="8229600" cy="34639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Полное включение во все виды социальной активности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Освоение профессии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Экономическая самостоятельность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Возникновение  собственной  семьи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Рождение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132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8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Средняя взрослость </a:t>
            </a:r>
            <a:r>
              <a:rPr lang="ru-RU" dirty="0" smtClean="0"/>
              <a:t>25-40 лет</a:t>
            </a:r>
            <a:endParaRPr lang="ru-RU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460309" y="2158573"/>
            <a:ext cx="9689911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/>
              <a:t>Годы пик для интеллектуальных достижений</a:t>
            </a:r>
          </a:p>
          <a:p>
            <a:pPr>
              <a:lnSpc>
                <a:spcPct val="80000"/>
              </a:lnSpc>
            </a:pPr>
            <a:r>
              <a:rPr lang="ru-RU" sz="3200" b="1" dirty="0"/>
              <a:t>Профессиональное мастерство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Лидерство и старшинство среди сотрудников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Расцвет семейной жизни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Накопление материальных средств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Помощь детям и престарелым родителям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Легкий упадок физических и умственных функций (при мах. нагрузках)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0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1848" y="597137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Поздняя взрослость </a:t>
            </a:r>
            <a:r>
              <a:rPr lang="ru-RU" dirty="0" smtClean="0"/>
              <a:t>40-55/60 лет</a:t>
            </a:r>
            <a:endParaRPr lang="ru-RU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2314576"/>
            <a:ext cx="9961728" cy="35949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Годы пик для социальных достижений: статус, власть, авторитет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Уход из семьи детей, изменение отношений супругов 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Уход из жизни родителей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Упадок физических, сексуальных  и умственных функций</a:t>
            </a:r>
          </a:p>
          <a:p>
            <a:pPr>
              <a:lnSpc>
                <a:spcPct val="80000"/>
              </a:lnSpc>
            </a:pPr>
            <a:r>
              <a:rPr lang="ru-RU" sz="3200" dirty="0"/>
              <a:t>Изменение мотивации в связи с подготовкой к пенсии</a:t>
            </a:r>
          </a:p>
        </p:txBody>
      </p:sp>
    </p:spTree>
    <p:extLst>
      <p:ext uri="{BB962C8B-B14F-4D97-AF65-F5344CB8AC3E}">
        <p14:creationId xmlns:p14="http://schemas.microsoft.com/office/powerpoint/2010/main" val="22904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702257" y="233462"/>
            <a:ext cx="7425249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3200" b="1" dirty="0">
                <a:solidFill>
                  <a:srgbClr val="7E0021"/>
                </a:solidFill>
              </a:rPr>
              <a:t>Периодизация Эрика Эриксона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0" y="237661"/>
            <a:ext cx="1721204" cy="20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24585" y="836712"/>
            <a:ext cx="9771797" cy="17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 dirty="0"/>
              <a:t>Центральное понятие теории Эриксона — </a:t>
            </a:r>
            <a:r>
              <a:rPr lang="ru-RU" altLang="ru-RU" sz="2400" b="1" dirty="0"/>
              <a:t>идентичность личности </a:t>
            </a:r>
            <a:r>
              <a:rPr lang="ru-RU" altLang="ru-RU" sz="2400" dirty="0"/>
              <a:t>(социальная тождественность) определяет систему ценностей личности,  потребности, социальные роли с соответствующими формами поведения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91534" y="2440132"/>
            <a:ext cx="9909314" cy="411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 indent="461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400" dirty="0"/>
              <a:t>Важное положение теории Эриксона 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кризисность</a:t>
            </a:r>
            <a:r>
              <a:rPr lang="ru-RU" altLang="ru-RU" sz="2400" b="1" dirty="0"/>
              <a:t> развития</a:t>
            </a:r>
            <a:r>
              <a:rPr lang="ru-RU" altLang="ru-RU" sz="2400" dirty="0"/>
              <a:t>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2342" y="2920190"/>
            <a:ext cx="11494040" cy="29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2700"/>
              </a:lnSpc>
              <a:spcBef>
                <a:spcPts val="600"/>
              </a:spcBef>
            </a:pPr>
            <a:r>
              <a:rPr lang="ru-RU" altLang="ru-RU" sz="2600" b="1" dirty="0">
                <a:solidFill>
                  <a:srgbClr val="000080"/>
                </a:solidFill>
              </a:rPr>
              <a:t>Эриксон выделил пять стадий развития </a:t>
            </a:r>
            <a:r>
              <a:rPr lang="ru-RU" altLang="ru-RU" sz="2600" b="1" dirty="0" smtClean="0">
                <a:solidFill>
                  <a:srgbClr val="000080"/>
                </a:solidFill>
              </a:rPr>
              <a:t>ребенка</a:t>
            </a:r>
            <a:endParaRPr lang="ru-RU" altLang="ru-RU" sz="2600" b="1" dirty="0">
              <a:solidFill>
                <a:srgbClr val="000080"/>
              </a:solidFill>
            </a:endParaRP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 smtClean="0"/>
              <a:t>1</a:t>
            </a:r>
            <a:r>
              <a:rPr lang="ru-RU" altLang="ru-RU" sz="2600" b="1" dirty="0"/>
              <a:t>. Младенческий возраст</a:t>
            </a:r>
            <a:r>
              <a:rPr lang="ru-RU" altLang="ru-RU" sz="2600" dirty="0"/>
              <a:t>, возникает доверие или недоверие к миру. 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2. Ранний возраст. </a:t>
            </a:r>
            <a:r>
              <a:rPr lang="ru-RU" altLang="ru-RU" sz="2600" dirty="0"/>
              <a:t>Устанавливается соотношение между способностью сотрудничать с другими людьми и настаивать на своем, между свободой самовыражения и ее разумным ограничением.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3. Дошкольный возраст.</a:t>
            </a:r>
            <a:r>
              <a:rPr lang="ru-RU" altLang="ru-RU" sz="2600" dirty="0"/>
              <a:t> Развивается инициативность, происходит половая идентификация.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/>
              <a:t>4. Младший школьный возраст</a:t>
            </a:r>
            <a:r>
              <a:rPr lang="ru-RU" altLang="ru-RU" sz="2600" dirty="0"/>
              <a:t> — </a:t>
            </a:r>
            <a:r>
              <a:rPr lang="ru-RU" altLang="ru-RU" sz="2600" dirty="0" err="1"/>
              <a:t>предпубертатный</a:t>
            </a:r>
            <a:r>
              <a:rPr lang="ru-RU" altLang="ru-RU" sz="2600" dirty="0"/>
              <a:t>.</a:t>
            </a:r>
          </a:p>
          <a:p>
            <a:pPr>
              <a:lnSpc>
                <a:spcPts val="27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600" b="1" dirty="0" smtClean="0"/>
              <a:t>5. Старший подростковый возраст и ранняя юность - </a:t>
            </a:r>
            <a:r>
              <a:rPr lang="ru-RU" altLang="ru-RU" sz="2600" dirty="0" smtClean="0"/>
              <a:t> период самого глубокого кризиса. Завершение детства..</a:t>
            </a:r>
            <a:endParaRPr lang="ru-RU" alt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4325" y="234664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1902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648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853163" y="126166"/>
            <a:ext cx="8363272" cy="1143000"/>
          </a:xfrm>
        </p:spPr>
        <p:txBody>
          <a:bodyPr/>
          <a:lstStyle/>
          <a:p>
            <a:pPr eaLnBrk="1" hangingPunct="1"/>
            <a:r>
              <a:rPr lang="ru-RU" altLang="ru-RU" sz="3600" b="1" dirty="0"/>
              <a:t>Периодизация развития Э. Эриксона </a:t>
            </a:r>
            <a:endParaRPr lang="ru-RU" altLang="ru-RU" sz="3600" dirty="0"/>
          </a:p>
        </p:txBody>
      </p:sp>
      <p:pic>
        <p:nvPicPr>
          <p:cNvPr id="31748" name="Содержимое 8" descr="периодизация по эриксон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4" y="1269166"/>
            <a:ext cx="9526137" cy="55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21460" y="260669"/>
            <a:ext cx="7184914" cy="10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 dirty="0">
                <a:solidFill>
                  <a:srgbClr val="000000"/>
                </a:solidFill>
              </a:rPr>
              <a:t>Стадии развития взрослой личности</a:t>
            </a:r>
            <a:r>
              <a:rPr lang="ru-RU" altLang="ru-RU" sz="2540" dirty="0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540" dirty="0">
                <a:solidFill>
                  <a:srgbClr val="000000"/>
                </a:solidFill>
              </a:rPr>
              <a:t>(по Э. Эриксону)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2512" y="2328004"/>
            <a:ext cx="10904562" cy="138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Близость к людям. Стремление к контактам с людьми, желание и </a:t>
            </a:r>
            <a:r>
              <a:rPr lang="ru-RU" altLang="ru-RU" sz="2800" dirty="0" err="1">
                <a:solidFill>
                  <a:srgbClr val="000000"/>
                </a:solidFill>
              </a:rPr>
              <a:t>способность</a:t>
            </a:r>
            <a:r>
              <a:rPr lang="ru-RU" altLang="ru-RU" sz="2800" dirty="0">
                <a:solidFill>
                  <a:srgbClr val="000000"/>
                </a:solidFill>
              </a:rPr>
              <a:t> посвятить себя людям. Рождение и воспитание детей, </a:t>
            </a:r>
            <a:r>
              <a:rPr lang="ru-RU" altLang="ru-RU" sz="2800" dirty="0" err="1">
                <a:solidFill>
                  <a:srgbClr val="000000"/>
                </a:solidFill>
              </a:rPr>
              <a:t>любовь</a:t>
            </a:r>
            <a:r>
              <a:rPr lang="ru-RU" altLang="ru-RU" sz="2800" dirty="0">
                <a:solidFill>
                  <a:srgbClr val="000000"/>
                </a:solidFill>
              </a:rPr>
              <a:t> и работа. Удовлетворенность личной жизнью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>
              <a:solidFill>
                <a:srgbClr val="00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11101" y="1202527"/>
            <a:ext cx="9134653" cy="8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           </a:t>
            </a:r>
            <a:r>
              <a:rPr lang="ru-RU" altLang="ru-RU" sz="2540" b="1" dirty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Ранняя взрослость (от 20 до 45 лет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): </a:t>
            </a:r>
            <a:endParaRPr lang="ru-RU" altLang="ru-RU" sz="3200" b="1" dirty="0">
              <a:solidFill>
                <a:srgbClr val="7E0021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698684" y="2024853"/>
            <a:ext cx="7045817" cy="6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13180" y="3776077"/>
            <a:ext cx="528247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>
              <a:solidFill>
                <a:srgbClr val="00008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32513" y="4245567"/>
            <a:ext cx="10904562" cy="20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Изоляция от людей. Избегание </a:t>
            </a:r>
            <a:r>
              <a:rPr lang="ru-RU" altLang="ru-RU" sz="2600" dirty="0" err="1">
                <a:solidFill>
                  <a:srgbClr val="000000"/>
                </a:solidFill>
              </a:rPr>
              <a:t>людей</a:t>
            </a:r>
            <a:r>
              <a:rPr lang="ru-RU" altLang="ru-RU" sz="2600" dirty="0">
                <a:solidFill>
                  <a:srgbClr val="000000"/>
                </a:solidFill>
              </a:rPr>
              <a:t>, особенно близких, интимных отношений с ними. Трудности </a:t>
            </a:r>
            <a:r>
              <a:rPr lang="ru-RU" altLang="ru-RU" sz="2600" dirty="0" err="1">
                <a:solidFill>
                  <a:srgbClr val="000000"/>
                </a:solidFill>
              </a:rPr>
              <a:t>характера</a:t>
            </a:r>
            <a:r>
              <a:rPr lang="ru-RU" altLang="ru-RU" sz="2600" dirty="0">
                <a:solidFill>
                  <a:srgbClr val="000000"/>
                </a:solidFill>
              </a:rPr>
              <a:t>, неразборчивые отношения и непредсказуемое поведение. </a:t>
            </a:r>
            <a:r>
              <a:rPr lang="ru-RU" altLang="ru-RU" sz="2600" dirty="0" err="1">
                <a:solidFill>
                  <a:srgbClr val="000000"/>
                </a:solidFill>
              </a:rPr>
              <a:t>Непризнание</a:t>
            </a:r>
            <a:r>
              <a:rPr lang="ru-RU" altLang="ru-RU" sz="2600" dirty="0">
                <a:solidFill>
                  <a:srgbClr val="000000"/>
                </a:solidFill>
              </a:rPr>
              <a:t>, изоляция, первые </a:t>
            </a:r>
            <a:r>
              <a:rPr lang="ru-RU" altLang="ru-RU" sz="2600" dirty="0" err="1">
                <a:solidFill>
                  <a:srgbClr val="000000"/>
                </a:solidFill>
              </a:rPr>
              <a:t>симптомы</a:t>
            </a:r>
            <a:r>
              <a:rPr lang="ru-RU" altLang="ru-RU" sz="2600" dirty="0">
                <a:solidFill>
                  <a:srgbClr val="000000"/>
                </a:solidFill>
              </a:rPr>
              <a:t> отклонений в психике, </a:t>
            </a:r>
            <a:r>
              <a:rPr lang="ru-RU" altLang="ru-RU" sz="2600" dirty="0" err="1">
                <a:solidFill>
                  <a:srgbClr val="000000"/>
                </a:solidFill>
              </a:rPr>
              <a:t>душевных</a:t>
            </a:r>
            <a:r>
              <a:rPr lang="ru-RU" altLang="ru-RU" sz="2600" dirty="0">
                <a:solidFill>
                  <a:srgbClr val="000000"/>
                </a:solidFill>
              </a:rPr>
              <a:t> расстройств, возникающих под влиянием якобы существующих и действующих в мире угрожающих сил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21" y="333035"/>
            <a:ext cx="1468954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96184" y="20792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1902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03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156652" y="260669"/>
            <a:ext cx="7249721" cy="10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>
                <a:solidFill>
                  <a:srgbClr val="000000"/>
                </a:solidFill>
              </a:rPr>
              <a:t>Стадии развития взрослой личности</a:t>
            </a:r>
            <a:r>
              <a:rPr lang="ru-RU" altLang="ru-RU" sz="2540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540">
                <a:solidFill>
                  <a:srgbClr val="000000"/>
                </a:solidFill>
              </a:rPr>
              <a:t>(по Э. Эриксону)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52382" y="1202527"/>
            <a:ext cx="8639032" cy="8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 smtClean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Средняя взрослость (от 45 до 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55/60 </a:t>
            </a:r>
            <a:r>
              <a:rPr lang="ru-RU" altLang="ru-RU" sz="3200" b="1" dirty="0">
                <a:solidFill>
                  <a:srgbClr val="7E0021"/>
                </a:solidFill>
              </a:rPr>
              <a:t>лет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): </a:t>
            </a:r>
            <a:endParaRPr lang="ru-RU" altLang="ru-RU" sz="3200" b="1" dirty="0">
              <a:solidFill>
                <a:srgbClr val="7E0021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98684" y="2024853"/>
            <a:ext cx="6139365" cy="6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08272" y="4603444"/>
            <a:ext cx="5520187" cy="79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 dirty="0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 dirty="0">
              <a:solidFill>
                <a:srgbClr val="00008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46161" y="2351770"/>
            <a:ext cx="10795379" cy="15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Творчество. Продуктивная и </a:t>
            </a:r>
            <a:r>
              <a:rPr lang="ru-RU" altLang="ru-RU" sz="2600" dirty="0" err="1">
                <a:solidFill>
                  <a:srgbClr val="000000"/>
                </a:solidFill>
              </a:rPr>
              <a:t>творческая</a:t>
            </a:r>
            <a:r>
              <a:rPr lang="ru-RU" altLang="ru-RU" sz="2600" dirty="0">
                <a:solidFill>
                  <a:srgbClr val="000000"/>
                </a:solidFill>
              </a:rPr>
              <a:t> работа над собой и с другими людьми. Зрелая, полноценная и </a:t>
            </a:r>
            <a:r>
              <a:rPr lang="ru-RU" altLang="ru-RU" sz="2600" dirty="0" err="1">
                <a:solidFill>
                  <a:srgbClr val="000000"/>
                </a:solidFill>
              </a:rPr>
              <a:t>разнообразная</a:t>
            </a:r>
            <a:r>
              <a:rPr lang="ru-RU" altLang="ru-RU" sz="2600" dirty="0">
                <a:solidFill>
                  <a:srgbClr val="000000"/>
                </a:solidFill>
              </a:rPr>
              <a:t> жизнь. </a:t>
            </a:r>
            <a:r>
              <a:rPr lang="ru-RU" altLang="ru-RU" sz="2600" dirty="0" err="1">
                <a:solidFill>
                  <a:srgbClr val="000000"/>
                </a:solidFill>
              </a:rPr>
              <a:t>Удовлетворенность</a:t>
            </a:r>
            <a:r>
              <a:rPr lang="ru-RU" altLang="ru-RU" sz="2600" dirty="0">
                <a:solidFill>
                  <a:srgbClr val="000000"/>
                </a:solidFill>
              </a:rPr>
              <a:t> семенными отношениями и чувство гордости за своих детей. Обучение и воспитание нового </a:t>
            </a:r>
            <a:r>
              <a:rPr lang="ru-RU" altLang="ru-RU" sz="2600" dirty="0" err="1">
                <a:solidFill>
                  <a:srgbClr val="000000"/>
                </a:solidFill>
              </a:rPr>
              <a:t>поколения</a:t>
            </a:r>
            <a:r>
              <a:rPr lang="ru-RU" altLang="ru-RU" sz="26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37947" y="5001646"/>
            <a:ext cx="10453468" cy="15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Застой. Эгоизм и эгоцентризм. </a:t>
            </a:r>
            <a:r>
              <a:rPr lang="ru-RU" altLang="ru-RU" sz="2600" dirty="0" err="1">
                <a:solidFill>
                  <a:srgbClr val="000000"/>
                </a:solidFill>
              </a:rPr>
              <a:t>Непродуктивность</a:t>
            </a:r>
            <a:r>
              <a:rPr lang="ru-RU" altLang="ru-RU" sz="2600" dirty="0">
                <a:solidFill>
                  <a:srgbClr val="000000"/>
                </a:solidFill>
              </a:rPr>
              <a:t> в работе. Ранняя инвалидность. Всепрощение себя и исключительная забота о самом себе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46" y="174978"/>
            <a:ext cx="1468954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825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156652" y="260668"/>
            <a:ext cx="7249721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903" b="1">
                <a:solidFill>
                  <a:srgbClr val="000000"/>
                </a:solidFill>
              </a:rPr>
              <a:t>Стадии развития взрослой личности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548373" y="783443"/>
            <a:ext cx="7921552" cy="12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 </a:t>
            </a:r>
            <a:r>
              <a:rPr lang="ru-RU" altLang="ru-RU" sz="3200" b="1" dirty="0">
                <a:solidFill>
                  <a:srgbClr val="7E0021"/>
                </a:solidFill>
              </a:rPr>
              <a:t>Поздняя взрослость (свыше 60 лет</a:t>
            </a:r>
            <a:r>
              <a:rPr lang="ru-RU" altLang="ru-RU" sz="3200" b="1" dirty="0" smtClean="0">
                <a:solidFill>
                  <a:srgbClr val="7E0021"/>
                </a:solidFill>
              </a:rPr>
              <a:t>): </a:t>
            </a:r>
            <a:endParaRPr lang="ru-RU" altLang="ru-RU" sz="3200" b="1" dirty="0">
              <a:solidFill>
                <a:srgbClr val="7E0021"/>
              </a:solidFill>
            </a:endParaRP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540" b="1" dirty="0">
              <a:solidFill>
                <a:srgbClr val="7E0021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866460" y="1404148"/>
            <a:ext cx="613936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99"/>
                </a:solidFill>
              </a:rPr>
              <a:t>Нормальная линия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2359" b="1" dirty="0">
              <a:solidFill>
                <a:srgbClr val="000099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94904" y="3686786"/>
            <a:ext cx="5282475" cy="79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b="1" dirty="0">
                <a:solidFill>
                  <a:srgbClr val="000080"/>
                </a:solidFill>
              </a:rPr>
              <a:t>Аномальная линия</a:t>
            </a:r>
            <a:r>
              <a:rPr lang="ru-RU" altLang="ru-RU" sz="1996" b="1" dirty="0">
                <a:solidFill>
                  <a:srgbClr val="000080"/>
                </a:solidFill>
              </a:rPr>
              <a:t> развития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</a:pPr>
            <a:endParaRPr lang="ru-RU" altLang="ru-RU" sz="1996" b="1" dirty="0">
              <a:solidFill>
                <a:srgbClr val="00008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49939" y="1827552"/>
            <a:ext cx="11423176" cy="17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600" dirty="0">
                <a:solidFill>
                  <a:srgbClr val="000000"/>
                </a:solidFill>
              </a:rPr>
              <a:t>Полнота жизни. Постоянные </a:t>
            </a:r>
            <a:r>
              <a:rPr lang="ru-RU" altLang="ru-RU" sz="2600" dirty="0" err="1">
                <a:solidFill>
                  <a:srgbClr val="000000"/>
                </a:solidFill>
              </a:rPr>
              <a:t>раздумья</a:t>
            </a:r>
            <a:r>
              <a:rPr lang="ru-RU" altLang="ru-RU" sz="2600" dirty="0">
                <a:solidFill>
                  <a:srgbClr val="000000"/>
                </a:solidFill>
              </a:rPr>
              <a:t> о прошлом, его спокойная, </a:t>
            </a:r>
            <a:r>
              <a:rPr lang="ru-RU" altLang="ru-RU" sz="2600" dirty="0" err="1">
                <a:solidFill>
                  <a:srgbClr val="000000"/>
                </a:solidFill>
              </a:rPr>
              <a:t>взвешенная</a:t>
            </a:r>
            <a:r>
              <a:rPr lang="ru-RU" altLang="ru-RU" sz="2600" dirty="0">
                <a:solidFill>
                  <a:srgbClr val="000000"/>
                </a:solidFill>
              </a:rPr>
              <a:t> оценка. Принятие прожитой жизни такой, какая она есть. </a:t>
            </a:r>
            <a:r>
              <a:rPr lang="ru-RU" altLang="ru-RU" sz="2600" dirty="0" err="1">
                <a:solidFill>
                  <a:srgbClr val="000000"/>
                </a:solidFill>
              </a:rPr>
              <a:t>Ощущение</a:t>
            </a:r>
            <a:r>
              <a:rPr lang="ru-RU" altLang="ru-RU" sz="2600" dirty="0">
                <a:solidFill>
                  <a:srgbClr val="000000"/>
                </a:solidFill>
              </a:rPr>
              <a:t> полноты и полезности </a:t>
            </a:r>
            <a:r>
              <a:rPr lang="ru-RU" altLang="ru-RU" sz="2600" dirty="0" err="1">
                <a:solidFill>
                  <a:srgbClr val="000000"/>
                </a:solidFill>
              </a:rPr>
              <a:t>прожитой</a:t>
            </a:r>
            <a:r>
              <a:rPr lang="ru-RU" altLang="ru-RU" sz="2600" dirty="0">
                <a:solidFill>
                  <a:srgbClr val="000000"/>
                </a:solidFill>
              </a:rPr>
              <a:t> жизни. Способность </a:t>
            </a:r>
            <a:r>
              <a:rPr lang="ru-RU" altLang="ru-RU" sz="2600" dirty="0" err="1">
                <a:solidFill>
                  <a:srgbClr val="000000"/>
                </a:solidFill>
              </a:rPr>
              <a:t>примириться</a:t>
            </a:r>
            <a:r>
              <a:rPr lang="ru-RU" altLang="ru-RU" sz="2600" dirty="0">
                <a:solidFill>
                  <a:srgbClr val="000000"/>
                </a:solidFill>
              </a:rPr>
              <a:t> с неизбежным. Понимание того, что смерть не </a:t>
            </a:r>
            <a:r>
              <a:rPr lang="ru-RU" altLang="ru-RU" sz="2600" dirty="0" smtClean="0">
                <a:solidFill>
                  <a:srgbClr val="000000"/>
                </a:solidFill>
              </a:rPr>
              <a:t>страшна.</a:t>
            </a: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49939" y="4061227"/>
            <a:ext cx="11423176" cy="23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359" dirty="0">
                <a:solidFill>
                  <a:srgbClr val="000000"/>
                </a:solidFill>
              </a:rPr>
              <a:t>Отчаяние. Ощущение того, что жизнь прожита зря, что времени </a:t>
            </a:r>
            <a:r>
              <a:rPr lang="ru-RU" altLang="ru-RU" sz="2359" dirty="0" err="1">
                <a:solidFill>
                  <a:srgbClr val="000000"/>
                </a:solidFill>
              </a:rPr>
              <a:t>осталось</a:t>
            </a:r>
            <a:r>
              <a:rPr lang="ru-RU" altLang="ru-RU" sz="2359" dirty="0">
                <a:solidFill>
                  <a:srgbClr val="000000"/>
                </a:solidFill>
              </a:rPr>
              <a:t> слишком мало, что оно бежит слишком быстро. Осознание </a:t>
            </a:r>
            <a:r>
              <a:rPr lang="ru-RU" altLang="ru-RU" sz="2359" dirty="0" err="1">
                <a:solidFill>
                  <a:srgbClr val="000000"/>
                </a:solidFill>
              </a:rPr>
              <a:t>бессмысленности</a:t>
            </a:r>
            <a:r>
              <a:rPr lang="ru-RU" altLang="ru-RU" sz="2359" dirty="0">
                <a:solidFill>
                  <a:srgbClr val="000000"/>
                </a:solidFill>
              </a:rPr>
              <a:t> своего </a:t>
            </a:r>
            <a:r>
              <a:rPr lang="ru-RU" altLang="ru-RU" sz="2359" dirty="0" err="1">
                <a:solidFill>
                  <a:srgbClr val="000000"/>
                </a:solidFill>
              </a:rPr>
              <a:t>существования</a:t>
            </a:r>
            <a:r>
              <a:rPr lang="ru-RU" altLang="ru-RU" sz="2359" dirty="0">
                <a:solidFill>
                  <a:srgbClr val="000000"/>
                </a:solidFill>
              </a:rPr>
              <a:t>, потеря веры в себя и в других людей. Желание прожить жизнь </a:t>
            </a:r>
            <a:r>
              <a:rPr lang="ru-RU" altLang="ru-RU" sz="2359" dirty="0" err="1">
                <a:solidFill>
                  <a:srgbClr val="000000"/>
                </a:solidFill>
              </a:rPr>
              <a:t>заново</a:t>
            </a:r>
            <a:r>
              <a:rPr lang="ru-RU" altLang="ru-RU" sz="2359" dirty="0">
                <a:solidFill>
                  <a:srgbClr val="000000"/>
                </a:solidFill>
              </a:rPr>
              <a:t>, стремление получить от нее больше, чем было получено. </a:t>
            </a:r>
            <a:r>
              <a:rPr lang="ru-RU" altLang="ru-RU" sz="2359" dirty="0" err="1">
                <a:solidFill>
                  <a:srgbClr val="000000"/>
                </a:solidFill>
              </a:rPr>
              <a:t>Ощущение</a:t>
            </a:r>
            <a:r>
              <a:rPr lang="ru-RU" altLang="ru-RU" sz="2359" dirty="0">
                <a:solidFill>
                  <a:srgbClr val="000000"/>
                </a:solidFill>
              </a:rPr>
              <a:t> отсутствия в мире порядка, наличия в нем недоброго </a:t>
            </a:r>
            <a:r>
              <a:rPr lang="ru-RU" altLang="ru-RU" sz="2359" dirty="0" err="1">
                <a:solidFill>
                  <a:srgbClr val="000000"/>
                </a:solidFill>
              </a:rPr>
              <a:t>неразумного</a:t>
            </a:r>
            <a:r>
              <a:rPr lang="ru-RU" altLang="ru-RU" sz="2359" dirty="0">
                <a:solidFill>
                  <a:srgbClr val="000000"/>
                </a:solidFill>
              </a:rPr>
              <a:t> начала. Боязнь приближающейся </a:t>
            </a:r>
            <a:r>
              <a:rPr lang="ru-RU" altLang="ru-RU" sz="2359" dirty="0" smtClean="0">
                <a:solidFill>
                  <a:srgbClr val="000000"/>
                </a:solidFill>
              </a:rPr>
              <a:t>смерти. </a:t>
            </a:r>
            <a:endParaRPr lang="ru-RU" altLang="ru-RU" sz="2359" dirty="0">
              <a:solidFill>
                <a:srgbClr val="000000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359" dirty="0">
              <a:solidFill>
                <a:srgbClr val="000000"/>
              </a:solidFill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9" y="168499"/>
            <a:ext cx="1343662" cy="15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832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27063" algn="just">
              <a:buNone/>
              <a:defRPr/>
            </a:pPr>
            <a:r>
              <a:rPr lang="ru-RU" sz="2600" dirty="0"/>
              <a:t>Знания по данной теме раскрывают основные закономерности психического развития в период взрослости и старости – основных пациентов врача – терапевта. Эти знания необходимы не только в профессиональном контексте, но и в личностном. Понимание структуры возраста</a:t>
            </a:r>
            <a:r>
              <a:rPr lang="ru-RU" sz="2600" dirty="0" smtClean="0"/>
              <a:t>, </a:t>
            </a:r>
            <a:r>
              <a:rPr lang="ru-RU" sz="2600" dirty="0"/>
              <a:t>содержания возраста, становятся основой для </a:t>
            </a:r>
            <a:r>
              <a:rPr lang="ru-RU" sz="2600" dirty="0" smtClean="0"/>
              <a:t>эффективной профессиональной деятельности и  </a:t>
            </a:r>
            <a:r>
              <a:rPr lang="ru-RU" sz="2600" dirty="0"/>
              <a:t>личностного </a:t>
            </a:r>
            <a:r>
              <a:rPr lang="ru-RU" sz="2600" dirty="0" smtClean="0"/>
              <a:t>развития.</a:t>
            </a:r>
            <a:endParaRPr lang="ru-RU" sz="2600" dirty="0"/>
          </a:p>
          <a:p>
            <a:pPr marL="0" indent="627063" algn="just">
              <a:buNone/>
              <a:defRPr/>
            </a:pPr>
            <a:r>
              <a:rPr lang="ru-RU" sz="2600" dirty="0"/>
              <a:t>Роль психолого-педагогических знаний в структуре деятельности врача-терапевта определена профессиональным стандартом по специальности 31.05.01 – Лечебное дело</a:t>
            </a:r>
          </a:p>
          <a:p>
            <a:pPr marL="0" indent="0"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1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119188"/>
          </a:xfrm>
        </p:spPr>
        <p:txBody>
          <a:bodyPr/>
          <a:lstStyle/>
          <a:p>
            <a:pPr algn="ctr"/>
            <a:r>
              <a:rPr lang="ru-RU" sz="4000" dirty="0"/>
              <a:t>Социальная ситуация развития</a:t>
            </a:r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4800600" y="2852739"/>
            <a:ext cx="3024188" cy="2663825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4727575" y="1484313"/>
            <a:ext cx="3168650" cy="14398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/>
              <a:t>Личный мир</a:t>
            </a:r>
          </a:p>
        </p:txBody>
      </p:sp>
      <p:sp>
        <p:nvSpPr>
          <p:cNvPr id="238599" name="Oval 7"/>
          <p:cNvSpPr>
            <a:spLocks noChangeArrowheads="1"/>
          </p:cNvSpPr>
          <p:nvPr/>
        </p:nvSpPr>
        <p:spPr bwMode="auto">
          <a:xfrm>
            <a:off x="1703388" y="4797426"/>
            <a:ext cx="3060700" cy="1439863"/>
          </a:xfrm>
          <a:prstGeom prst="ellipse">
            <a:avLst/>
          </a:prstGeom>
          <a:solidFill>
            <a:srgbClr val="FF6699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Профессиональный </a:t>
            </a:r>
          </a:p>
          <a:p>
            <a:r>
              <a:rPr lang="ru-RU" sz="2400" b="1" dirty="0"/>
              <a:t>мир</a:t>
            </a:r>
          </a:p>
        </p:txBody>
      </p:sp>
      <p:sp>
        <p:nvSpPr>
          <p:cNvPr id="238600" name="Oval 8"/>
          <p:cNvSpPr>
            <a:spLocks noChangeArrowheads="1"/>
          </p:cNvSpPr>
          <p:nvPr/>
        </p:nvSpPr>
        <p:spPr bwMode="auto">
          <a:xfrm>
            <a:off x="7859714" y="4797426"/>
            <a:ext cx="2808287" cy="1439863"/>
          </a:xfrm>
          <a:prstGeom prst="ellipse">
            <a:avLst/>
          </a:prstGeom>
          <a:solidFill>
            <a:srgbClr val="FF0066"/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 smtClean="0"/>
              <a:t>Мир семьи</a:t>
            </a:r>
            <a:endParaRPr lang="ru-RU" sz="2800" b="1" dirty="0"/>
          </a:p>
        </p:txBody>
      </p:sp>
      <p:sp>
        <p:nvSpPr>
          <p:cNvPr id="238602" name="WordArt 10"/>
          <p:cNvSpPr>
            <a:spLocks noChangeArrowheads="1" noChangeShapeType="1" noTextEdit="1"/>
          </p:cNvSpPr>
          <p:nvPr/>
        </p:nvSpPr>
        <p:spPr bwMode="auto">
          <a:xfrm>
            <a:off x="2301875" y="3148807"/>
            <a:ext cx="8020050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стремление к самостоятельности и независимости</a:t>
            </a:r>
          </a:p>
        </p:txBody>
      </p:sp>
      <p:sp>
        <p:nvSpPr>
          <p:cNvPr id="238603" name="WordArt 11"/>
          <p:cNvSpPr>
            <a:spLocks noChangeArrowheads="1" noChangeShapeType="1" noTextEdit="1"/>
          </p:cNvSpPr>
          <p:nvPr/>
        </p:nvSpPr>
        <p:spPr bwMode="auto">
          <a:xfrm>
            <a:off x="1919287" y="3865561"/>
            <a:ext cx="8353425" cy="571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осознание ответственности и готовность принять ее</a:t>
            </a:r>
          </a:p>
        </p:txBody>
      </p:sp>
    </p:spTree>
    <p:extLst>
      <p:ext uri="{BB962C8B-B14F-4D97-AF65-F5344CB8AC3E}">
        <p14:creationId xmlns:p14="http://schemas.microsoft.com/office/powerpoint/2010/main" val="24557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6288088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деятельность</a:t>
            </a:r>
          </a:p>
        </p:txBody>
      </p:sp>
      <p:sp>
        <p:nvSpPr>
          <p:cNvPr id="1833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6432141" y="1562550"/>
            <a:ext cx="4286280" cy="248389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Стремление к высшим достижениям в разных областях: физической, нравственной, интеллектуальной, профессиональной</a:t>
            </a: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2135188" y="1916114"/>
            <a:ext cx="5256212" cy="4568825"/>
            <a:chOff x="1658" y="838"/>
            <a:chExt cx="2400" cy="2592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408" y="1342"/>
              <a:ext cx="900" cy="900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2738" y="1027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65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труд</a:t>
              </a: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2704" y="1855"/>
              <a:ext cx="900" cy="900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621" y="2574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4300" b="1">
                  <a:cs typeface="Arial" pitchFamily="34" charset="0"/>
                </a:rPr>
                <a:t>общение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2111" y="1854"/>
              <a:ext cx="900" cy="900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855" y="2574"/>
              <a:ext cx="2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43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познание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2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59155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Этапы развития профессиональной деятельности</a:t>
            </a:r>
          </a:p>
        </p:txBody>
      </p:sp>
      <p:sp>
        <p:nvSpPr>
          <p:cNvPr id="185375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7499350" y="1844676"/>
            <a:ext cx="3168650" cy="1800225"/>
          </a:xfrm>
        </p:spPr>
        <p:txBody>
          <a:bodyPr/>
          <a:lstStyle/>
          <a:p>
            <a:pPr marL="533400" indent="-533400"/>
            <a:r>
              <a:rPr kumimoji="1" lang="ru-RU" sz="2000"/>
              <a:t>Опыт (30-40)</a:t>
            </a:r>
          </a:p>
          <a:p>
            <a:pPr marL="533400" indent="-533400"/>
            <a:r>
              <a:rPr kumimoji="1" lang="ru-RU" sz="2000"/>
              <a:t>Мастерство (40-50)</a:t>
            </a:r>
          </a:p>
          <a:p>
            <a:pPr marL="533400" indent="-533400"/>
            <a:r>
              <a:rPr kumimoji="1" lang="ru-RU" sz="2000"/>
              <a:t>Авторитет</a:t>
            </a:r>
          </a:p>
          <a:p>
            <a:pPr marL="533400" indent="-533400"/>
            <a:r>
              <a:rPr kumimoji="1" lang="ru-RU" sz="2000"/>
              <a:t>Наставничество</a:t>
            </a: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1847851" y="5373688"/>
            <a:ext cx="2879725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dirty="0"/>
              <a:t>1. Профессиональное </a:t>
            </a:r>
          </a:p>
          <a:p>
            <a:r>
              <a:rPr lang="ru-RU" sz="2400" dirty="0"/>
              <a:t>самоопределение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2168763" y="4167378"/>
            <a:ext cx="2742726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95250"/>
            <a:r>
              <a:rPr lang="ru-RU" sz="2200" dirty="0"/>
              <a:t>2. Профессиональная </a:t>
            </a:r>
          </a:p>
          <a:p>
            <a:r>
              <a:rPr lang="ru-RU" sz="2200" dirty="0"/>
              <a:t>подготовка</a:t>
            </a: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2580164" y="3050798"/>
            <a:ext cx="2382362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77800">
              <a:lnSpc>
                <a:spcPts val="2400"/>
              </a:lnSpc>
            </a:pPr>
            <a:r>
              <a:rPr lang="ru-RU" sz="2400" dirty="0"/>
              <a:t>3. Адаптация </a:t>
            </a:r>
          </a:p>
          <a:p>
            <a:pPr marL="177800">
              <a:lnSpc>
                <a:spcPts val="2400"/>
              </a:lnSpc>
            </a:pPr>
            <a:r>
              <a:rPr lang="ru-RU" sz="2400" dirty="0"/>
              <a:t>к профессии </a:t>
            </a: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2906972" y="1989138"/>
            <a:ext cx="390975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200" dirty="0"/>
              <a:t>4. Регулярная профессиональная</a:t>
            </a:r>
          </a:p>
          <a:p>
            <a:r>
              <a:rPr lang="ru-RU" sz="2200" dirty="0"/>
              <a:t>деятельность</a:t>
            </a:r>
          </a:p>
        </p:txBody>
      </p:sp>
      <p:sp>
        <p:nvSpPr>
          <p:cNvPr id="185371" name="AutoShape 27"/>
          <p:cNvSpPr>
            <a:spLocks/>
          </p:cNvSpPr>
          <p:nvPr/>
        </p:nvSpPr>
        <p:spPr bwMode="auto">
          <a:xfrm>
            <a:off x="5303838" y="3141664"/>
            <a:ext cx="431800" cy="3527425"/>
          </a:xfrm>
          <a:prstGeom prst="rightBrace">
            <a:avLst>
              <a:gd name="adj1" fmla="val 6807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5735638" y="4652963"/>
            <a:ext cx="1655762" cy="5974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u-RU" sz="2400" dirty="0"/>
              <a:t>Ранняя взрослость</a:t>
            </a:r>
          </a:p>
        </p:txBody>
      </p:sp>
      <p:sp>
        <p:nvSpPr>
          <p:cNvPr id="185376" name="AutoShape 32"/>
          <p:cNvSpPr>
            <a:spLocks noChangeArrowheads="1"/>
          </p:cNvSpPr>
          <p:nvPr/>
        </p:nvSpPr>
        <p:spPr bwMode="auto">
          <a:xfrm>
            <a:off x="6816726" y="2205038"/>
            <a:ext cx="574675" cy="360362"/>
          </a:xfrm>
          <a:prstGeom prst="rightArrow">
            <a:avLst>
              <a:gd name="adj1" fmla="val 50000"/>
              <a:gd name="adj2" fmla="val 39868"/>
            </a:avLst>
          </a:prstGeom>
          <a:solidFill>
            <a:srgbClr val="6666FF"/>
          </a:solidFill>
          <a:ln w="28575" algn="ctr">
            <a:solidFill>
              <a:srgbClr val="4B595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5377" name="Oval 33"/>
          <p:cNvSpPr>
            <a:spLocks noChangeArrowheads="1"/>
          </p:cNvSpPr>
          <p:nvPr/>
        </p:nvSpPr>
        <p:spPr bwMode="auto">
          <a:xfrm>
            <a:off x="7824789" y="3789364"/>
            <a:ext cx="3107068" cy="1296987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На всех этапах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есть определенные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трудности </a:t>
            </a: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5808664" y="5445125"/>
            <a:ext cx="4859337" cy="110799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Профессиональная деятельность влияет</a:t>
            </a:r>
          </a:p>
          <a:p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становление личностных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23287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75" grpId="0" build="p"/>
      <p:bldP spid="185367" grpId="0" animBg="1"/>
      <p:bldP spid="185376" grpId="0" animBg="1"/>
      <p:bldP spid="185377" grpId="0" animBg="1"/>
      <p:bldP spid="1853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</a:t>
            </a:r>
            <a:r>
              <a:rPr lang="ru-RU" b="1" dirty="0"/>
              <a:t>общения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74825" y="1773239"/>
            <a:ext cx="3094038" cy="2816225"/>
          </a:xfrm>
        </p:spPr>
        <p:txBody>
          <a:bodyPr/>
          <a:lstStyle/>
          <a:p>
            <a:r>
              <a:rPr lang="ru-RU"/>
              <a:t>Сужается круг общения</a:t>
            </a:r>
          </a:p>
          <a:p>
            <a:r>
              <a:rPr lang="ru-RU"/>
              <a:t>Снижается возможность приобретения новых друзей  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167438" y="1628776"/>
            <a:ext cx="3810000" cy="720725"/>
          </a:xfrm>
        </p:spPr>
        <p:txBody>
          <a:bodyPr/>
          <a:lstStyle/>
          <a:p>
            <a:r>
              <a:rPr lang="ru-RU" dirty="0"/>
              <a:t>Функции </a:t>
            </a:r>
            <a:r>
              <a:rPr lang="ru-RU" dirty="0" smtClean="0"/>
              <a:t>общения:</a:t>
            </a:r>
            <a:endParaRPr lang="ru-RU" dirty="0"/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724476" y="2675929"/>
            <a:ext cx="5278720" cy="3644259"/>
            <a:chOff x="775" y="752"/>
            <a:chExt cx="4094" cy="2720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307" y="1138"/>
              <a:ext cx="1106" cy="1106"/>
            </a:xfrm>
            <a:prstGeom prst="ellipse">
              <a:avLst/>
            </a:prstGeom>
            <a:solidFill>
              <a:srgbClr val="01BD0A">
                <a:alpha val="50000"/>
              </a:srgbClr>
            </a:solidFill>
            <a:ln w="9525">
              <a:solidFill>
                <a:srgbClr val="01BD0A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2398" y="752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Терапевтическая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728" y="1559"/>
              <a:ext cx="1106" cy="1106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3944" y="1974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Компенсирующая</a:t>
              </a:r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>
              <a:off x="2307" y="1980"/>
              <a:ext cx="1106" cy="1106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2398" y="3196"/>
              <a:ext cx="9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Конструирование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>
                  <a:cs typeface="Arial" pitchFamily="34" charset="0"/>
                </a:rPr>
                <a:t>времени</a:t>
              </a:r>
            </a:p>
          </p:txBody>
        </p:sp>
        <p:sp>
          <p:nvSpPr>
            <p:cNvPr id="9" name="_s2058"/>
            <p:cNvSpPr>
              <a:spLocks noChangeArrowheads="1" noTextEdit="1"/>
            </p:cNvSpPr>
            <p:nvPr/>
          </p:nvSpPr>
          <p:spPr bwMode="auto">
            <a:xfrm>
              <a:off x="1886" y="1559"/>
              <a:ext cx="1106" cy="1106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775" y="1966"/>
              <a:ext cx="11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300" b="1" dirty="0">
                  <a:cs typeface="Arial" pitchFamily="34" charset="0"/>
                </a:rPr>
                <a:t>Развивающая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04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p"/>
      <p:bldP spid="1525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274638"/>
            <a:ext cx="709443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семье (стадии развития отношений)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47851" y="2276476"/>
            <a:ext cx="4100513" cy="439261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 dirty="0"/>
              <a:t>стадия влюбленности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 dirty="0"/>
              <a:t>некоторое охлаждение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 dirty="0"/>
              <a:t>привыкание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 dirty="0"/>
              <a:t>неосознанное раздражение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200" dirty="0"/>
              <a:t>отрицательная установка 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 rot="-2582314">
            <a:off x="2279651" y="4365626"/>
            <a:ext cx="2016125" cy="2016125"/>
          </a:xfrm>
          <a:prstGeom prst="plus">
            <a:avLst>
              <a:gd name="adj" fmla="val 40630"/>
            </a:avLst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 rot="-430239">
            <a:off x="5375275" y="4292600"/>
            <a:ext cx="4427538" cy="865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Готовность к браку</a:t>
            </a:r>
          </a:p>
        </p:txBody>
      </p:sp>
      <p:sp>
        <p:nvSpPr>
          <p:cNvPr id="209930" name="Oval 10"/>
          <p:cNvSpPr>
            <a:spLocks noChangeArrowheads="1"/>
          </p:cNvSpPr>
          <p:nvPr/>
        </p:nvSpPr>
        <p:spPr bwMode="auto">
          <a:xfrm rot="-359457">
            <a:off x="5664200" y="5373688"/>
            <a:ext cx="4140200" cy="86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4B595B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400" b="1" dirty="0"/>
              <a:t>Совместимость супругов</a:t>
            </a:r>
          </a:p>
        </p:txBody>
      </p:sp>
      <p:pic>
        <p:nvPicPr>
          <p:cNvPr id="209933" name="Picture 13" descr="Свадебная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263" y="260351"/>
            <a:ext cx="2508250" cy="3744913"/>
          </a:xfrm>
          <a:prstGeom prst="rect">
            <a:avLst/>
          </a:prstGeom>
          <a:noFill/>
        </p:spPr>
      </p:pic>
      <p:pic>
        <p:nvPicPr>
          <p:cNvPr id="209935" name="Picture 15" descr="1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00" y="1916114"/>
            <a:ext cx="2813050" cy="1912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/>
      <p:bldP spid="209925" grpId="0" animBg="1"/>
      <p:bldP spid="209925" grpId="1" animBg="1"/>
      <p:bldP spid="209926" grpId="0" animBg="1"/>
      <p:bldP spid="2099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Модели семейных отношений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80100" y="1844676"/>
            <a:ext cx="4787900" cy="4752975"/>
          </a:xfrm>
        </p:spPr>
        <p:txBody>
          <a:bodyPr/>
          <a:lstStyle/>
          <a:p>
            <a:r>
              <a:rPr lang="ru-RU" sz="2400"/>
              <a:t>Изменяются с возрастом и в кризисы семьи</a:t>
            </a:r>
          </a:p>
          <a:p>
            <a:r>
              <a:rPr lang="ru-RU" sz="2400"/>
              <a:t>5-7 лет изменяется образ партнера, понижается его психологический статус, видят недостатки</a:t>
            </a:r>
          </a:p>
          <a:p>
            <a:r>
              <a:rPr lang="ru-RU" sz="2400"/>
              <a:t>13-18 лет психологическая усталость друг от друга, взросление детей, тяготение к новизне отношений  </a:t>
            </a:r>
          </a:p>
        </p:txBody>
      </p:sp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1703389" y="1700213"/>
            <a:ext cx="2447925" cy="122396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3143251" y="4292601"/>
            <a:ext cx="2447925" cy="12239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Я + Я</a:t>
            </a:r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2208214" y="2924176"/>
            <a:ext cx="2808287" cy="1223963"/>
          </a:xfrm>
          <a:prstGeom prst="cloudCallout">
            <a:avLst>
              <a:gd name="adj1" fmla="val -34000"/>
              <a:gd name="adj2" fmla="val 85278"/>
            </a:avLst>
          </a:prstGeom>
          <a:solidFill>
            <a:srgbClr val="FF66FF"/>
          </a:solidFill>
          <a:ln w="28575">
            <a:solidFill>
              <a:srgbClr val="4B595B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4000" b="1"/>
              <a:t>Мы + Я+Я</a:t>
            </a:r>
          </a:p>
        </p:txBody>
      </p:sp>
    </p:spTree>
    <p:extLst>
      <p:ext uri="{BB962C8B-B14F-4D97-AF65-F5344CB8AC3E}">
        <p14:creationId xmlns:p14="http://schemas.microsoft.com/office/powerpoint/2010/main" val="27213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20" grpId="0" animBg="1"/>
      <p:bldP spid="214023" grpId="0" animBg="1"/>
      <p:bldP spid="2140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743347" y="908051"/>
            <a:ext cx="10738693" cy="3784415"/>
            <a:chOff x="183" y="1345"/>
            <a:chExt cx="5393" cy="864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 flipV="1">
              <a:off x="3879" y="693"/>
              <a:ext cx="144" cy="209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3207" y="1365"/>
              <a:ext cx="144" cy="7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 flipV="1">
              <a:off x="2528" y="1434"/>
              <a:ext cx="144" cy="61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807" y="713"/>
              <a:ext cx="144" cy="20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1942" y="1345"/>
              <a:ext cx="1926" cy="322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Этапы изменения</a:t>
              </a:r>
            </a:p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общения</a:t>
              </a:r>
            </a:p>
            <a:p>
              <a:pPr algn="ctr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с детьми </a:t>
              </a: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183" y="1811"/>
              <a:ext cx="1340" cy="3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Поступление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в школу</a:t>
              </a: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1699" y="1811"/>
              <a:ext cx="1190" cy="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Подростковый</a:t>
              </a:r>
              <a:r>
                <a:rPr kumimoji="1" lang="ru-RU" sz="2400" dirty="0"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кризис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800" dirty="0">
                  <a:cs typeface="Arial" pitchFamily="34" charset="0"/>
                </a:rPr>
                <a:t>10-12 лет</a:t>
              </a: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3033" y="1811"/>
              <a:ext cx="1241" cy="3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Эмоциональное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отдаление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подростка</a:t>
              </a: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4418" y="1811"/>
              <a:ext cx="1158" cy="398"/>
            </a:xfrm>
            <a:prstGeom prst="rect">
              <a:avLst/>
            </a:pr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Реальный уход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из родительской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sz="2600" dirty="0">
                  <a:cs typeface="Arial" pitchFamily="34" charset="0"/>
                </a:rPr>
                <a:t>семьи </a:t>
              </a:r>
            </a:p>
          </p:txBody>
        </p:sp>
      </p:grpSp>
      <p:sp>
        <p:nvSpPr>
          <p:cNvPr id="157724" name="AutoShape 28"/>
          <p:cNvSpPr>
            <a:spLocks/>
          </p:cNvSpPr>
          <p:nvPr/>
        </p:nvSpPr>
        <p:spPr bwMode="auto">
          <a:xfrm rot="16200000">
            <a:off x="9006469" y="2606096"/>
            <a:ext cx="212803" cy="4738339"/>
          </a:xfrm>
          <a:prstGeom prst="leftBrace">
            <a:avLst>
              <a:gd name="adj1" fmla="val 127880"/>
              <a:gd name="adj2" fmla="val 50000"/>
            </a:avLst>
          </a:prstGeom>
          <a:solidFill>
            <a:srgbClr val="0033CC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0" tIns="0" rIns="0" bIns="0" anchor="ctr"/>
          <a:lstStyle/>
          <a:p>
            <a:endParaRPr lang="ru-RU" sz="1300"/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6850505" y="5300663"/>
            <a:ext cx="4631535" cy="8833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800" dirty="0"/>
              <a:t>Проверка </a:t>
            </a:r>
            <a:r>
              <a:rPr lang="ru-RU" sz="2800" dirty="0" err="1"/>
              <a:t>родительства</a:t>
            </a:r>
            <a:r>
              <a:rPr lang="ru-RU" sz="2800" dirty="0"/>
              <a:t> и </a:t>
            </a:r>
          </a:p>
          <a:p>
            <a:r>
              <a:rPr lang="ru-RU" sz="2800" dirty="0"/>
              <a:t>устойчивости брака</a:t>
            </a:r>
          </a:p>
        </p:txBody>
      </p:sp>
    </p:spTree>
    <p:extLst>
      <p:ext uri="{BB962C8B-B14F-4D97-AF65-F5344CB8AC3E}">
        <p14:creationId xmlns:p14="http://schemas.microsoft.com/office/powerpoint/2010/main" val="3658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4" grpId="0" animBg="1"/>
      <p:bldP spid="1577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Искусство брака - осознание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975527"/>
            <a:ext cx="10515600" cy="2926257"/>
          </a:xfrm>
        </p:spPr>
        <p:txBody>
          <a:bodyPr>
            <a:normAutofit/>
          </a:bodyPr>
          <a:lstStyle/>
          <a:p>
            <a:r>
              <a:rPr lang="ru-RU" sz="3200" dirty="0"/>
              <a:t>Семья – ценность</a:t>
            </a:r>
          </a:p>
          <a:p>
            <a:r>
              <a:rPr lang="ru-RU" sz="3200" dirty="0"/>
              <a:t>В браке невозможно удовлетворить все свои желания и потребности</a:t>
            </a:r>
          </a:p>
          <a:p>
            <a:r>
              <a:rPr lang="ru-RU" sz="3200" dirty="0"/>
              <a:t>Брак – ограничение</a:t>
            </a:r>
          </a:p>
          <a:p>
            <a:r>
              <a:rPr lang="ru-RU" sz="3200" dirty="0"/>
              <a:t>Жизнь без проблем невозможна</a:t>
            </a:r>
          </a:p>
        </p:txBody>
      </p:sp>
    </p:spTree>
    <p:extLst>
      <p:ext uri="{BB962C8B-B14F-4D97-AF65-F5344CB8AC3E}">
        <p14:creationId xmlns:p14="http://schemas.microsoft.com/office/powerpoint/2010/main" val="22705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6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6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6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36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Мотивы и потребности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524655" y="1690688"/>
            <a:ext cx="6756166" cy="46878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600" b="1" dirty="0"/>
              <a:t>в труде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реализация своего творческого потенциала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пополнении своих знаний, культурного уровня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установление связей,  заботе (семья, дети)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безопасности и защите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сохранении внешней привлекательности и физической форме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в подготовке к спокойной и обеспеченной старости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7280821" y="2203555"/>
            <a:ext cx="4396515" cy="3736248"/>
          </a:xfrm>
          <a:prstGeom prst="star32">
            <a:avLst>
              <a:gd name="adj" fmla="val 22505"/>
            </a:avLst>
          </a:prstGeom>
          <a:solidFill>
            <a:schemeClr val="accent5">
              <a:lumMod val="40000"/>
              <a:lumOff val="60000"/>
            </a:schemeClr>
          </a:solidFill>
          <a:ln w="28575" algn="ctr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b="1" dirty="0"/>
              <a:t>Центральный </a:t>
            </a:r>
          </a:p>
          <a:p>
            <a:r>
              <a:rPr lang="ru-RU" b="1" dirty="0"/>
              <a:t>жизненный</a:t>
            </a:r>
          </a:p>
          <a:p>
            <a:r>
              <a:rPr lang="ru-RU" b="1" dirty="0"/>
              <a:t>мотив</a:t>
            </a:r>
          </a:p>
          <a:p>
            <a:r>
              <a:rPr lang="ru-RU" b="1" dirty="0"/>
              <a:t>«Смысл жизни» </a:t>
            </a:r>
          </a:p>
        </p:txBody>
      </p:sp>
    </p:spTree>
    <p:extLst>
      <p:ext uri="{BB962C8B-B14F-4D97-AF65-F5344CB8AC3E}">
        <p14:creationId xmlns:p14="http://schemas.microsoft.com/office/powerpoint/2010/main" val="26034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9518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Эмоциональная сфера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70792"/>
            <a:ext cx="10680510" cy="48027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3200" b="1" i="1" dirty="0"/>
              <a:t>Уже не молодой – еще не старый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Осознание своей конечности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Источники чувств: работа, семья, дети, здоровье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Чувства:</a:t>
            </a:r>
          </a:p>
          <a:p>
            <a:pPr marL="531813" indent="-176213"/>
            <a:r>
              <a:rPr lang="ru-RU" dirty="0"/>
              <a:t>ответственности</a:t>
            </a:r>
          </a:p>
          <a:p>
            <a:pPr marL="531813" indent="-176213"/>
            <a:r>
              <a:rPr lang="ru-RU" dirty="0"/>
              <a:t>уверенности в себе</a:t>
            </a:r>
          </a:p>
          <a:p>
            <a:pPr marL="531813" indent="-176213"/>
            <a:r>
              <a:rPr lang="ru-RU" dirty="0"/>
              <a:t>«</a:t>
            </a:r>
            <a:r>
              <a:rPr lang="ru-RU" dirty="0" err="1"/>
              <a:t>сделанности</a:t>
            </a:r>
            <a:r>
              <a:rPr lang="ru-RU" dirty="0"/>
              <a:t> жизни»</a:t>
            </a:r>
          </a:p>
          <a:p>
            <a:pPr marL="531813" indent="-176213"/>
            <a:r>
              <a:rPr lang="ru-RU" dirty="0"/>
              <a:t>одиночества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Способность к эмоциональной поддержке других</a:t>
            </a:r>
          </a:p>
        </p:txBody>
      </p:sp>
    </p:spTree>
    <p:extLst>
      <p:ext uri="{BB962C8B-B14F-4D97-AF65-F5344CB8AC3E}">
        <p14:creationId xmlns:p14="http://schemas.microsoft.com/office/powerpoint/2010/main" val="35217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752" y="3889611"/>
            <a:ext cx="10672549" cy="2060813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200" b="1" dirty="0" smtClean="0">
                <a:solidFill>
                  <a:srgbClr val="800000"/>
                </a:solidFill>
              </a:rPr>
              <a:t>Психология развития</a:t>
            </a:r>
            <a:r>
              <a:rPr lang="ru-RU" sz="3200" dirty="0" smtClean="0"/>
              <a:t> - отрасль психологической науки, изучающая возрастную динамику </a:t>
            </a:r>
            <a:r>
              <a:rPr lang="ru-RU" sz="3200" dirty="0" smtClean="0">
                <a:solidFill>
                  <a:srgbClr val="095D19"/>
                </a:solidFill>
              </a:rPr>
              <a:t>психики</a:t>
            </a:r>
            <a:r>
              <a:rPr lang="ru-RU" sz="3200" dirty="0" smtClean="0"/>
              <a:t> человека, </a:t>
            </a:r>
            <a:r>
              <a:rPr lang="ru-RU" sz="3200" dirty="0" smtClean="0">
                <a:solidFill>
                  <a:srgbClr val="095D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онтогенез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95D19"/>
                </a:solidFill>
              </a:rPr>
              <a:t>психических процессов </a:t>
            </a:r>
            <a:r>
              <a:rPr lang="ru-RU" sz="3200" dirty="0" smtClean="0"/>
              <a:t>и </a:t>
            </a:r>
            <a:r>
              <a:rPr lang="ru-RU" sz="3200" dirty="0" smtClean="0">
                <a:solidFill>
                  <a:srgbClr val="095D19"/>
                </a:solidFill>
              </a:rPr>
              <a:t>психологических качеств  </a:t>
            </a:r>
            <a:r>
              <a:rPr lang="ru-RU" sz="3200" dirty="0" smtClean="0"/>
              <a:t>личности развивающегося человека.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6795" y="1489312"/>
            <a:ext cx="938511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330099"/>
                </a:solidFill>
              </a:rPr>
              <a:t>Возрастная психология</a:t>
            </a:r>
            <a:r>
              <a:rPr lang="ru-RU" altLang="ru-RU" sz="2800" dirty="0"/>
              <a:t> – отрасль психологии, изучающая закономерности психического развития и формирования личности на разных возрастных этапах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709477" y="760779"/>
            <a:ext cx="871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Возрастная психология как наука</a:t>
            </a:r>
          </a:p>
        </p:txBody>
      </p:sp>
    </p:spTree>
    <p:extLst>
      <p:ext uri="{BB962C8B-B14F-4D97-AF65-F5344CB8AC3E}">
        <p14:creationId xmlns:p14="http://schemas.microsoft.com/office/powerpoint/2010/main" val="23404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Самосознание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/>
              <a:t>осознанное, взвешенное, реалистическое отношение к себе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самооценка приобретает обобщенный характер</a:t>
            </a:r>
          </a:p>
          <a:p>
            <a:pPr>
              <a:lnSpc>
                <a:spcPct val="90000"/>
              </a:lnSpc>
            </a:pPr>
            <a:r>
              <a:rPr lang="ru-RU" sz="3200" dirty="0" err="1"/>
              <a:t>самопринятие</a:t>
            </a: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 err="1"/>
              <a:t>самоактуализация</a:t>
            </a:r>
            <a:r>
              <a:rPr lang="ru-RU" sz="3200" dirty="0"/>
              <a:t> не любыми способами, а  в пределах нравственных норм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Познавательная </a:t>
            </a:r>
            <a:r>
              <a:rPr lang="ru-RU" b="1" dirty="0"/>
              <a:t>сфера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637642" y="1770940"/>
            <a:ext cx="6305166" cy="4525963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Природа изменений всех познавательных функций разнородна и противоречива: повышение, стабилизация, понижение</a:t>
            </a:r>
          </a:p>
        </p:txBody>
      </p:sp>
      <p:pic>
        <p:nvPicPr>
          <p:cNvPr id="4098" name="Picture 2" descr="C:\Users\Алексей\Desktop\Картинки со смыслом\матре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319" y="3398081"/>
            <a:ext cx="4191003" cy="314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9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230214"/>
            <a:ext cx="10515600" cy="1325563"/>
          </a:xfrm>
        </p:spPr>
        <p:txBody>
          <a:bodyPr/>
          <a:lstStyle/>
          <a:p>
            <a:r>
              <a:rPr lang="ru-RU" dirty="0" smtClean="0"/>
              <a:t>Кризисы </a:t>
            </a:r>
            <a:r>
              <a:rPr lang="ru-RU" dirty="0"/>
              <a:t>взрослости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1045" y="1555777"/>
            <a:ext cx="7090350" cy="4387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600" dirty="0"/>
              <a:t>Существуют, но  границы </a:t>
            </a:r>
            <a:r>
              <a:rPr lang="ru-RU" sz="2600" dirty="0" smtClean="0"/>
              <a:t>четко не </a:t>
            </a:r>
            <a:r>
              <a:rPr lang="ru-RU" sz="2600" dirty="0"/>
              <a:t>определены</a:t>
            </a:r>
          </a:p>
          <a:p>
            <a:pPr>
              <a:spcBef>
                <a:spcPts val="1200"/>
              </a:spcBef>
            </a:pPr>
            <a:r>
              <a:rPr lang="ru-RU" sz="2600" dirty="0"/>
              <a:t>Протекают в иной форме, нежели в детстве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молодости 27-33 </a:t>
            </a:r>
            <a:endParaRPr lang="ru-RU" sz="26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u-RU" sz="2600" i="1" dirty="0" smtClean="0"/>
              <a:t>   (</a:t>
            </a:r>
            <a:r>
              <a:rPr lang="ru-RU" sz="2600" i="1" dirty="0"/>
              <a:t>прощание с юностью)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взрослости </a:t>
            </a:r>
            <a:r>
              <a:rPr lang="ru-RU" sz="2600" i="1" dirty="0" smtClean="0"/>
              <a:t>39-45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600" i="1" dirty="0"/>
              <a:t> </a:t>
            </a:r>
            <a:r>
              <a:rPr lang="ru-RU" sz="2600" i="1" dirty="0" smtClean="0"/>
              <a:t>  (</a:t>
            </a:r>
            <a:r>
              <a:rPr lang="ru-RU" sz="2600" i="1" dirty="0"/>
              <a:t>освобождение от иллюзий)</a:t>
            </a:r>
          </a:p>
          <a:p>
            <a:pPr>
              <a:spcBef>
                <a:spcPts val="1200"/>
              </a:spcBef>
            </a:pPr>
            <a:r>
              <a:rPr lang="ru-RU" sz="2600" b="1" i="1" dirty="0"/>
              <a:t>Кризис зрелости 55-65 </a:t>
            </a:r>
            <a:r>
              <a:rPr lang="ru-RU" sz="2600" i="1" dirty="0"/>
              <a:t>(встреча со старостью)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6370820" y="1690688"/>
            <a:ext cx="5384639" cy="4365338"/>
          </a:xfrm>
          <a:prstGeom prst="star32">
            <a:avLst>
              <a:gd name="adj" fmla="val 20014"/>
            </a:avLst>
          </a:prstGeom>
          <a:solidFill>
            <a:schemeClr val="accent4">
              <a:lumMod val="20000"/>
              <a:lumOff val="80000"/>
            </a:schemeClr>
          </a:solidFill>
          <a:ln w="2857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2800" b="1" dirty="0"/>
              <a:t>Критическая </a:t>
            </a:r>
          </a:p>
          <a:p>
            <a:r>
              <a:rPr lang="ru-RU" sz="2800" b="1" dirty="0"/>
              <a:t>переоценка</a:t>
            </a:r>
          </a:p>
          <a:p>
            <a:r>
              <a:rPr lang="ru-RU" sz="2800" b="1" dirty="0"/>
              <a:t> достигнутого</a:t>
            </a:r>
          </a:p>
          <a:p>
            <a:r>
              <a:rPr lang="ru-RU" sz="2800" b="1" dirty="0"/>
              <a:t>Нахождение </a:t>
            </a:r>
          </a:p>
          <a:p>
            <a:r>
              <a:rPr lang="ru-RU" sz="2800" b="1" dirty="0"/>
              <a:t>новых </a:t>
            </a:r>
            <a:r>
              <a:rPr lang="ru-RU" sz="2800" b="1" dirty="0" smtClean="0"/>
              <a:t>смыслов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6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8341" y="17077"/>
            <a:ext cx="5917442" cy="1325563"/>
          </a:xfrm>
        </p:spPr>
        <p:txBody>
          <a:bodyPr/>
          <a:lstStyle/>
          <a:p>
            <a:r>
              <a:rPr lang="ru-RU" dirty="0"/>
              <a:t>Проявления кризисов 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859990" y="1461321"/>
            <a:ext cx="7861110" cy="254105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Недовольство собой и окружающими</a:t>
            </a:r>
          </a:p>
          <a:p>
            <a:r>
              <a:rPr lang="ru-RU" sz="3200" dirty="0"/>
              <a:t>Обвинение себя или  других</a:t>
            </a:r>
          </a:p>
          <a:p>
            <a:r>
              <a:rPr lang="ru-RU" sz="3200" dirty="0"/>
              <a:t>Чувство тоски, нереализованности</a:t>
            </a:r>
          </a:p>
          <a:p>
            <a:r>
              <a:rPr lang="ru-RU" sz="3200" dirty="0"/>
              <a:t>Мрачные мысли: жизнь проходит напрасно</a:t>
            </a:r>
          </a:p>
          <a:p>
            <a:r>
              <a:rPr lang="ru-RU" sz="3200" dirty="0" smtClean="0"/>
              <a:t>Депрессия</a:t>
            </a:r>
            <a:endParaRPr lang="ru-RU" sz="3200" dirty="0"/>
          </a:p>
          <a:p>
            <a:endParaRPr lang="ru-RU" dirty="0"/>
          </a:p>
        </p:txBody>
      </p:sp>
      <p:pic>
        <p:nvPicPr>
          <p:cNvPr id="1026" name="Picture 2" descr="МНЕ СКАЗАЛИ, ЧТО У МЕНЯ КРИЗИС СРЕДНЕГО ВОЗРА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7" y="4138132"/>
            <a:ext cx="4542020" cy="25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изис пожилого возраста, психологические характеристики у мужчин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5" y="4239736"/>
            <a:ext cx="4284116" cy="2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3657" y="0"/>
            <a:ext cx="2098343" cy="2034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600467" cy="20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327" y="269902"/>
            <a:ext cx="10442158" cy="11430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новообразования периода </a:t>
            </a:r>
            <a:r>
              <a:rPr lang="ru-RU" sz="4000" dirty="0" smtClean="0"/>
              <a:t>взрослости: </a:t>
            </a:r>
            <a:endParaRPr lang="ru-RU" sz="4000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1010327" y="1648919"/>
            <a:ext cx="11041765" cy="49467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Развитые  чувства:  ответственности,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уверенности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себе,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самопринятия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Потребности: в заботе о других, в самореализации, самопознании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Способности: 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активному участию в жизни общества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эффективному использованию своих знаний и умений,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конструктивному решению проблем,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психологической близости с другим человеком, </a:t>
            </a:r>
          </a:p>
          <a:p>
            <a:pPr marL="817562" indent="-45720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эмоциональной поддержке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к власти и организаторские способности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Целеустремленность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Склонность к философским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обобщениям.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1567" y="352409"/>
            <a:ext cx="6469905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/>
              <a:t>Старость</a:t>
            </a:r>
            <a:endParaRPr lang="ru-RU" sz="4800" b="1" dirty="0"/>
          </a:p>
        </p:txBody>
      </p:sp>
      <p:pic>
        <p:nvPicPr>
          <p:cNvPr id="5123" name="Picture 3" descr="C:\Users\Алексей\Desktop\Картинки со смыслом\кто рад жи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134" y="3291139"/>
            <a:ext cx="3630612" cy="3292475"/>
          </a:xfrm>
          <a:prstGeom prst="rect">
            <a:avLst/>
          </a:prstGeom>
          <a:noFill/>
        </p:spPr>
      </p:pic>
      <p:pic>
        <p:nvPicPr>
          <p:cNvPr id="7" name="Picture 59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893" y="134020"/>
            <a:ext cx="3088240" cy="22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лексей\Desktop\Картинки со смыслом\ситуа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16" y="2415198"/>
            <a:ext cx="6010262" cy="4442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6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7" y="378502"/>
            <a:ext cx="2668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038600" y="228600"/>
            <a:ext cx="7653728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u="sng" dirty="0">
                <a:solidFill>
                  <a:srgbClr val="C468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 изменений, происходящих в организме с течением времени и наиболее заметных именно в преклонном возрасте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u="sng" dirty="0">
                <a:solidFill>
                  <a:srgbClr val="C468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Геронтология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(от греч.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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старый 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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учение)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9685" y="5009214"/>
            <a:ext cx="11212643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-77788">
              <a:buNone/>
            </a:pPr>
            <a:r>
              <a:rPr lang="ru-RU" sz="3200" b="1" u="sng" dirty="0" err="1">
                <a:solidFill>
                  <a:srgbClr val="C468C6"/>
                </a:solidFill>
                <a:latin typeface="Blackoak Std" pitchFamily="50" charset="0"/>
              </a:rPr>
              <a:t>Ювенология</a:t>
            </a:r>
            <a:r>
              <a:rPr lang="ru-RU" sz="3200" b="1" dirty="0">
                <a:solidFill>
                  <a:schemeClr val="folHlink"/>
                </a:solidFill>
                <a:latin typeface="Blackoak Std" pitchFamily="50" charset="0"/>
              </a:rPr>
              <a:t> - учение о способах сохранения и возвращения молодости.</a:t>
            </a:r>
            <a:r>
              <a:rPr lang="ru-RU" sz="3200" b="1" dirty="0">
                <a:latin typeface="Blackoak Std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67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76" y="571479"/>
            <a:ext cx="8270823" cy="608415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 типов приспособления личности к старости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(Д.Б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Бромлей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Blackoak Std" pitchFamily="50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Конструктивное отношение человека к старости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зависимости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Оборонительное отношение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Отношение враждебности к окружающим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Отношение враждебности человека к самому себе</a:t>
            </a:r>
          </a:p>
        </p:txBody>
      </p:sp>
      <p:pic>
        <p:nvPicPr>
          <p:cNvPr id="253956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1100" y="1664533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7" name="Picture 5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286" y="3036133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8" name="Picture 6" descr="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6806" y="3367187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9" name="Picture 7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0806" y="4331533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60" name="Picture 8" descr="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206" y="5418944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53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331" y="285727"/>
            <a:ext cx="10852879" cy="620501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ts val="24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старения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Ермолаева):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себя как индивида.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Дальнейшее прогрессивное развитие личности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Конструктивная и деструктивная стратегии старения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Ливехуд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«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выбор осуществляется в период кризиса середины жизни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Эриксон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 «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на исход кризиса старости влияет характер прохождения предшествующих жизненных этапов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Кляйн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успешность адаптации - отсутствие зависти к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другим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людям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69" y="3738771"/>
            <a:ext cx="3889583" cy="291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05218" y="391722"/>
            <a:ext cx="10863618" cy="30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 marL="341313" indent="-25400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43"/>
              </a:spcBef>
              <a:spcAft>
                <a:spcPts val="1293"/>
              </a:spcAft>
              <a:buSzPct val="76000"/>
            </a:pPr>
            <a:r>
              <a:rPr lang="ru-RU" altLang="ru-RU" sz="2600" b="1" dirty="0">
                <a:solidFill>
                  <a:srgbClr val="3E3D2D"/>
                </a:solidFill>
                <a:cs typeface="Arial" panose="020B0604020202020204" pitchFamily="34" charset="0"/>
              </a:rPr>
              <a:t>Кризис ухода на пенсию. </a:t>
            </a:r>
            <a:r>
              <a:rPr lang="ru-RU" altLang="ru-RU" sz="2600" dirty="0">
                <a:solidFill>
                  <a:srgbClr val="3E3D2D"/>
                </a:solidFill>
                <a:cs typeface="Arial" panose="020B0604020202020204" pitchFamily="34" charset="0"/>
              </a:rPr>
              <a:t>Прежде всего негативно сказывается нарушение привычного режима и уклада жизни, нередко сочетающееся с острым ощущением противоречия между сохраняющейся трудоспособностью, возможностью принести пользу и их </a:t>
            </a:r>
            <a:r>
              <a:rPr lang="ru-RU" altLang="ru-RU" sz="2600" dirty="0" err="1">
                <a:solidFill>
                  <a:srgbClr val="3E3D2D"/>
                </a:solidFill>
                <a:cs typeface="Arial" panose="020B0604020202020204" pitchFamily="34" charset="0"/>
              </a:rPr>
              <a:t>невостребованностью</a:t>
            </a:r>
            <a:r>
              <a:rPr lang="ru-RU" altLang="ru-RU" sz="2600" dirty="0">
                <a:solidFill>
                  <a:srgbClr val="3E3D2D"/>
                </a:solidFill>
                <a:cs typeface="Arial" panose="020B0604020202020204" pitchFamily="34" charset="0"/>
              </a:rPr>
              <a:t>. Снижение своего социального статуса, потеря сохранявшегося десятилетиями жизненного ритма иногда приводят к резкому ухудшению общего физического и психического состояния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78" y="3449550"/>
            <a:ext cx="4373922" cy="31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7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68991" y="738307"/>
            <a:ext cx="10740788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000099"/>
                </a:solidFill>
              </a:rPr>
              <a:t>Объект</a:t>
            </a:r>
            <a:r>
              <a:rPr lang="ru-RU" altLang="ru-RU" sz="2800" b="1" dirty="0"/>
              <a:t> </a:t>
            </a:r>
            <a:r>
              <a:rPr lang="ru-RU" altLang="ru-RU" sz="2800" dirty="0"/>
              <a:t>изучения возрастной психологии — закономерности развития и формирования личности.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b="1" dirty="0">
                <a:solidFill>
                  <a:srgbClr val="000099"/>
                </a:solidFill>
              </a:rPr>
              <a:t>Предмет</a:t>
            </a:r>
            <a:r>
              <a:rPr lang="ru-RU" altLang="ru-RU" sz="2800" dirty="0">
                <a:solidFill>
                  <a:srgbClr val="000099"/>
                </a:solidFill>
              </a:rPr>
              <a:t> </a:t>
            </a:r>
            <a:r>
              <a:rPr lang="ru-RU" altLang="ru-RU" sz="2800" dirty="0"/>
              <a:t>возрастной психологии - возрастные периоды развития, причины и механизмы перехода от одного возрастного периода к другому, общие закономерности и тенденции, темп и направленность психического развития в онтогенезе.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5905" y="4369205"/>
            <a:ext cx="8993874" cy="181588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психологии развития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закономерные изменения человеческой психики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во времени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влекущие за собой новые изменения и, связанные с этим, факты и явления психической жизни.</a:t>
            </a:r>
          </a:p>
        </p:txBody>
      </p:sp>
      <p:pic>
        <p:nvPicPr>
          <p:cNvPr id="6" name="Рисунок 5" descr="https://slide-share.ru/image/261181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4273670"/>
            <a:ext cx="1610435" cy="228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686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350" y="3183772"/>
            <a:ext cx="3660099" cy="34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1184223" y="720388"/>
            <a:ext cx="10448143" cy="246338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Факторы старения: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биологические изменения, психологические изменения,  социально-культурными условиями,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восприятие собственного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возраста и др.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012606" y="3887449"/>
            <a:ext cx="5619760" cy="205490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Начало периода - выход на пенсию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55-60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 (60-65 лет),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хронологическое наступление возраста- 50-55 лет.</a:t>
            </a:r>
          </a:p>
        </p:txBody>
      </p:sp>
    </p:spTree>
    <p:extLst>
      <p:ext uri="{BB962C8B-B14F-4D97-AF65-F5344CB8AC3E}">
        <p14:creationId xmlns:p14="http://schemas.microsoft.com/office/powerpoint/2010/main" val="84173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89" y="600500"/>
            <a:ext cx="10987791" cy="534309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Биологическим старение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: убывание физической силы, ухудшение общего состояния здоровья, снижение уровня некоторых психических функций, памяти, особенно механической, ухудшение функционирования органов чувств,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ослабление координации процессов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возбуждения и торможения,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подвижности нервных процессов, увеличение периода нервных реакций.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Все эти регрессивные процессы проявляются у разных людей в разной степени.</a:t>
            </a:r>
          </a:p>
          <a:p>
            <a:pPr eaLnBrk="1" hangingPunct="1">
              <a:lnSpc>
                <a:spcPct val="8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организма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 процессу старения происходит за счет резервных сил: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конструирования;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поляризации;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резервирования;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эффект компенсации.</a:t>
            </a:r>
          </a:p>
        </p:txBody>
      </p:sp>
    </p:spTree>
    <p:extLst>
      <p:ext uri="{BB962C8B-B14F-4D97-AF65-F5344CB8AC3E}">
        <p14:creationId xmlns:p14="http://schemas.microsoft.com/office/powerpoint/2010/main" val="39474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759" y="621755"/>
            <a:ext cx="10426889" cy="534432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Психосоциальный конфликт «целостность против отчаяния».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необходимость в нем — убедиться в ценности прожитой жизни.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Составляющие :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принятие своего жизненного пути как единственно должного без порицания жизненного пути других; 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ощущение «вселенского» единства с людьми разных времен и народов, когда каждый из встреченных людей кажется родным и чем-то близким.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855" y="313899"/>
            <a:ext cx="11004645" cy="619608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000" b="1" u="sng" dirty="0">
              <a:latin typeface="Blackoak Std" pitchFamily="50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 характеристики: </a:t>
            </a:r>
          </a:p>
          <a:p>
            <a:pPr eaLnBrk="1" hangingPunct="1">
              <a:lnSpc>
                <a:spcPct val="80000"/>
              </a:lnSpc>
            </a:pPr>
            <a:endParaRPr lang="ru-RU" sz="1200" b="1" u="sng" dirty="0">
              <a:solidFill>
                <a:srgbClr val="C468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выполнить те жизненные «задачи», которые не выполнялись или недостаточно выполнялись в прошлом;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Проблема страхов;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психосоматики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или психосоматических заболеваний </a:t>
            </a:r>
          </a:p>
          <a:p>
            <a:pPr eaLnBrk="1" hangingPunct="1">
              <a:lnSpc>
                <a:spcPts val="2400"/>
              </a:lnSpc>
              <a:buFont typeface="Wingdings" pitchFamily="2" charset="2"/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Причины:  увеличение психической нагрузки с одновременным снижением способности компенсировать внутренний стресс повышением продуктивности и другими формами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Неудовлетворенность пожилым человеком прожитой жизнью.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Трудности пожилых людей в осознании и проявлении чувства гнева. 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интереса к собственному телу;</a:t>
            </a:r>
          </a:p>
          <a:p>
            <a:pPr eaLnBrk="1" hangingPunct="1">
              <a:lnSpc>
                <a:spcPts val="24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идентификации человека со своим именем из-за частичной замены его называнием «бабушками» и «дедушками». </a:t>
            </a:r>
          </a:p>
        </p:txBody>
      </p:sp>
    </p:spTree>
    <p:extLst>
      <p:ext uri="{BB962C8B-B14F-4D97-AF65-F5344CB8AC3E}">
        <p14:creationId xmlns:p14="http://schemas.microsoft.com/office/powerpoint/2010/main" val="36065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449" y="31735"/>
            <a:ext cx="940994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Социально-психологические типы старости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(Игорь Семенович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3716" y="955343"/>
            <a:ext cx="10588283" cy="143616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3100" b="1" dirty="0" smtClean="0">
              <a:solidFill>
                <a:srgbClr val="C468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Активная творческая старость, когда ветераны уходя на заслуженный отдых, продолжают участвовать в общественной жизни, в воспитании молодежи, не испытывают ущербности и живут полноценной жизнью;</a:t>
            </a:r>
          </a:p>
          <a:p>
            <a:pPr marL="0" indent="0">
              <a:buNone/>
            </a:pPr>
            <a:endParaRPr lang="ru-RU" sz="2900" dirty="0"/>
          </a:p>
        </p:txBody>
      </p:sp>
      <p:pic>
        <p:nvPicPr>
          <p:cNvPr id="1026" name="Picture 2" descr="Умер ученый Игорь Кон / Картина 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3054" cy="20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436" y="2391508"/>
            <a:ext cx="11549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Пенсионеры занимаются делами, на которые у них просто не было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 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самообразование, отдых, развлечение, для них характерна хорошая социальная и психологическая приспособляемость, энергия направлена на себя.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Происходит приложение сил в семье, но удовлетворенность жизнью ниже чем у первых 2х групп;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Смысл жизни – забота о собственном здоровье, но возможно мнимые болезни и повышенная тревожность;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Агрессивные старые ворчуны, недовольные состоянием окружающего мира, критикующие все;</a:t>
            </a:r>
          </a:p>
          <a:p>
            <a:pPr>
              <a:lnSpc>
                <a:spcPts val="27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Разочарованные в себе и в собственной жизни, одинокие и грустные неудачники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0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Новообразование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«со многими оттенками значения от зрелости "ума" до сосредоточения знания, — тщательно обдуманными суждениями и глубоким всеобъемлющим пониманием», высший уровень развития личности.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Противоположный полюс: Жизнь - череда нереализованных возможностей и ошибок, следствие недостаток или отсутствие целостности (скрытый страхе смерти, чувство безысходности, отчаяние от невозможности что-либо изменить).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9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dirty="0"/>
              <a:t>Понимание основных характеристик взрослости и старости – ключевые знания для полноценного оказания врачебной помощи.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dirty="0"/>
              <a:t>Понимание внутреннего содержания взрослости и старости позволят врачу понимать возникновение </a:t>
            </a:r>
            <a:r>
              <a:rPr lang="ru-RU" dirty="0" smtClean="0"/>
              <a:t>внутренней картины </a:t>
            </a:r>
            <a:r>
              <a:rPr lang="ru-RU" b="1" dirty="0" smtClean="0"/>
              <a:t>Болезни</a:t>
            </a:r>
            <a:r>
              <a:rPr lang="ru-RU" dirty="0" smtClean="0"/>
              <a:t> (ВКБ    и внутренней картины </a:t>
            </a:r>
            <a:r>
              <a:rPr lang="ru-RU" b="1" dirty="0" smtClean="0"/>
              <a:t>Здоровья</a:t>
            </a:r>
            <a:r>
              <a:rPr lang="ru-RU" dirty="0" smtClean="0"/>
              <a:t> (ВКЗ)..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15300" cy="868362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Основная литература по теме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684" y="1071349"/>
            <a:ext cx="11327641" cy="5643561"/>
          </a:xfrm>
        </p:spPr>
        <p:txBody>
          <a:bodyPr rtlCol="0">
            <a:normAutofit fontScale="32500" lnSpcReduction="20000"/>
          </a:bodyPr>
          <a:lstStyle/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Волков Б.С., Волкова Н.В. Психология развития человека: Учеб. пособие для вузов. – М.,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Выготский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Л.С. Психология. М.,2002.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Крайг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Г.,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Бонум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Д. Психология развития. – СПб.,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Кулагина И.Ю.,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Колюцкий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В.И. Возрастная психология. Развитие человека от рождения до поздней зрелости: Учеб. пособие для вузов. – М., 2004.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Обухова Л.Ф. Возрастная </a:t>
            </a:r>
            <a:r>
              <a:rPr lang="ru-RU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психология. -</a:t>
            </a:r>
            <a:r>
              <a:rPr lang="ru-R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., 2002.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развития: Учеб. </a:t>
            </a:r>
            <a:r>
              <a:rPr lang="ru-R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студ.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. психол. учеб. заведений / Под ред. Т.Д. Марцинковской. – М., 2005.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Сапогова Е.Е. Психология развития человека: Учеб. пособие для вузов. – М., 2005.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Слободчиков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В.И., Исаев Е.И. Психология развития человека: Развитие субъективной реальности в онтогенезе /Под общ. ред. В.Г. Щур. – М., 2000.</a:t>
            </a:r>
          </a:p>
          <a:p>
            <a:pPr marL="514350" indent="-51435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Хухлаева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О.В. Психология развития: молодость, зрелость, старость: </a:t>
            </a:r>
            <a:r>
              <a:rPr lang="ru-RU" sz="7400" dirty="0" err="1">
                <a:latin typeface="Arial" panose="020B0604020202020204" pitchFamily="34" charset="0"/>
                <a:cs typeface="Arial" panose="020B0604020202020204" pitchFamily="34" charset="0"/>
              </a:rPr>
              <a:t>Учеб.пособие</a:t>
            </a:r>
            <a:r>
              <a:rPr lang="ru-RU" sz="7400" dirty="0">
                <a:latin typeface="Arial" panose="020B0604020202020204" pitchFamily="34" charset="0"/>
                <a:cs typeface="Arial" panose="020B0604020202020204" pitchFamily="34" charset="0"/>
              </a:rPr>
              <a:t> для вузов. – М., 2005.</a:t>
            </a:r>
          </a:p>
          <a:p>
            <a:pPr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10875" y="565971"/>
            <a:ext cx="10998904" cy="126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174625"/>
            <a:r>
              <a:rPr lang="ru-RU" altLang="ru-RU" sz="2800" b="1" dirty="0">
                <a:solidFill>
                  <a:srgbClr val="C00000"/>
                </a:solidFill>
              </a:rPr>
              <a:t>Обухова Л.Ф</a:t>
            </a:r>
            <a:r>
              <a:rPr lang="ru-RU" altLang="ru-RU" sz="2800" b="1" dirty="0"/>
              <a:t>. </a:t>
            </a:r>
            <a:endParaRPr lang="ru-RU" altLang="ru-RU" sz="2800" b="1" dirty="0" smtClean="0"/>
          </a:p>
          <a:p>
            <a:pPr indent="174625"/>
            <a:r>
              <a:rPr lang="ru-RU" altLang="ru-RU" sz="2800" dirty="0" smtClean="0"/>
              <a:t>Курс </a:t>
            </a:r>
            <a:r>
              <a:rPr lang="ru-RU" altLang="ru-RU" sz="2800" dirty="0"/>
              <a:t>лекций </a:t>
            </a:r>
            <a:r>
              <a:rPr lang="ru-RU" altLang="ru-RU" sz="2800" dirty="0" smtClean="0"/>
              <a:t>«Психология </a:t>
            </a:r>
            <a:r>
              <a:rPr lang="ru-RU" altLang="ru-RU" sz="2800" dirty="0"/>
              <a:t>развития и возрастная психология</a:t>
            </a:r>
            <a:r>
              <a:rPr lang="ru-RU" altLang="ru-RU" sz="2800" dirty="0" smtClean="0"/>
              <a:t>»:</a:t>
            </a:r>
            <a:endParaRPr lang="ru-RU" altLang="ru-RU" sz="2800" b="1" dirty="0"/>
          </a:p>
          <a:p>
            <a:pPr algn="ctr">
              <a:buClrTx/>
              <a:buFontTx/>
              <a:buNone/>
            </a:pPr>
            <a:endParaRPr lang="ru-RU" alt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97" y="3196649"/>
            <a:ext cx="1295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74" y="4275570"/>
            <a:ext cx="1381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76" y="2154989"/>
            <a:ext cx="143986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07" y="3582152"/>
            <a:ext cx="12954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5" y="3096377"/>
            <a:ext cx="4957763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7893" y="1828800"/>
            <a:ext cx="7595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hlinkClick r:id="rId8"/>
              </a:rPr>
              <a:t>https://</a:t>
            </a:r>
            <a:r>
              <a:rPr lang="en-US" sz="4000" b="1" dirty="0" smtClean="0">
                <a:hlinkClick r:id="rId8"/>
              </a:rPr>
              <a:t>fdomgppu.ru/node/84798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051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562" y="2555489"/>
            <a:ext cx="8597642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Успехов!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встречи в следующем семестре</a:t>
            </a:r>
          </a:p>
        </p:txBody>
      </p:sp>
    </p:spTree>
    <p:extLst>
      <p:ext uri="{BB962C8B-B14F-4D97-AF65-F5344CB8AC3E}">
        <p14:creationId xmlns:p14="http://schemas.microsoft.com/office/powerpoint/2010/main" val="3614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472" y="2457881"/>
            <a:ext cx="110273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Детская психология (от зачатия до 15 лет): </a:t>
            </a:r>
            <a:r>
              <a:rPr lang="ru-RU" sz="3200" dirty="0" err="1" smtClean="0"/>
              <a:t>пренатальный</a:t>
            </a:r>
            <a:r>
              <a:rPr lang="ru-RU" sz="3200" dirty="0" smtClean="0"/>
              <a:t>, дошкольный, младший школьный, подростковый возраст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Психология юности (15-22 лет)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Психология зрелого возраста (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22-55/60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лет)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Геронтопсихология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(от 60 лет)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01015" y="1002042"/>
            <a:ext cx="7490985" cy="948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психологии развития и возрастной психологии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" y="163810"/>
            <a:ext cx="4421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195" y="4628637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7920" y="600502"/>
            <a:ext cx="10959153" cy="1879564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(период развития)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 замкнутый цикл </a:t>
            </a:r>
            <a:r>
              <a:rPr lang="ru-RU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человека, имеющий свою структуру и динамику.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948517" y="2684781"/>
            <a:ext cx="10617960" cy="37569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39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Выделяют:</a:t>
            </a:r>
            <a:endParaRPr lang="en-US" sz="39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Календарный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(хронологический, паспортный)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Биологический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(возраст развития)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Социальный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Психологический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возраст.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1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flipH="1" flipV="1">
            <a:off x="11286699" y="6053046"/>
            <a:ext cx="4503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психологии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Ю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Карандашеву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23833" y="1912807"/>
            <a:ext cx="10440537" cy="455455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рост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созревание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совершенствование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универсальное изменение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количественно-качественное изменение</a:t>
            </a:r>
          </a:p>
          <a:p>
            <a:pPr marL="457200" indent="-457200">
              <a:buFontTx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изменение, влекущее за собой новые изменения…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050" y="10317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как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временн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категория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501" y="1214651"/>
            <a:ext cx="11409529" cy="5540991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Филогенез</a:t>
            </a:r>
            <a:r>
              <a:rPr lang="ru-RU" sz="2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или развитие вида, — это предельная временная дистанция, включающая возникновение жизни, зарождение видов, их изменение, дифференциацию и преемственность, т.е. всю </a:t>
            </a: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биосоциальную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 эволюцию,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начиная с простейших и завершая человеком.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Антропогенез,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или развитие человечества во всех его аспектах,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— это часть филогенеза, начинающаяся с возникновением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Homo sapiens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 завершающаяся сегодняшним днем.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Онтогенез,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или индивидуальное развитие, — это временная дистанция длиной в человеческую жизнь: она начинается с момента зачатия и завершается концом жизни.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ru-RU" sz="2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Микрогенез</a:t>
            </a:r>
            <a:r>
              <a:rPr lang="ru-RU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или актуальный генез, — наиболее короткая временная дистанция, охватывающая «возрастной» период, в течение которого протекают краткосрочные процессы восприятия, памяти, мышления, воображения, развернутые последовательности действий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3187</Words>
  <Application>Microsoft Office PowerPoint</Application>
  <PresentationFormat>Широкоэкранный</PresentationFormat>
  <Paragraphs>416</Paragraphs>
  <Slides>59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3" baseType="lpstr">
      <vt:lpstr>Microsoft YaHei</vt:lpstr>
      <vt:lpstr>Arial</vt:lpstr>
      <vt:lpstr>Blackoak Std</vt:lpstr>
      <vt:lpstr>Calibri</vt:lpstr>
      <vt:lpstr>Calibri Light</vt:lpstr>
      <vt:lpstr>Helvetica</vt:lpstr>
      <vt:lpstr>Impact</vt:lpstr>
      <vt:lpstr>inherit</vt:lpstr>
      <vt:lpstr>Symbol</vt:lpstr>
      <vt:lpstr>Tahoma</vt:lpstr>
      <vt:lpstr>Times New Roman</vt:lpstr>
      <vt:lpstr>Tw Cen MT</vt:lpstr>
      <vt:lpstr>Wingdings</vt:lpstr>
      <vt:lpstr>Тема Office</vt:lpstr>
      <vt:lpstr>Презентация PowerPoint</vt:lpstr>
      <vt:lpstr>Презентация PowerPoint</vt:lpstr>
      <vt:lpstr>Актуальность темы</vt:lpstr>
      <vt:lpstr>Презентация PowerPoint</vt:lpstr>
      <vt:lpstr>Презентация PowerPoint</vt:lpstr>
      <vt:lpstr>Презентация PowerPoint</vt:lpstr>
      <vt:lpstr>Возраст (период развития) - относительно замкнутый цикл развития человека, имеющий свою структуру и динамику. </vt:lpstr>
      <vt:lpstr>Понимание развития в психологии  (по Ю. Н. Карандашеву)</vt:lpstr>
      <vt:lpstr>Развитие как временнáя категория</vt:lpstr>
      <vt:lpstr>Практические задачи психологии развития</vt:lpstr>
      <vt:lpstr>Типы развития</vt:lpstr>
      <vt:lpstr>Презентация PowerPoint</vt:lpstr>
      <vt:lpstr>Презентация PowerPoint</vt:lpstr>
      <vt:lpstr> Юность как психологический возраст</vt:lpstr>
      <vt:lpstr>В российской психологии юность</vt:lpstr>
      <vt:lpstr>Социальная ситуация развития в юношестве</vt:lpstr>
      <vt:lpstr>Социальная ситуация развития в юности -≪порог≫  самостоятельной жизни</vt:lpstr>
      <vt:lpstr>Психологическая готовность к самоопределению</vt:lpstr>
      <vt:lpstr>Основа профессионального самоопределения в юношеском возрасте:</vt:lpstr>
      <vt:lpstr>Возрастные задачи в период взросления:  (Р. Хавигхерст) </vt:lpstr>
      <vt:lpstr>Социальная ситуация развития в период взрослости</vt:lpstr>
      <vt:lpstr>Ранняя взрослость 21-25 лет</vt:lpstr>
      <vt:lpstr>Средняя взрослость 25-40 лет</vt:lpstr>
      <vt:lpstr>Поздняя взрослость 40-55/60 лет</vt:lpstr>
      <vt:lpstr>Презентация PowerPoint</vt:lpstr>
      <vt:lpstr>Периодизация развития Э. Эриксона </vt:lpstr>
      <vt:lpstr>Презентация PowerPoint</vt:lpstr>
      <vt:lpstr>Презентация PowerPoint</vt:lpstr>
      <vt:lpstr>Презентация PowerPoint</vt:lpstr>
      <vt:lpstr>Социальная ситуация развития</vt:lpstr>
      <vt:lpstr>Ведущая деятельность</vt:lpstr>
      <vt:lpstr>Этапы развития профессиональной деятельности</vt:lpstr>
      <vt:lpstr>Особенности общения</vt:lpstr>
      <vt:lpstr>Общение в семье (стадии развития отношений)</vt:lpstr>
      <vt:lpstr>Модели семейных отношений</vt:lpstr>
      <vt:lpstr>Презентация PowerPoint</vt:lpstr>
      <vt:lpstr>Искусство брака - осознание</vt:lpstr>
      <vt:lpstr>Мотивы и потребности</vt:lpstr>
      <vt:lpstr>Эмоциональная сфера</vt:lpstr>
      <vt:lpstr>Самосознание</vt:lpstr>
      <vt:lpstr>Познавательная сфера</vt:lpstr>
      <vt:lpstr>Кризисы взрослости</vt:lpstr>
      <vt:lpstr>Проявления кризисов </vt:lpstr>
      <vt:lpstr>Основные новообразования периода взрослости: </vt:lpstr>
      <vt:lpstr>Старость</vt:lpstr>
      <vt:lpstr>Старение – комплекс изменений, происходящих в организме с течением времени и наиболее заметных именно в преклонном возрасте.   Геронтология (от греч.  – старый и  – учение) - наука, изучающая процесс и историю старения человека с биологической, химической, физической и психологической точек зрения, его причины и способы борьбы с ними. </vt:lpstr>
      <vt:lpstr>Презентация PowerPoint</vt:lpstr>
      <vt:lpstr>Стратегии старения (М.В. Ермолаева):  1. Сохранение себя как индивида. 2. Дальнейшее прогрессивное развитие личности.  Конструктивная и деструктивная стратегии старения.  Б. Ливехуд: « выбор осуществляется в период кризиса середины жизни».  Э. Эриксон:  «на исход кризиса старости влияет характер прохождения предшествующих жизненных этапов».  М. Кляйн: «успешность адаптации - отсутствие зависти к другим людям».</vt:lpstr>
      <vt:lpstr>Презентация PowerPoint</vt:lpstr>
      <vt:lpstr>Факторы старения:  биологические изменения, психологические изменения,  социально-культурными условиями, восприятие собственного возраста и др. </vt:lpstr>
      <vt:lpstr>Презентация PowerPoint</vt:lpstr>
      <vt:lpstr>Презентация PowerPoint</vt:lpstr>
      <vt:lpstr>Презентация PowerPoint</vt:lpstr>
      <vt:lpstr>Социально-психологические типы старости  (Игорь Семенович Кон)</vt:lpstr>
      <vt:lpstr>Новообразование возраста</vt:lpstr>
      <vt:lpstr>Заключение</vt:lpstr>
      <vt:lpstr>Основная литература по теме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117</cp:revision>
  <dcterms:created xsi:type="dcterms:W3CDTF">2020-04-12T15:39:28Z</dcterms:created>
  <dcterms:modified xsi:type="dcterms:W3CDTF">2021-04-15T15:41:59Z</dcterms:modified>
</cp:coreProperties>
</file>