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sldIdLst>
    <p:sldId id="260" r:id="rId2"/>
    <p:sldId id="261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65" r:id="rId29"/>
    <p:sldId id="288" r:id="rId30"/>
    <p:sldId id="289" r:id="rId31"/>
    <p:sldId id="290" r:id="rId32"/>
    <p:sldId id="291" r:id="rId33"/>
    <p:sldId id="29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90" d="100"/>
          <a:sy n="90" d="100"/>
        </p:scale>
        <p:origin x="1056" y="9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29363517060367"/>
          <c:y val="5.6210875984251958E-2"/>
          <c:w val="0.52774278215223092"/>
          <c:h val="0.825346456692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проживающих в общежитиях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1748</c:v>
                </c:pt>
                <c:pt idx="1">
                  <c:v>1791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количество студентов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1452</c:v>
                </c:pt>
                <c:pt idx="1">
                  <c:v>1525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иностранных студентов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198</c:v>
                </c:pt>
                <c:pt idx="1">
                  <c:v>311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751872"/>
        <c:axId val="150770048"/>
      </c:barChart>
      <c:catAx>
        <c:axId val="15075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0770048"/>
        <c:crosses val="autoZero"/>
        <c:auto val="1"/>
        <c:lblAlgn val="ctr"/>
        <c:lblOffset val="100"/>
        <c:noMultiLvlLbl val="0"/>
      </c:catAx>
      <c:valAx>
        <c:axId val="150770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751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61A6F-1A86-428E-BEE7-EF80368A968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78257-6E06-48B9-AAA9-15FE69FBB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259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8257-6E06-48B9-AAA9-15FE69FBBBD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60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277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09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63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8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5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2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3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3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86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3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DA2AA-C27D-43BC-8441-507A04C9C89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E98F9-78A5-424E-AA8B-FF9AE681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29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6.emf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exey\Desktop\Университ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096"/>
            <a:ext cx="3960440" cy="25767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755577" y="3573016"/>
            <a:ext cx="7992888" cy="2492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CC"/>
                </a:solidFill>
              </a:rPr>
              <a:t>Информация о работе служб и подразделений, курируемых проректором по административно-хозяйственной работе за 2022 год.</a:t>
            </a:r>
          </a:p>
          <a:p>
            <a:pPr algn="just"/>
            <a:endParaRPr lang="ru-RU" sz="2400" b="1" dirty="0">
              <a:solidFill>
                <a:srgbClr val="6600CC"/>
              </a:solidFill>
            </a:endParaRPr>
          </a:p>
          <a:p>
            <a:pPr algn="just"/>
            <a:endParaRPr lang="ru-RU" sz="2400" b="1" dirty="0" smtClean="0">
              <a:solidFill>
                <a:srgbClr val="6600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6600CC"/>
                </a:solidFill>
              </a:rPr>
              <a:t>Проректор по АХР: Орлов И.И. </a:t>
            </a:r>
            <a:endParaRPr lang="ru-RU" sz="24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krasgmu.ru/index.php?page%5bcommon%5d=download&amp;md=ffd1ff0c7a6449d1ce85f6c0dc49400d&amp;cid=14&amp;oid=2293827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47" y="1706789"/>
            <a:ext cx="2592288" cy="381216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506547" y="188640"/>
            <a:ext cx="73859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корпус Фармацевтического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Отремонтировано: 14 кабинетов и учебных классов (в 4 из них кроме покраски была укладка настенной и напольной плитки); проведен косметический ремонт центрального лестничного марша с 1-го по 5-ый этажи.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krasgmu.ru/index.php?page%5bcommon%5d=download&amp;md=76e04ec0c3f2c85fad53085807bb0206&amp;cid=14&amp;oid=2293827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77394"/>
            <a:ext cx="2664296" cy="398385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57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1086" y="332656"/>
            <a:ext cx="7381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ремонт приемной руководителя Фармацевтического колледжа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KuznetsovaEU\Desktop\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550" y="1116707"/>
            <a:ext cx="1927322" cy="209626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C:\Users\KuznetsovaEU\Desktop\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75" y="1196752"/>
            <a:ext cx="265295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691680" y="3526269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ремонта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335699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ремонта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krasgmu.ru/sys/files/attach/63/63dd3b227164aba08532e867946c39b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98" y="3868685"/>
            <a:ext cx="1750060" cy="2333625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https://krasgmu.ru/sys/files/attach/cf/cf8c5b743d0459718a256d2d37691f3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7346" y="4238805"/>
            <a:ext cx="2088233" cy="1620754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07704" y="6338689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покраска фасада – ул. Вавилова, 23 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6547" y="260648"/>
            <a:ext cx="70076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Морфологический корпус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Покраска лестничного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марша с 1 по 5 этаж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холла 1-го этажа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KuznetsovaEU\Desktop\ФОТООТЧЁТ СТ.ОТ. 2022\j-VJwUreOr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216024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 descr="C:\Users\KuznetsovaEU\Desktop\ФОТООТЧЁТ СТ.ОТ. 2022\PNOf_wA-UfQ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3672408" cy="250881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2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385209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ОВП (отделение общей врачебной практики)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ремонт кабинетов, коридоров, лестничного марша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9444"/>
            <a:ext cx="1368152" cy="1331484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KuznetsovaEU\Desktop\ФОТООТЧЁТ СТ.ОТ. 2022\cDVflJWCPY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72" y="3068959"/>
            <a:ext cx="2498300" cy="1661699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KuznetsovaEU\Desktop\ФОТООТЧЁТ СТ.ОТ. 2022\9SnIfil9yK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24" y="3275962"/>
            <a:ext cx="2096683" cy="1521190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KuznetsovaEU\Desktop\ФОТООТЧЁТ СТ.ОТ. 2022\ND9efnR6QL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911" y="4869160"/>
            <a:ext cx="1842081" cy="1363319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KuznetsovaEU\Desktop\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42929"/>
            <a:ext cx="1632080" cy="2275998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63888" y="638132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Лестничный марш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88" y="4134025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ремонта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5198" y="4730659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ремонта –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этаж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4952087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ремонта –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этаж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2523" y="404663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4991" y="616530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Регистратура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KuznetsovaEU\Desktop\ФОТООТЧЁТ СТ.ОТ. 2022\DQN-MFxwXQQ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16" y="919113"/>
            <a:ext cx="295232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C:\Users\KuznetsovaEU\Desktop\ФОТООТЧЁТ СТ.ОТ. 2022\n831vMoREY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38" y="860776"/>
            <a:ext cx="3150460" cy="247214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C:\Users\KuznetsovaEU\Desktop\Фото отчёт\_7NI5Dq2SBU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395" y="3932920"/>
            <a:ext cx="1610995" cy="214947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20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6547" y="339043"/>
            <a:ext cx="738593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№3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выполнение ремонтных работ по созданию безбарьерной среды для инвалидов и лиц с ограниченными возможностями здоровья (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решению Ученого Совета ФГБОУ ВО КрасГМУ им. проф. В.Ф. Войно-Ясенецкого Минздрава России от 20 октября 2021 года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/>
          </a:p>
        </p:txBody>
      </p:sp>
      <p:pic>
        <p:nvPicPr>
          <p:cNvPr id="11266" name="Picture 2" descr="Панду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5" t="47717" r="11144" b="6910"/>
          <a:stretch/>
        </p:blipFill>
        <p:spPr bwMode="auto">
          <a:xfrm>
            <a:off x="664959" y="2780928"/>
            <a:ext cx="538498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>
            <a:solidFill>
              <a:srgbClr val="6600CC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444208" y="4159823"/>
            <a:ext cx="1910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пандус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772816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Отражено в отчете Университета о выполнении Дорожной карты по взаимодействию с Ресурсным учебно-методическим центром по организации деятельности в сфере развития  инклюзивного образования.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Файл не найден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41" y="1629026"/>
            <a:ext cx="1491556" cy="194399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https://krasgmu.ru/sys/files/attach/b1/b1af60a812a8e6e5dd9b013268b943a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9026"/>
            <a:ext cx="2288540" cy="305181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506547" y="260648"/>
            <a:ext cx="74579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жилая комната  с расширением дверного проема для прохода  инвалидной коляски,  сан.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узел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душевая с учетом необходимых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требований. 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Специализированная мебель в жилую комнату будет закуплена в </a:t>
            </a:r>
            <a:r>
              <a:rPr lang="ru-RU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krasgmu.ru/sys/files/attach/a5/a55e45988e15e375e187824a4f65a7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6" y="1628800"/>
            <a:ext cx="209359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https://krasgmu.ru/sys/files/attach/4a/4a06ef40b33c16ef33cfdbdcedfb296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69693"/>
            <a:ext cx="2809240" cy="219646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08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KuznetsovaEU\Desktop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31" y="1124745"/>
            <a:ext cx="2220565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 descr="C:\Users\KuznetsovaEU\Desktop\ФОТООТЧЁТ СТ.ОТ. 2022\_IIi8BL_sq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75" y="1171443"/>
            <a:ext cx="4092557" cy="204153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779912" y="292006"/>
            <a:ext cx="1651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№4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8190" y="802112"/>
            <a:ext cx="2676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Покраска учебной комна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9621" y="692696"/>
            <a:ext cx="441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Очередная покраска коридора 5-го этажа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0309" y="3458523"/>
            <a:ext cx="1651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№5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https://krasgmu.ru/sys/files/attach/a8/a829d778c21179edd6cafb5a266d26b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0" y="4033079"/>
            <a:ext cx="243788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Рисунок 14" descr="https://krasgmu.ru/index.php?page%5bcommon%5d=download&amp;md=dbde778ecf85d42cee8f19f5b7619122&amp;cid=14&amp;oid=2293906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25" y="4031677"/>
            <a:ext cx="1435183" cy="190497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Рисунок 15" descr="C:\Users\KuznetsovaEU\Desktop\ФОТООТЧЁТ СТ.ОТ. 2022\DQjC3NyGwD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37" y="4033079"/>
            <a:ext cx="3287464" cy="198943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3421713" y="6153975"/>
            <a:ext cx="2248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Покраска дверей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65684" y="6170924"/>
            <a:ext cx="308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ремонт кухонь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325" y="5905589"/>
            <a:ext cx="308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ремонт кухонь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krasgmu.ru/index.php?page%5bcommon%5d=download&amp;md=7407d39f8ee625b94869488d770f8c54&amp;cid=14&amp;oid=2293829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1352"/>
            <a:ext cx="475252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411760" y="404664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№6 (Фармацевтический колледж)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040" y="3491135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ремонт комнаты для  самоподготовки студентов (учебная комната)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krasgmu.ru/index.php?page%5bcommon%5d=download&amp;md=b3dee041ab715e1076d26b3f764bb30d&amp;cid=14&amp;oid=2293829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077073"/>
            <a:ext cx="2736304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635896" y="451438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ремонт    медицинского изолятора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KuznetsovaEU\Desktop\К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2182" y="735640"/>
            <a:ext cx="3024336" cy="2592288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KuznetsovaEU\Desktop\к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9" y="3381360"/>
            <a:ext cx="2814945" cy="254825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707904" y="15759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потолков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KuznetsovaEU\Desktop\к-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501" y="4149080"/>
            <a:ext cx="2228292" cy="155706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C:\Users\KuznetsovaEU\Desktop\к-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43952"/>
            <a:ext cx="1728192" cy="263122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707904" y="6021288"/>
            <a:ext cx="2086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ремонта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3637195"/>
            <a:ext cx="2086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ремонта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50770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Структура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2802604"/>
            <a:ext cx="1584176" cy="7704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Служба материально-технического снабжения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67744" y="2574612"/>
            <a:ext cx="1601428" cy="9984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Отдел по организации проектирование и выполнения строительных работ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94383" y="2807901"/>
            <a:ext cx="1621788" cy="765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Служба эксплуатации зданий и сооружений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24128" y="2819760"/>
            <a:ext cx="1584176" cy="609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Гараж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24328" y="2807901"/>
            <a:ext cx="1516344" cy="609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Служба главного инженера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71800" y="3717032"/>
            <a:ext cx="1656184" cy="550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Паспортный стол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05796" y="3701642"/>
            <a:ext cx="1554436" cy="5657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Отдел охраны труда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15616" y="1717564"/>
            <a:ext cx="1516344" cy="5400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Помощник проректора по АХР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876256" y="1748767"/>
            <a:ext cx="1516344" cy="5400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Секретарь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869172" y="1064725"/>
            <a:ext cx="1872209" cy="6480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Проректор по АХР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39" name="Прямая со стрелкой 38"/>
          <p:cNvCxnSpPr>
            <a:stCxn id="25" idx="3"/>
            <a:endCxn id="24" idx="0"/>
          </p:cNvCxnSpPr>
          <p:nvPr/>
        </p:nvCxnSpPr>
        <p:spPr>
          <a:xfrm>
            <a:off x="5741381" y="1388761"/>
            <a:ext cx="1893047" cy="360006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25" idx="1"/>
            <a:endCxn id="23" idx="0"/>
          </p:cNvCxnSpPr>
          <p:nvPr/>
        </p:nvCxnSpPr>
        <p:spPr>
          <a:xfrm flipH="1">
            <a:off x="1873788" y="1388761"/>
            <a:ext cx="1995384" cy="328803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259632" y="2492896"/>
            <a:ext cx="7022868" cy="0"/>
          </a:xfrm>
          <a:prstGeom prst="line">
            <a:avLst/>
          </a:prstGeom>
          <a:ln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25" idx="2"/>
          </p:cNvCxnSpPr>
          <p:nvPr/>
        </p:nvCxnSpPr>
        <p:spPr>
          <a:xfrm flipH="1">
            <a:off x="4805276" y="1712797"/>
            <a:ext cx="1" cy="780099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8" idx="0"/>
          </p:cNvCxnSpPr>
          <p:nvPr/>
        </p:nvCxnSpPr>
        <p:spPr>
          <a:xfrm>
            <a:off x="1259632" y="2481037"/>
            <a:ext cx="0" cy="321567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16" idx="0"/>
          </p:cNvCxnSpPr>
          <p:nvPr/>
        </p:nvCxnSpPr>
        <p:spPr>
          <a:xfrm>
            <a:off x="3068458" y="2492896"/>
            <a:ext cx="0" cy="81716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17" idx="0"/>
          </p:cNvCxnSpPr>
          <p:nvPr/>
        </p:nvCxnSpPr>
        <p:spPr>
          <a:xfrm>
            <a:off x="4805277" y="2481037"/>
            <a:ext cx="0" cy="326864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endCxn id="18" idx="0"/>
          </p:cNvCxnSpPr>
          <p:nvPr/>
        </p:nvCxnSpPr>
        <p:spPr>
          <a:xfrm>
            <a:off x="6516216" y="2492896"/>
            <a:ext cx="0" cy="326864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endCxn id="19" idx="0"/>
          </p:cNvCxnSpPr>
          <p:nvPr/>
        </p:nvCxnSpPr>
        <p:spPr>
          <a:xfrm>
            <a:off x="8282500" y="2481037"/>
            <a:ext cx="0" cy="326864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2195736" y="2492896"/>
            <a:ext cx="0" cy="1499319"/>
          </a:xfrm>
          <a:prstGeom prst="line">
            <a:avLst/>
          </a:prstGeom>
          <a:ln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endCxn id="20" idx="1"/>
          </p:cNvCxnSpPr>
          <p:nvPr/>
        </p:nvCxnSpPr>
        <p:spPr>
          <a:xfrm>
            <a:off x="2195736" y="3984520"/>
            <a:ext cx="576064" cy="7696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/>
          <p:cNvCxnSpPr/>
          <p:nvPr/>
        </p:nvCxnSpPr>
        <p:spPr>
          <a:xfrm>
            <a:off x="7452320" y="2492896"/>
            <a:ext cx="0" cy="1491624"/>
          </a:xfrm>
          <a:prstGeom prst="line">
            <a:avLst/>
          </a:prstGeom>
          <a:ln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 стрелкой 1029"/>
          <p:cNvCxnSpPr>
            <a:endCxn id="21" idx="3"/>
          </p:cNvCxnSpPr>
          <p:nvPr/>
        </p:nvCxnSpPr>
        <p:spPr>
          <a:xfrm flipH="1">
            <a:off x="6660232" y="3984520"/>
            <a:ext cx="792088" cy="1"/>
          </a:xfrm>
          <a:prstGeom prst="straightConnector1">
            <a:avLst/>
          </a:prstGeom>
          <a:ln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xtBox 1030"/>
          <p:cNvSpPr txBox="1"/>
          <p:nvPr/>
        </p:nvSpPr>
        <p:spPr>
          <a:xfrm>
            <a:off x="1691680" y="472514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                   7 подразделений</a:t>
            </a:r>
          </a:p>
          <a:p>
            <a:r>
              <a:rPr lang="ru-RU" b="1" dirty="0" smtClean="0"/>
              <a:t>                               Работает около 150 человек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448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8294" y="260648"/>
            <a:ext cx="3183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лифтов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5730" y="3187167"/>
            <a:ext cx="585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грузового лифта в морфологическом корпусе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3098" y="785712"/>
            <a:ext cx="6804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двух пассажирских лифтов в общежитиях № 2 и № 5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4149080"/>
            <a:ext cx="114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ремонта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5140" y="4131376"/>
            <a:ext cx="203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ремонта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 descr="https://krasgmu.ru/index.php?page%5bcommon%5d=download&amp;md=b32f03e09b4fe97663190cc5c8649c26&amp;cid=14&amp;oid=2316863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93" y="3682023"/>
            <a:ext cx="1728192" cy="268626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3" name="Рисунок 32" descr="https://krasgmu.ru/index.php?page%5bcommon%5d=download&amp;md=e389eb3330b2abaa48e246b57cf7b8c5&amp;cid=14&amp;oid=2316849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632" y="3742960"/>
            <a:ext cx="1370180" cy="262146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4" name="Рисунок 33" descr="C:\Users\KuznetsovaEU\Desktop\к-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233" y="1200158"/>
            <a:ext cx="1153499" cy="174473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" name="Рисунок 34" descr="https://krasgmu.ru/index.php?page%5bcommon%5d=download&amp;md=73b7c332794ca200d298f68e9817d8d1&amp;cid=14&amp;oid=2316840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16697"/>
            <a:ext cx="1180487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6" name="Рисунок 35" descr="https://krasgmu.ru/sys/files/attach/27/27430ff901c825261b6c14cf8332783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30" y="1200158"/>
            <a:ext cx="1239730" cy="165661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7" name="Рисунок 36" descr="https://krasgmu.ru/sys/files/attach/37/37afcd55565e87dc4175f4b2f25cd29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12" y="1183620"/>
            <a:ext cx="1142976" cy="165661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8" name="Рисунок 37" descr="https://krasgmu.ru/index.php?page%5bcommon%5d=download&amp;md=58baadecd79e74047a925a488f3a5c33&amp;cid=14&amp;oid=2316840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00158"/>
            <a:ext cx="1368152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60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KuznetsovaEU\Desktop\к-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25793" y="1277111"/>
            <a:ext cx="1544909" cy="1188493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670687" y="260648"/>
            <a:ext cx="700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помещений под размещение томографа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(Лабораторный корпус)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https://krasgmu.ru/sys/files/attach/40/403bda335189a0bdaa2db6a5a08654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7167" y="2832423"/>
            <a:ext cx="3464601" cy="3544102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https://krasgmu.ru/sys/files/attach/7f/7fbc689535efe48801e8309da72904f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2708" y="4856569"/>
            <a:ext cx="2015490" cy="15113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Рисунок 15" descr="C:\Users\KuznetsovaEU\Desktop\к-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1041" y="5044455"/>
            <a:ext cx="1822811" cy="132820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Рисунок 17" descr="https://krasgmu.ru/sys/files/attach/fd/fdd53176c89fd948e756d2e72abc27c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6864" y="1257339"/>
            <a:ext cx="1455282" cy="1152128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https://krasgmu.ru/sys/files/attach/c6/c6d01660a9a5d9c13d8255aa9c0db1a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5389" y="1313850"/>
            <a:ext cx="1544910" cy="1115017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https://krasgmu.ru/sys/files/attach/da/dadf558fe0bb710cff324889c26ae35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6606" y="1288455"/>
            <a:ext cx="1443198" cy="1080122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 descr="Файл не найден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01" y="1124745"/>
            <a:ext cx="1815403" cy="1152127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1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krasgmu.ru/sys/files/attach/43/434d31ec2b554e080473e18239a9ebf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079" y="3680593"/>
            <a:ext cx="230513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https://krasgmu.ru/sys/files/attach/41/41b47834e0c5f86ec99fef717570ff8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0131" y="3646966"/>
            <a:ext cx="2384425" cy="178816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06547" y="260648"/>
            <a:ext cx="7313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ЦНИЛ – покраска холла, коридоров 1 и 2 этажей, лестничного марша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krasgmu.ru/sys/files/attach/46/4613179430a80be5709924057aeba93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5155" y="1283328"/>
            <a:ext cx="2425510" cy="1744268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ttps://krasgmu.ru/sys/files/attach/f8/f8318d9f3373294a0edbb00c6356755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4863" y="1221461"/>
            <a:ext cx="2454553" cy="1800200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2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292006"/>
            <a:ext cx="3554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объекты Университета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616042"/>
            <a:ext cx="2327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krasgmu.ru/index.php?page%5bcommon%5d=download&amp;md=82df5c197409048c7c7878f3abaacd6d&amp;cid=14&amp;oid=2293815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54596"/>
            <a:ext cx="3379219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https://krasgmu.ru/index.php?page%5bcommon%5d=download&amp;md=f9b31f5c0a18cd1157f7bc52881f6f1c&amp;cid=14&amp;oid=2293795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9" y="3933056"/>
            <a:ext cx="3562350" cy="183864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C:\Users\KuznetsovaEU\Desktop\к-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67826"/>
            <a:ext cx="3200400" cy="239903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067944" y="3260048"/>
            <a:ext cx="5076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Обновленный  забор с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нанесеннием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триколора 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эмблемы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1225" y="6060683"/>
            <a:ext cx="7493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Уложено безопасное резиновое покрытие под уже стоящими тренажерами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krasgmu.ru/index.php?page%5bcommon%5d=download&amp;md=d5595ec0724f6bf0d1ecddab1b916176&amp;cid=14&amp;oid=2293793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47" y="981879"/>
            <a:ext cx="2412922" cy="165503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05442" y="2782995"/>
            <a:ext cx="74188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дополнительно новые тренажёры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krasgmu.ru/index.php?page%5bcommon%5d=download&amp;md=ce58f123bfabf64199d97a1ec998a7e3&amp;cid=14&amp;oid=2293790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468" y="963059"/>
            <a:ext cx="3057963" cy="210999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051721" y="188640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«МедУЗа»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4181" y="655282"/>
            <a:ext cx="3204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 после ремонта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KuznetsovaEU\Desktop\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95763"/>
            <a:ext cx="2246351" cy="174995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763688" y="646818"/>
            <a:ext cx="3204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 до ремонта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krasgmu.ru/index.php?page%5bcommon%5d=download&amp;md=6f55f86469829313c6bdcba34bd91e30&amp;cid=14&amp;oid=2316840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22" y="4180131"/>
            <a:ext cx="1617415" cy="190426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https://krasgmu.ru/index.php?page%5bcommon%5d=download&amp;md=1e4df704ce55108e23a2816d795df241&amp;cid=14&amp;oid=2293955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866" y="4351155"/>
            <a:ext cx="2425629" cy="166850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https://krasgmu.ru/index.php?page%5bcommon%5d=download&amp;md=a2e2206a69bacf54ac4b77e7e5893e16&amp;cid=14&amp;oid=2293954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4244872"/>
            <a:ext cx="1512168" cy="177478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82776" y="3374008"/>
            <a:ext cx="8210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Помыта чаша бассейна, проведены испытания системы водоочистки, регулярно берутся пробы воды, проведен ремонт и частичная замена кабинок в раздевалках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282134"/>
            <a:ext cx="6966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холле бассейна обновлены (перетянуты) диваны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krasgmu.ru/index.php?page%5bcommon%5d=download&amp;md=6b01870515e32cfe8cbd2b98aeb74611&amp;cid=14&amp;oid=2293956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2" y="1124744"/>
            <a:ext cx="5110936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https://krasgmu.ru/index.php?page%5bcommon%5d=download&amp;md=7c6520f4f3ed7d345a07886056362915&amp;cid=14&amp;oid=2316849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04288"/>
            <a:ext cx="2148840" cy="281432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3192" y="5620598"/>
            <a:ext cx="2806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0880" y="5517232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krasgmu.ru/sys/files/attach/7f/7faa7d363a80d6908f82536a2c870a2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39" y="5827048"/>
            <a:ext cx="1206840" cy="8998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Файл не найден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853951"/>
            <a:ext cx="1656184" cy="87749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Файл не найден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68" y="5877272"/>
            <a:ext cx="1575823" cy="72742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AutoShape 2" descr="База отдыха и практик Василёк, дом отдыха, Республика Хакасия, Ширинский  район, поселок Колодезный — Яндекс Кар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База отдыха и практик Василёк, дом отдыха, Республика Хакасия, Ширинский  район, поселок Колодезный — Яндекс Карт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73" y="1340768"/>
            <a:ext cx="3352276" cy="335227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1811635" y="160338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 – оздоровительная База «Практик», поселок «Жемчужный» озеро Шира, республика Хакасия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0880" y="800708"/>
            <a:ext cx="776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Отдохнуло более 300 человек, реализовано путевок более чем на 2 000 000,00 руб.</a:t>
            </a:r>
            <a:endParaRPr lang="ru-RU" sz="16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975" y="5013176"/>
            <a:ext cx="865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закуплены новые диваны в эконом домики, посуда в столовую,  установлены новые качели. </a:t>
            </a:r>
          </a:p>
          <a:p>
            <a:r>
              <a:rPr lang="ru-RU" sz="1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планируется закупка и установка детского городка. </a:t>
            </a:r>
            <a:endParaRPr lang="ru-RU" sz="1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19" y="328882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Информация о проживающих в общежитиях</a:t>
            </a:r>
          </a:p>
          <a:p>
            <a:pPr algn="ctr"/>
            <a:r>
              <a:rPr lang="ru-RU" b="1" dirty="0" smtClean="0"/>
              <a:t>В общежитиях проживает около 1800 человек.</a:t>
            </a:r>
          </a:p>
          <a:p>
            <a:pPr algn="ctr"/>
            <a:r>
              <a:rPr lang="ru-RU" b="1" dirty="0" smtClean="0"/>
              <a:t>Всего студентов: 1525 человек. </a:t>
            </a:r>
          </a:p>
          <a:p>
            <a:pPr algn="ctr"/>
            <a:r>
              <a:rPr lang="ru-RU" b="1" dirty="0" smtClean="0"/>
              <a:t> Российских студентов – 1215 человек.</a:t>
            </a:r>
            <a:endParaRPr lang="ru-RU" b="1" dirty="0"/>
          </a:p>
          <a:p>
            <a:pPr algn="ctr"/>
            <a:endParaRPr lang="ru-RU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5613357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1560" y="5733256"/>
            <a:ext cx="82809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2021 г.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студенты дальнего и ближнего зарубежья –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 человек из 11 стран.</a:t>
            </a:r>
          </a:p>
          <a:p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2022 г.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студенты дальнего и ближнего зарубежья –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 человек из 22 стран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2023 года ожидаем еще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слушателей подготовительных курсов из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Гвинеи.</a:t>
            </a:r>
          </a:p>
          <a:p>
            <a:endParaRPr lang="ru-RU" sz="1600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3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493147"/>
            <a:ext cx="7097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многолетней работы сотрудников АХЧ явилось передача в 2022 году здания - объекта культурного наследия «Типография и редакция Е. Ф. Кудрявцева» построено в 1888-1890гг. По адресу г. Красноярск, пр. Мира, 70. общей площадью 1409,1 кв. м. в пользование Центру по сохранению объектов культурного наследия на праве оперативного управления. Центр по сохранению объектов культурного наследия является заказчиком работ по разработке проектно-сметной документации, с целью сохранения объекта культурного наследия. На данный вид работ выделено из краевого бюджета 16 млн. руб.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Users\Alexey\Desktop\Фармацевтический колледж, КрасГМУ им. профессора В.Ф. Войно-Ясенецкого — 2ГИС_files\30258560061151284_edd3_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40968"/>
            <a:ext cx="3024336" cy="3024336"/>
          </a:xfrm>
          <a:prstGeom prst="rect">
            <a:avLst/>
          </a:prstGeom>
          <a:solidFill>
            <a:srgbClr val="6600CC"/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32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4664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2023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417214"/>
              </p:ext>
            </p:extLst>
          </p:nvPr>
        </p:nvGraphicFramePr>
        <p:xfrm>
          <a:off x="755576" y="1412776"/>
          <a:ext cx="3672408" cy="3674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933"/>
                <a:gridCol w="3179475"/>
              </a:tblGrid>
              <a:tr h="316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Наименование предмета капительного ремонта 2023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75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7030A0"/>
                          </a:solidFill>
                          <a:effectLst/>
                        </a:rPr>
                        <a:t>Выполнение работ по капитальному ремонту сан</a:t>
                      </a:r>
                      <a:r>
                        <a:rPr lang="ru-RU" sz="1400" b="0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. узлов </a:t>
                      </a:r>
                      <a:r>
                        <a:rPr lang="ru-RU" sz="1400" b="0" u="none" strike="noStrike" dirty="0">
                          <a:solidFill>
                            <a:srgbClr val="7030A0"/>
                          </a:solidFill>
                          <a:effectLst/>
                        </a:rPr>
                        <a:t>в общежитие № 5 по адресу: г. Красноярск</a:t>
                      </a:r>
                      <a:r>
                        <a:rPr lang="ru-RU" sz="1400" b="0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, ул. </a:t>
                      </a:r>
                      <a:r>
                        <a:rPr lang="ru-RU" sz="1400" b="0" u="none" strike="noStrike" dirty="0">
                          <a:solidFill>
                            <a:srgbClr val="7030A0"/>
                          </a:solidFill>
                          <a:effectLst/>
                        </a:rPr>
                        <a:t>Краснодарская, д 19</a:t>
                      </a:r>
                      <a:endParaRPr lang="ru-RU" sz="14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75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Выполнение работ по объекту  " Капитальный ремонт  помещений № 40, 41, 44, 45, 50 - 2 этаж по адресу: г. Красноярск, ул. Партизана </a:t>
                      </a:r>
                      <a:r>
                        <a:rPr lang="ru-RU" sz="1400" b="0" u="none" strike="noStrike" dirty="0" smtClean="0">
                          <a:effectLst/>
                        </a:rPr>
                        <a:t>Железняка, д  </a:t>
                      </a:r>
                      <a:r>
                        <a:rPr lang="ru-RU" sz="1400" b="0" u="none" strike="noStrike" dirty="0">
                          <a:effectLst/>
                        </a:rPr>
                        <a:t>1»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633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Выполнение работ по капитальному ремонту, монтаж и пусконаладочные работы Аварийное освещение, заземление, молниезащита на объектах КрасГМУ (столовая)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58423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</a:rPr>
                        <a:t>  ИТОГО  (руб.)     : 54 194 570,00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8790"/>
              </p:ext>
            </p:extLst>
          </p:nvPr>
        </p:nvGraphicFramePr>
        <p:xfrm>
          <a:off x="5004048" y="1340768"/>
          <a:ext cx="3600400" cy="540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48"/>
                <a:gridCol w="3168352"/>
              </a:tblGrid>
              <a:tr h="126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Наименование предмета текущего ремонта 2023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Выполнение работ по смене оконных блоков и витражей КрасГМУ</a:t>
                      </a:r>
                      <a:endParaRPr lang="ru-RU" sz="14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5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Выполнение работ по текущему </a:t>
                      </a:r>
                      <a:r>
                        <a:rPr lang="ru-RU" sz="1400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ремонту </a:t>
                      </a:r>
                      <a:r>
                        <a:rPr lang="ru-RU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жилых комнат в общежитиях </a:t>
                      </a:r>
                      <a:r>
                        <a:rPr lang="ru-RU" sz="1400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КрасГМУ-53 комн.</a:t>
                      </a:r>
                      <a:endParaRPr lang="ru-RU" sz="1400" b="0" i="0" u="none" strike="noStrike" dirty="0">
                        <a:solidFill>
                          <a:srgbClr val="8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9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Выполнение работ по  смене  ограждения на объекте " Лыжная база по адресу г</a:t>
                      </a:r>
                      <a:r>
                        <a:rPr lang="ru-RU" sz="1400" u="none" strike="noStrike" dirty="0" smtClean="0">
                          <a:effectLst/>
                        </a:rPr>
                        <a:t>. Красноярск </a:t>
                      </a:r>
                      <a:r>
                        <a:rPr lang="ru-RU" sz="1400" u="none" strike="noStrike" dirty="0">
                          <a:effectLst/>
                        </a:rPr>
                        <a:t>ул</a:t>
                      </a:r>
                      <a:r>
                        <a:rPr lang="ru-RU" sz="1400" u="none" strike="noStrike" dirty="0" smtClean="0">
                          <a:effectLst/>
                        </a:rPr>
                        <a:t>. Ленинградская, 7</a:t>
                      </a:r>
                      <a:r>
                        <a:rPr lang="ru-RU" sz="1400" u="none" strike="noStrike" dirty="0">
                          <a:effectLst/>
                        </a:rPr>
                        <a:t>."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758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Выполнение работ по текущему </a:t>
                      </a:r>
                      <a:r>
                        <a:rPr lang="ru-RU" sz="1400" u="none" strike="noStrike" dirty="0" smtClean="0">
                          <a:effectLst/>
                        </a:rPr>
                        <a:t>ремонту </a:t>
                      </a:r>
                      <a:r>
                        <a:rPr lang="ru-RU" sz="1400" u="none" strike="noStrike" dirty="0">
                          <a:effectLst/>
                        </a:rPr>
                        <a:t>"Ремонт внутренних помещений учебного корпуса"  :   фармацевтического колледжа  по адресу г. Красноярск  пр</a:t>
                      </a:r>
                      <a:r>
                        <a:rPr lang="ru-RU" sz="1400" u="none" strike="noStrike" dirty="0" smtClean="0">
                          <a:effectLst/>
                        </a:rPr>
                        <a:t>. Мира, </a:t>
                      </a:r>
                      <a:r>
                        <a:rPr lang="ru-RU" sz="1400" u="none" strike="noStrike" dirty="0">
                          <a:effectLst/>
                        </a:rPr>
                        <a:t>70 ; Учебного корпуса № 2 по адресу пр</a:t>
                      </a:r>
                      <a:r>
                        <a:rPr lang="ru-RU" sz="1400" u="none" strike="noStrike" dirty="0" smtClean="0">
                          <a:effectLst/>
                        </a:rPr>
                        <a:t>. Карла </a:t>
                      </a:r>
                      <a:r>
                        <a:rPr lang="ru-RU" sz="1400" u="none" strike="noStrike" dirty="0">
                          <a:effectLst/>
                        </a:rPr>
                        <a:t>Маркса 124 ; кафедра </a:t>
                      </a:r>
                      <a:r>
                        <a:rPr lang="ru-RU" sz="1400" u="none" strike="noStrike" dirty="0" smtClean="0">
                          <a:effectLst/>
                        </a:rPr>
                        <a:t>сестринского </a:t>
                      </a:r>
                      <a:r>
                        <a:rPr lang="ru-RU" sz="1400" u="none" strike="noStrike" dirty="0">
                          <a:effectLst/>
                        </a:rPr>
                        <a:t>дела ул. Вавилова 23"а"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057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Выполнение работ по текущему </a:t>
                      </a:r>
                      <a:r>
                        <a:rPr lang="ru-RU" sz="1400" u="none" strike="noStrike" dirty="0" smtClean="0">
                          <a:effectLst/>
                        </a:rPr>
                        <a:t>ремонту </a:t>
                      </a:r>
                      <a:r>
                        <a:rPr lang="ru-RU" sz="1400" u="none" strike="noStrike" dirty="0">
                          <a:effectLst/>
                        </a:rPr>
                        <a:t>учебного корпуса №4 "Ремонт внутренних помещений 4, 6  и 7 этажей" по адресу: г. Красноярск, ул. Партизана Железняка,1»З ;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26429"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</a:rPr>
                        <a:t>       ИТОГО (руб.)      : 41 616 000,00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3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6" y="5429922"/>
            <a:ext cx="1101548" cy="47452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56" y="5650554"/>
            <a:ext cx="1152292" cy="76951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43" y="524374"/>
            <a:ext cx="999229" cy="60037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5" y="1583300"/>
            <a:ext cx="570400" cy="116439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C:\Users\KuznetsovaEU\Desktop\фото, ст.общ., през\ст номер 6\472372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63" y="420493"/>
            <a:ext cx="708105" cy="63224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1" name="Picture 3" descr="C:\Users\Alexey\Desktop\16201487977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59" y="288112"/>
            <a:ext cx="1233823" cy="55325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3" name="Picture 5" descr="КрасГМУ, морфологический корпус, ВУЗ, ул. Партизана Железняка, 1Ж,  Красноярск — Яндекс Карты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59" y="1240629"/>
            <a:ext cx="857706" cy="64411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5" name="Picture 7" descr="Университетская клиника семейной медицины КрасГМУ, ВУЗ, ул. Партизана  Железняка, 1И, Красноярск — Яндекс Карты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7"/>
          <a:stretch/>
        </p:blipFill>
        <p:spPr bwMode="auto">
          <a:xfrm>
            <a:off x="7082164" y="5678872"/>
            <a:ext cx="853651" cy="79648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7" name="Picture 9" descr="Лабораторный корпус, ВУЗ, ул. Партизана Железняка, 1, корп. З, Красноярск —  Яндекс Карты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35" y="1052736"/>
            <a:ext cx="997559" cy="74914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9" name="Picture 11" descr="Красноярский государственный медицинский университет им. Войно-Ясенецкого,  корпус № 2, ВУЗ, ул. Карла Маркса, 124, Красноярск — Яндекс Карты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7"/>
          <a:stretch/>
        </p:blipFill>
        <p:spPr bwMode="auto">
          <a:xfrm>
            <a:off x="3715423" y="5730448"/>
            <a:ext cx="1008112" cy="75228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61" name="Picture 13" descr="В Красноярске прикрыли бассейн «Медуза»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851" y="428850"/>
            <a:ext cx="842991" cy="63224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63" name="Picture 15" descr="Красноярский фармацевтический колледж КрасГМУ им. проф.  В.Ф.Войно-Ясенецкого Минздрава России. Красноярск, Красноярский край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029" y="3575394"/>
            <a:ext cx="991642" cy="70329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AutoShape 17" descr="КРАСГМУ здоровье, Профессорская клиника, проспект Мира, 5, Красноярск — 2ГИ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9" descr="КРАСГМУ здоровье, Профессорская клиника, проспект Мира, 5, Красноярск — 2ГИ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9" name="Picture 21" descr="C:\Users\Alexey\Desktop\Без названия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081" y="4895351"/>
            <a:ext cx="1030438" cy="77183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3" name="Рисунок 22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5" b="53348"/>
          <a:stretch/>
        </p:blipFill>
        <p:spPr bwMode="auto">
          <a:xfrm>
            <a:off x="154638" y="4437112"/>
            <a:ext cx="1159297" cy="65770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71" name="Picture 23" descr="Стоматология Стом-Эксперт, Джамбульская ул., 19В, Советский район,  микрорайон Зелёная Роща, Красноярск - адрес, номер телефона, отзывы, режим  работы и расположение на карте Kinf.ru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5" y="3280264"/>
            <a:ext cx="927222" cy="54184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73" name="Picture 25" descr="Аскорбинка, столовая, ул. Партизана Железняка, 1К, Красноярск — Яндекс Карты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77" y="5713229"/>
            <a:ext cx="946729" cy="71004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6" name="Рисунок 25" descr="https://krasgmu.ru/sys/files/attach/63/63dd3b227164aba08532e867946c39ba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912" y="2344304"/>
            <a:ext cx="586998" cy="80677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341971" y="2053476"/>
            <a:ext cx="4966333" cy="35394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	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АХЧ обеспечивают жизнедеятельность 21 объекта включая базу «Практик» в поселке «Жемчужный» на озере Шира, находящихся в оперативном управлении, один объект - в безвозмездном пользовании, что составляет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100 тыс. м2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Общая площадь обслуживаемых земельных участков составляет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10га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Объекты расположены в пяти районах г. Красноярска – Советском, Центральном, Железнодорожном, Октябрьском, Кировском и в республике Хакасия, что усложняет обслуживание и эксплуатацию.    </a:t>
            </a:r>
          </a:p>
          <a:p>
            <a:pPr algn="just"/>
            <a:endParaRPr lang="ru-RU" sz="16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420643" y="1184204"/>
            <a:ext cx="1296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Общежитие № 3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790259" y="924689"/>
            <a:ext cx="1296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Главный учебный корпус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281735" y="1124744"/>
            <a:ext cx="1296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Общежитие</a:t>
            </a:r>
            <a:r>
              <a:rPr lang="ru-RU" sz="1000" dirty="0" smtClean="0"/>
              <a:t> № 6</a:t>
            </a:r>
            <a:endParaRPr lang="ru-RU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6578851" y="1212576"/>
            <a:ext cx="1296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Бассейн «МедУЗа</a:t>
            </a:r>
            <a:r>
              <a:rPr lang="ru-RU" sz="1000" dirty="0" smtClean="0"/>
              <a:t>»</a:t>
            </a:r>
            <a:endParaRPr lang="ru-RU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7619617" y="1916832"/>
            <a:ext cx="1296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Морфологический корпус</a:t>
            </a:r>
            <a:endParaRPr lang="ru-RU" sz="1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107602" y="3151077"/>
            <a:ext cx="1296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Кафедра фармколледжа</a:t>
            </a:r>
            <a:endParaRPr lang="ru-RU" sz="1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825819" y="4334675"/>
            <a:ext cx="1296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Учебный корпус Фармацевтического колледжа</a:t>
            </a:r>
            <a:endParaRPr lang="ru-RU" sz="1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8039081" y="5699686"/>
            <a:ext cx="1296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Профессорская клиника</a:t>
            </a:r>
            <a:endParaRPr lang="ru-RU" sz="1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92316" y="6036721"/>
            <a:ext cx="1296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Общежитие № 4</a:t>
            </a:r>
            <a:endParaRPr lang="ru-RU" sz="1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519060" y="6447271"/>
            <a:ext cx="1296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Клиника семейной медицины (ОВП)</a:t>
            </a:r>
            <a:endParaRPr lang="ru-RU" sz="1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238287" y="6454819"/>
            <a:ext cx="1296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Общежитие № 2</a:t>
            </a:r>
            <a:endParaRPr lang="ru-RU" sz="1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601968" y="6482610"/>
            <a:ext cx="140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Учебный корпус № 2</a:t>
            </a:r>
            <a:endParaRPr lang="ru-RU" sz="1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004412" y="6454819"/>
            <a:ext cx="1296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Столовая</a:t>
            </a:r>
            <a:endParaRPr lang="ru-RU" sz="1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54638" y="5136625"/>
            <a:ext cx="1296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     Лыжная база</a:t>
            </a:r>
            <a:endParaRPr lang="ru-RU" sz="1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12350" y="3860937"/>
            <a:ext cx="1296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Стоматологическая поликлиника</a:t>
            </a:r>
            <a:endParaRPr lang="ru-RU" sz="1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99007" y="2770947"/>
            <a:ext cx="1296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Общежитие № 5</a:t>
            </a:r>
            <a:endParaRPr lang="ru-RU" sz="1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205138" y="1921042"/>
            <a:ext cx="1296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Лабораторный корпус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75308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4664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2023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447464"/>
              </p:ext>
            </p:extLst>
          </p:nvPr>
        </p:nvGraphicFramePr>
        <p:xfrm>
          <a:off x="915037" y="1151300"/>
          <a:ext cx="3456385" cy="5438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304"/>
                <a:gridCol w="3124081"/>
              </a:tblGrid>
              <a:tr h="258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предмета проектно-сметной документации 2023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</a:tr>
              <a:tr h="1034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по разработке проектно–сметной документации на «Капитальный ремонт выполнения благоустройства территории КрасГМУ с ремонтом проездов (асфальтовое покрытие), тротуаров (устройство брусчатки) автостоянок (асфальтовое покрытие) расположенных по адресу: г. Красноярск, ул. Партизана Железняка,1; 1а;1б;1ж,1е;1и;1л;1з;1к.г. Красноярск, ул. Карла Маркса,124 </a:t>
                      </a:r>
                      <a:endParaRPr lang="ru-RU" sz="10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</a:tr>
              <a:tr h="646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по разработке проектно–сметной документации на «Капитальный ремонт главного  корпуса. Ремонт кровли спортзала и лекционных залов № 1, № 2 по адресу: г. Красноярск, ул. Партизана Железняка,1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</a:tr>
              <a:tr h="646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 по разработке  проектно–сметной документации на «Капитальный ремонт фармацевтического колледжа. Смена оконных блоков и витражей входной группы по адресу: г. Красноярск, пр. Мира, 70»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</a:tr>
              <a:tr h="517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 по разработке  проектно–сметной документации на "Капитальный ремонт фасада профессорской  клиники  по адресу Красноярск , пр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Мира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</a:tr>
              <a:tr h="517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по  разработке  проектно–сметной документации на утепление здания навесным вентилируемым фасадом фармацевтического колледжа, по адресу: г. Красноярск, пр. Мира 70»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</a:tr>
              <a:tr h="905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разработке проектно-сметной документации на капитальный ремонт учебного корпуса №1 "Ремонт системы наружного водоснабжения и водоотведения" по адресу: г. Красноярск, ул. Партизана Железняка,1 (с получением положительного заключения ФАУ «ГЛАВГОСЭКСПЕРТИЗА» Красноярский филиал)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8" marR="6158" marT="6158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871937"/>
              </p:ext>
            </p:extLst>
          </p:nvPr>
        </p:nvGraphicFramePr>
        <p:xfrm>
          <a:off x="4911295" y="1154297"/>
          <a:ext cx="3530456" cy="4627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777"/>
                <a:gridCol w="3221679"/>
              </a:tblGrid>
              <a:tr h="1142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разработке проектно-сметной документации на капитальный ремонт общежитие №2, общежитие №3, общежитие №4, учебный корпус №3 ,  учебный корпус №4: «Ремонт систем ГВС по адресу:  Красноярск, ул.П.Железняка,1 "Е", ул.П.Железняка,1 "Б", ул.П.Железняка,1 "А", ул.П.Железняка,1 "Ж", ул.П.Железняка,1 "З"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97" marR="7697" marT="7697" marB="0" anchor="ctr"/>
                </a:tc>
              </a:tr>
              <a:tr h="13055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разработке проектно-сметной документации на капитальный ремонт общежитие №1,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стоматология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столовая, кафедра сестринского дела: «Устройство ИТП в тепловом пункте здания»  по адресу: г. Красноярск, пр.Мира,5, ул.Джамбульская,19В, ул.П.Железняка,1 "Л", ул.Вавилова,23А. (с получением положительного заключения ФАУ «ГЛАВГОСЭКСПЕРТИЗА» Красноярский филиал)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97" marR="7697" marT="7697" marB="0" anchor="ctr"/>
                </a:tc>
              </a:tr>
              <a:tr h="6527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по разработке проектно–сметной документации на «Капитальный ремонт главного  корпуса. Ремонт сан</a:t>
                      </a:r>
                      <a:r>
                        <a:rPr lang="ru-RU" sz="10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узлов </a:t>
                      </a:r>
                      <a:r>
                        <a:rPr lang="ru-RU" sz="10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адресу: г. Красноярск, ул. Партизана Железняка,1</a:t>
                      </a:r>
                      <a:endParaRPr lang="ru-RU" sz="10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97" marR="7697" marT="7697" marB="0" anchor="ctr"/>
                </a:tc>
              </a:tr>
              <a:tr h="13055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проектированию объекта «Вынос двух кабельных линий 10 кВ ФГБОУ ВО КрасГМУ им. проф. В.Ф. Войно-Ясенецкого Минздрава России из зоны застройки объекта капитального строительства «Реконструкция спортивного зала Учебного корпуса № 1 по адресу: г. Красноярск, ул. Партизана Железняка, 1» и прокладка двух КЛ-0,4 кВ от электрощитовой Учебного корпуса № 1 до ВРУ Подземного перехода»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97" marR="7697" marT="7697" marB="0" anchor="ctr"/>
                </a:tc>
              </a:tr>
              <a:tr h="16319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ИТОГО (руб.)    : 10 197 000,00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97" marR="7697" marT="769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5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04664"/>
            <a:ext cx="734481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</a:t>
            </a:r>
          </a:p>
          <a:p>
            <a:pPr algn="ctr"/>
            <a:endParaRPr lang="ru-RU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компании не хотят участвовать в конкурсах из-за относительно небольших объемов.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выигравшие компании находятся за пределами региона. Дистанционное общение подрядчика и заказчика затрудняет исполнение контракта.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 в средних и малых компаниях отсутствует квалифицированный штат сотрудников по направлениям.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Недобросовестные поставщики и подрядчики.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подготовке конкурсной документации возникает трудность с формированием начальной максимальной ценой контракта, так как компании отказываются предоставлять коммерческие предложения.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 формирование коллектива.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Хотелось бы большего участия сотрудников Управления по работе с иностранными гражданами, кураторов, закрепленных  за  иностранными студентами, для решения воспитательных и бытовых вопросов по проживанию в общежитиях. </a:t>
            </a:r>
          </a:p>
          <a:p>
            <a:pPr marL="342900" indent="-342900" algn="just">
              <a:buAutoNum type="arabicPeriod"/>
            </a:pPr>
            <a:endParaRPr lang="ru-RU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– преодолеваем – стараемся!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AutoNum type="arabicPeriod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KuznetsovaEU\Desktop\к-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 t="24220" r="34516" b="27519"/>
          <a:stretch/>
        </p:blipFill>
        <p:spPr bwMode="auto">
          <a:xfrm>
            <a:off x="2998174" y="1340768"/>
            <a:ext cx="3428687" cy="199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KuznetsovaEU\Desktop\к-2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9" b="37801"/>
          <a:stretch/>
        </p:blipFill>
        <p:spPr bwMode="auto">
          <a:xfrm>
            <a:off x="1906543" y="4011923"/>
            <a:ext cx="5869198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47664" y="18864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вверенных мне подразделений в моем лице ещё раз поздравляют коллектив  с 80 – летием Университета  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5037" y="3501008"/>
            <a:ext cx="7977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наступающим Новым годом!!!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6427" y="292494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476672"/>
            <a:ext cx="7272808" cy="452431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электрических сетей                                                                          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330 км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трубопроводов отопления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тыс. п. м.</a:t>
            </a:r>
          </a:p>
          <a:p>
            <a:pPr algn="ctr"/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сетей внутреннего ХВС,  ГВС и канализации </a:t>
            </a:r>
          </a:p>
          <a:p>
            <a:pPr algn="ctr"/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более 11 тыс. п. м.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Протяженность наружных сетей водопровода и канализации                                                                        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 тыс. п. м. </a:t>
            </a:r>
          </a:p>
          <a:p>
            <a:pPr algn="ctr"/>
            <a:endParaRPr lang="ru-RU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Сотрудниками гаража за год выполнено более  1500 заявок    	по   грузоперевозкам и перевозке 	сотрудников, студентов, гостей     и участников  конференций,  семинаров и т.д.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39910"/>
            <a:ext cx="1800200" cy="24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493147"/>
            <a:ext cx="7097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В 2022 году заключено 247 контракта на закупку товаров, оказание услуг, выполнения работ,  проведения ремонтов на общую сумму более </a:t>
            </a:r>
            <a:r>
              <a:rPr lang="ru-RU" sz="1600" b="1" dirty="0" smtClean="0">
                <a:solidFill>
                  <a:srgbClr val="6600CC"/>
                </a:solidFill>
              </a:rPr>
              <a:t>198 266 076,15</a:t>
            </a:r>
            <a:r>
              <a:rPr lang="ru-RU" sz="1600" b="1" dirty="0" smtClean="0"/>
              <a:t> руб. </a:t>
            </a:r>
            <a:endParaRPr lang="ru-RU" sz="1600" b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8685"/>
              </p:ext>
            </p:extLst>
          </p:nvPr>
        </p:nvGraphicFramePr>
        <p:xfrm>
          <a:off x="1187624" y="1484784"/>
          <a:ext cx="7416824" cy="2952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524"/>
                <a:gridCol w="3822302"/>
                <a:gridCol w="1199154"/>
                <a:gridCol w="1720844"/>
              </a:tblGrid>
              <a:tr h="59674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№ п/п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Договор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Сумма, руб.</a:t>
                      </a:r>
                      <a:endParaRPr lang="ru-RU" dirty="0"/>
                    </a:p>
                  </a:txBody>
                  <a:tcPr/>
                </a:tc>
              </a:tr>
              <a:tr h="103645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Договоры с монополистами </a:t>
                      </a:r>
                    </a:p>
                    <a:p>
                      <a:r>
                        <a:rPr lang="ru-RU" sz="1400" dirty="0" smtClean="0"/>
                        <a:t>(с</a:t>
                      </a:r>
                      <a:r>
                        <a:rPr lang="ru-RU" sz="1400" baseline="0" dirty="0" smtClean="0"/>
                        <a:t> ресурсоснабжающими организациями-СГК, Водоканал, Энергосбыт, оказание услуг связи, вывоз ТКО)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6600CC"/>
                          </a:solidFill>
                        </a:rPr>
                        <a:t>82 604 835,26</a:t>
                      </a:r>
                      <a:endParaRPr lang="ru-RU" dirty="0">
                        <a:solidFill>
                          <a:srgbClr val="6600CC"/>
                        </a:solidFill>
                      </a:endParaRPr>
                    </a:p>
                  </a:txBody>
                  <a:tcPr/>
                </a:tc>
              </a:tr>
              <a:tr h="65956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Договоры по</a:t>
                      </a:r>
                      <a:r>
                        <a:rPr lang="ru-RU" baseline="0" dirty="0" smtClean="0"/>
                        <a:t> результатам электронного аукциона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6600CC"/>
                          </a:solidFill>
                        </a:rPr>
                        <a:t>95 812 845,63</a:t>
                      </a:r>
                      <a:endParaRPr lang="ru-RU" dirty="0">
                        <a:solidFill>
                          <a:srgbClr val="6600CC"/>
                        </a:solidFill>
                      </a:endParaRPr>
                    </a:p>
                  </a:txBody>
                  <a:tcPr/>
                </a:tc>
              </a:tr>
              <a:tr h="659563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Договоры с единственным участником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6600CC"/>
                          </a:solidFill>
                        </a:rPr>
                        <a:t>19 848 395,26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1600" y="4653136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 том числе:</a:t>
            </a:r>
          </a:p>
          <a:p>
            <a:endParaRPr lang="ru-RU" sz="1600" b="1" dirty="0" smtClean="0"/>
          </a:p>
          <a:p>
            <a:pPr algn="just"/>
            <a:r>
              <a:rPr lang="ru-RU" sz="1600" b="1" dirty="0" smtClean="0"/>
              <a:t>Заключено договоров на разработку проектно-сметной документации и проведение экспертизы на сумму </a:t>
            </a:r>
            <a:r>
              <a:rPr lang="ru-RU" sz="1600" b="1" dirty="0" smtClean="0">
                <a:solidFill>
                  <a:srgbClr val="6600CC"/>
                </a:solidFill>
              </a:rPr>
              <a:t>2 040 599,92 рублей (замена дверных и оконных блоков, перегородок, приточно-вытяжная вентиляция «Профессорская клиника», охранно-пожарная сигнализация по 11 объектам и т. д).</a:t>
            </a:r>
            <a:endParaRPr lang="ru-RU" sz="16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340517"/>
              </p:ext>
            </p:extLst>
          </p:nvPr>
        </p:nvGraphicFramePr>
        <p:xfrm>
          <a:off x="1691680" y="466453"/>
          <a:ext cx="7128792" cy="5431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700"/>
                <a:gridCol w="4159820"/>
                <a:gridCol w="1224136"/>
                <a:gridCol w="1224136"/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предмета капитального ремонта 2022 год</a:t>
                      </a:r>
                      <a:endParaRPr lang="ru-RU" sz="16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</a:t>
                      </a:r>
                      <a:endParaRPr lang="ru-RU" sz="16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16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00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капитальному ремонту лабораторного корпуса. Переоборудование внутренних помещений, расположенных по адресу: г. Красноярск, ул. Партизана Железняка, д.1 «З»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капитальному ремонту Замена лифтового оборудования 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Партизана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Железняка 1 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 1Ж, ул. Краснодарская, 19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Капитальный ремонт актового зала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в 2022 г.</a:t>
                      </a:r>
                      <a:endParaRPr lang="ru-RU" sz="16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Окончание в 2023 г.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капитальному ремонту в части СКС ЦНИЛ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капитальному ремонту помещений 2-го этажа Профессорской клиники. Расширение дверного проема Мира 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на сумму, руб.:</a:t>
                      </a:r>
                      <a:endParaRPr lang="ru-RU" sz="16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30 508 844,20</a:t>
                      </a:r>
                      <a:endParaRPr lang="ru-RU" sz="16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21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6547" y="404664"/>
            <a:ext cx="7529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на сумму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15 166 474,59 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(включая стоимость материалов),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том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студенческого отряда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 на сумму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1 764 137,00  руб.</a:t>
            </a:r>
            <a:endParaRPr lang="ru-RU" sz="16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KuznetsovaEU\Desktop\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27" y="1844824"/>
            <a:ext cx="7081485" cy="4496870"/>
          </a:xfrm>
          <a:prstGeom prst="rect">
            <a:avLst/>
          </a:prstGeom>
          <a:noFill/>
          <a:ln>
            <a:solidFill>
              <a:srgbClr val="6600CC"/>
            </a:solidFill>
          </a:ln>
        </p:spPr>
      </p:pic>
    </p:spTree>
    <p:extLst>
      <p:ext uri="{BB962C8B-B14F-4D97-AF65-F5344CB8AC3E}">
        <p14:creationId xmlns:p14="http://schemas.microsoft.com/office/powerpoint/2010/main" val="1488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Рисунок 31" descr="fIOMKLmyHH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0786" y="4986256"/>
            <a:ext cx="2179211" cy="15135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42" name="Рисунок 34" descr="g_Y9IYYS9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87" y="5013176"/>
            <a:ext cx="1944216" cy="145967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483768" y="381079"/>
            <a:ext cx="4922328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Главный корпус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Отремонтировано 7 кабинетов сотрудников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5536" y="4242612"/>
            <a:ext cx="864096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  <a:tab pos="6186488" algn="l"/>
              </a:tabLs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  <a:tab pos="6186488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Переход                                                                        Коридор подвальных помещений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  <a:tab pos="6186488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0629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https://krasgmu.ru/sys/files/attach/99/99ef0055b7fc8110ce9ba7a90574f9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1753" y="1608922"/>
            <a:ext cx="1728192" cy="1200227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https://krasgmu.ru/index.php?page%5bcommon%5d=download&amp;md=d8de4139a4c583ace4df49b222c7d251&amp;cid=14&amp;oid=2317024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6716" y="1881210"/>
            <a:ext cx="2058680" cy="1584176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C:\Users\KuznetsovaEU\Desktop\к-1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5324" y="1564053"/>
            <a:ext cx="1724025" cy="1294130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19162" y="3938608"/>
            <a:ext cx="80453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Проведена </a:t>
            </a:r>
            <a:r>
              <a:rPr lang="ru-RU" altLang="ru-RU" sz="1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покраска </a:t>
            </a:r>
            <a:r>
              <a:rPr lang="ru-RU" altLang="ru-RU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перехода</a:t>
            </a:r>
            <a:r>
              <a:rPr lang="ru-RU" altLang="ru-RU" sz="1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и коридора подвальных помещений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https://krasgmu.ru/sys/files/attach/0b/0b935546785de1142bb3f7b15981924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31" y="2309671"/>
            <a:ext cx="1677941" cy="1197164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0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y\Desktop\КрасГМ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8"/>
          <a:stretch/>
        </p:blipFill>
        <p:spPr bwMode="auto">
          <a:xfrm>
            <a:off x="323528" y="476672"/>
            <a:ext cx="118301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6546" y="450379"/>
            <a:ext cx="738593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      Увеличено </a:t>
            </a:r>
            <a:r>
              <a:rPr lang="ru-RU" altLang="ru-RU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количество гардеробных стоек для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r>
              <a:rPr lang="ru-RU" altLang="ru-RU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     принятия  </a:t>
            </a:r>
            <a:r>
              <a:rPr lang="ru-RU" altLang="ru-RU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одежды на 72 номерка в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главном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r>
              <a:rPr lang="ru-RU" altLang="ru-RU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     корпусе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endParaRPr lang="ru-RU" altLang="ru-RU" sz="1400" b="1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размещен гардероб в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цокольном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этаже </a:t>
            </a:r>
            <a:r>
              <a:rPr lang="ru-RU" altLang="ru-RU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лабораторного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корпуса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6186488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150 номерков.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35" descr="https://krasgmu.ru/index.php?page%5bcommon%5d=download&amp;md=9ed7767476e0039d86d2831b128411a0&amp;cid=14&amp;oid=229408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92696"/>
            <a:ext cx="2232248" cy="297228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6600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Рисунок 5" descr="https://krasgmu.ru/sys/files/attach/e6/e6713d2d3540477d2935b7f96cbc2b7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8144" y="3199817"/>
            <a:ext cx="2520280" cy="2376264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2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1925</Words>
  <Application>Microsoft Office PowerPoint</Application>
  <PresentationFormat>Экран (4:3)</PresentationFormat>
  <Paragraphs>275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</dc:creator>
  <cp:lastModifiedBy>Зал ученого совета</cp:lastModifiedBy>
  <cp:revision>98</cp:revision>
  <dcterms:created xsi:type="dcterms:W3CDTF">2022-12-18T06:53:18Z</dcterms:created>
  <dcterms:modified xsi:type="dcterms:W3CDTF">2022-12-21T02:11:02Z</dcterms:modified>
</cp:coreProperties>
</file>