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7" r:id="rId21"/>
    <p:sldId id="279" r:id="rId22"/>
    <p:sldId id="280" r:id="rId23"/>
    <p:sldId id="281" r:id="rId24"/>
    <p:sldId id="282" r:id="rId25"/>
    <p:sldId id="278" r:id="rId26"/>
    <p:sldId id="283" r:id="rId27"/>
    <p:sldId id="284" r:id="rId28"/>
    <p:sldId id="285" r:id="rId29"/>
    <p:sldId id="276" r:id="rId30"/>
  </p:sldIdLst>
  <p:sldSz cx="9144000" cy="6858000" type="screen4x3"/>
  <p:notesSz cx="6858000" cy="9144000"/>
  <p:custDataLst>
    <p:tags r:id="rId3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C133A-CE37-4070-9A27-50BFCC25E04B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85C64-C35D-4935-9173-0E954F5CC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1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BDD12D-294D-4BAE-9BD3-59BC7E92C02C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7B896-95F2-4EEE-B9A4-B01FA8E4E4E0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443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55FD1-72F1-499B-AF1D-1E3C79BD2CF8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690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7B914-4C7E-4D51-A6D2-793FFC140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587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22325" y="1100138"/>
            <a:ext cx="7521575" cy="3579812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9E87D-C600-4114-A29B-7200E22ADBAC}" type="datetimeFigureOut">
              <a:rPr lang="ru-RU"/>
              <a:pPr>
                <a:defRPr/>
              </a:pPr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78DF1-C7FD-4CF6-8DC3-9F481DA8F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522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3059112" y="1398588"/>
            <a:ext cx="6084887" cy="2894012"/>
          </a:xfrm>
          <a:solidFill>
            <a:schemeClr val="tx2">
              <a:lumMod val="40000"/>
              <a:lumOff val="60000"/>
            </a:schemeClr>
          </a:solidFill>
        </p:spPr>
        <p:txBody>
          <a:bodyPr bIns="9144"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ОТЧЕТ О РАБОТЕ ДИССЕРТАЦИОННЫХ СОВЕТОВ, СОЗДАННЫХ ПРИ </a:t>
            </a:r>
            <a:r>
              <a:rPr lang="ru-RU" alt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ФГБОУ </a:t>
            </a:r>
            <a:r>
              <a:rPr lang="ru-RU" alt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ВО </a:t>
            </a:r>
            <a:br>
              <a:rPr lang="ru-RU" alt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ru-RU" altLang="ru-RU" sz="16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КрасГМУ</a:t>
            </a:r>
            <a:r>
              <a:rPr lang="ru-RU" alt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 им. проф. В. Ф. </a:t>
            </a:r>
            <a:r>
              <a:rPr lang="ru-RU" altLang="ru-RU" sz="16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Войно-Ясенецкого</a:t>
            </a:r>
            <a:r>
              <a:rPr lang="ru-RU" alt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alt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ru-RU" alt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 Минздрава России</a:t>
            </a:r>
            <a:br>
              <a:rPr lang="ru-RU" alt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ru-RU" alt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ЗА 2021 ГОД</a:t>
            </a:r>
            <a:r>
              <a:rPr lang="ru-RU" altLang="ru-RU" sz="4000" b="1" dirty="0" smtClean="0">
                <a:solidFill>
                  <a:srgbClr val="0000CC"/>
                </a:solidFill>
                <a:latin typeface="Times New Roman" pitchFamily="18" charset="0"/>
              </a:rPr>
              <a:t/>
            </a:r>
            <a:br>
              <a:rPr lang="ru-RU" altLang="ru-RU" sz="4000" b="1" dirty="0" smtClean="0">
                <a:solidFill>
                  <a:srgbClr val="0000CC"/>
                </a:solidFill>
                <a:latin typeface="Times New Roman" pitchFamily="18" charset="0"/>
              </a:rPr>
            </a:br>
            <a:endParaRPr lang="ru-RU" altLang="ru-RU" sz="4000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9219" name="Picture 2" descr="C:\Users\Ирина\Desktop\КОНФЕРЕНЦИЯ ХИРУРГИЯ\гиф в прзент\edite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42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059113" y="0"/>
            <a:ext cx="6084887" cy="15954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000000"/>
                </a:solidFill>
                <a:latin typeface="Franklin Gothic Book" pitchFamily="34" charset="0"/>
              </a:rPr>
              <a:t> </a:t>
            </a:r>
          </a:p>
          <a:p>
            <a:pPr algn="ctr" eaLnBrk="1" hangingPunct="1">
              <a:defRPr/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ФГБОУ ВО </a:t>
            </a:r>
          </a:p>
          <a:p>
            <a:pPr algn="ctr" eaLnBrk="1" hangingPunct="1">
              <a:defRPr/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КрасГМУ им. проф. В. Ф. Войно-Ясенецкого</a:t>
            </a:r>
          </a:p>
          <a:p>
            <a:pPr algn="ctr" eaLnBrk="1" hangingPunct="1">
              <a:defRPr/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 Минздрава России</a:t>
            </a:r>
          </a:p>
          <a:p>
            <a:pPr algn="ctr" eaLnBrk="1" hangingPunct="1">
              <a:defRPr/>
            </a:pPr>
            <a:endParaRPr lang="ru-RU" altLang="ru-RU" sz="20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1" name="Прямоугольник 6"/>
          <p:cNvSpPr>
            <a:spLocks noChangeArrowheads="1"/>
          </p:cNvSpPr>
          <p:nvPr/>
        </p:nvSpPr>
        <p:spPr bwMode="auto">
          <a:xfrm>
            <a:off x="3203575" y="6237288"/>
            <a:ext cx="2736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latin typeface="Times New Roman" pitchFamily="18" charset="0"/>
                <a:cs typeface="Arial" pitchFamily="34" charset="0"/>
              </a:rPr>
              <a:t>Красноярск </a:t>
            </a:r>
            <a:r>
              <a:rPr lang="ru-RU" altLang="ru-RU" sz="1600" b="1">
                <a:latin typeface="Franklin Gothic Book" pitchFamily="34" charset="0"/>
              </a:rPr>
              <a:t>– </a:t>
            </a:r>
            <a:r>
              <a:rPr lang="ru-RU" altLang="ru-RU" sz="2000" b="1">
                <a:latin typeface="Times New Roman" pitchFamily="18" charset="0"/>
                <a:cs typeface="Arial" pitchFamily="34" charset="0"/>
              </a:rPr>
              <a:t>2022</a:t>
            </a:r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3059113" y="4534605"/>
            <a:ext cx="60848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dirty="0"/>
              <a:t>к.м.н., профессор Л. В. </a:t>
            </a:r>
            <a:r>
              <a:rPr lang="ru-RU" altLang="ru-RU" dirty="0" err="1"/>
              <a:t>Кочетова</a:t>
            </a:r>
            <a:r>
              <a:rPr lang="ru-RU" altLang="ru-RU" dirty="0"/>
              <a:t> – руководитель отдела диссертационных советов, </a:t>
            </a:r>
          </a:p>
          <a:p>
            <a:r>
              <a:rPr lang="ru-RU" altLang="ru-RU" dirty="0"/>
              <a:t>ученый </a:t>
            </a:r>
            <a:r>
              <a:rPr lang="ru-RU" altLang="ru-RU" dirty="0" smtClean="0"/>
              <a:t>секретарь</a:t>
            </a:r>
          </a:p>
          <a:p>
            <a:r>
              <a:rPr lang="ru-RU" altLang="ru-RU" dirty="0"/>
              <a:t>к</a:t>
            </a:r>
            <a:r>
              <a:rPr lang="ru-RU" altLang="ru-RU" dirty="0" smtClean="0"/>
              <a:t>.м.н., доцент </a:t>
            </a:r>
            <a:r>
              <a:rPr lang="ru-RU" altLang="ru-RU" dirty="0" err="1" smtClean="0"/>
              <a:t>Богвилене</a:t>
            </a:r>
            <a:r>
              <a:rPr lang="ru-RU" altLang="ru-RU" dirty="0" smtClean="0"/>
              <a:t> Я.А., ученый секретарь</a:t>
            </a:r>
            <a:endParaRPr lang="ru-RU" altLang="ru-RU" dirty="0"/>
          </a:p>
        </p:txBody>
      </p:sp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255588" y="193677"/>
            <a:ext cx="2390775" cy="2409825"/>
          </a:xfrm>
          <a:prstGeom prst="ellipse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8477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116013" y="0"/>
            <a:ext cx="8026400" cy="1700213"/>
          </a:xfrm>
        </p:spPr>
        <p:txBody>
          <a:bodyPr/>
          <a:lstStyle/>
          <a:p>
            <a:pPr eaLnBrk="1" hangingPunct="1"/>
            <a:r>
              <a:rPr lang="ru-RU" alt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ДИССЕРТАЦИЙ РАССМОТРЕННЫХ ДИССЕРТАЦИОННЫМ          СОВЕТОМ </a:t>
            </a:r>
            <a:r>
              <a:rPr lang="ru-RU" alt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 208.037.05 </a:t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СОИСКАНИЕ УЧЕНОЙ СТЕПЕНИ </a:t>
            </a:r>
            <a:b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ДОКТОРА МЕДИЦИНСКИХ НАУК РАССМОТРЕНА 1 ДИССЕРТАЦИЯ : </a:t>
            </a:r>
            <a:b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Содержимое 3"/>
          <p:cNvSpPr>
            <a:spLocks noGrp="1"/>
          </p:cNvSpPr>
          <p:nvPr>
            <p:ph sz="half" idx="2"/>
          </p:nvPr>
        </p:nvSpPr>
        <p:spPr>
          <a:xfrm>
            <a:off x="179388" y="2249488"/>
            <a:ext cx="8640762" cy="4246562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000" b="1" dirty="0" smtClean="0">
                <a:solidFill>
                  <a:srgbClr val="002060"/>
                </a:solidFill>
              </a:rPr>
              <a:t>«Прогноз и профилактика развития послеоперационных осложнений хирургического лечения мочекаменной болезни»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Специальность: </a:t>
            </a:r>
            <a:r>
              <a:rPr lang="ru-RU" sz="2000" b="1" dirty="0">
                <a:solidFill>
                  <a:srgbClr val="002060"/>
                </a:solidFill>
              </a:rPr>
              <a:t>14.01.17 – </a:t>
            </a:r>
            <a:r>
              <a:rPr lang="ru-RU" sz="2000" b="1" dirty="0" smtClean="0">
                <a:solidFill>
                  <a:srgbClr val="002060"/>
                </a:solidFill>
              </a:rPr>
              <a:t>Хирургия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                                  </a:t>
            </a:r>
            <a:r>
              <a:rPr lang="ru-RU" sz="2000" b="1" dirty="0">
                <a:solidFill>
                  <a:srgbClr val="002060"/>
                </a:solidFill>
              </a:rPr>
              <a:t>14.01.23 </a:t>
            </a:r>
            <a:r>
              <a:rPr lang="ru-RU" sz="2000" b="1" dirty="0" smtClean="0">
                <a:solidFill>
                  <a:srgbClr val="002060"/>
                </a:solidFill>
              </a:rPr>
              <a:t>– Урология 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Научные консультанты: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д.м.н., </a:t>
            </a:r>
            <a:r>
              <a:rPr lang="ru-RU" sz="2000" b="1" dirty="0" smtClean="0">
                <a:solidFill>
                  <a:srgbClr val="002060"/>
                </a:solidFill>
              </a:rPr>
              <a:t>профессор Винник Юрий Семенович, </a:t>
            </a:r>
            <a:r>
              <a:rPr lang="ru-RU" sz="2000" b="1" dirty="0">
                <a:solidFill>
                  <a:srgbClr val="002060"/>
                </a:solidFill>
              </a:rPr>
              <a:t>д.м.н., </a:t>
            </a:r>
            <a:r>
              <a:rPr lang="ru-RU" sz="2000" b="1" dirty="0" smtClean="0">
                <a:solidFill>
                  <a:srgbClr val="002060"/>
                </a:solidFill>
              </a:rPr>
              <a:t>доцент </a:t>
            </a:r>
            <a:r>
              <a:rPr lang="ru-RU" sz="2000" b="1" dirty="0" err="1" smtClean="0">
                <a:solidFill>
                  <a:srgbClr val="002060"/>
                </a:solidFill>
              </a:rPr>
              <a:t>Севрюков</a:t>
            </a:r>
            <a:r>
              <a:rPr lang="ru-RU" sz="2000" b="1" dirty="0" smtClean="0">
                <a:solidFill>
                  <a:srgbClr val="002060"/>
                </a:solidFill>
              </a:rPr>
              <a:t> Федор Анатольевич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Работа </a:t>
            </a:r>
            <a:r>
              <a:rPr lang="ru-RU" sz="2000" b="1" dirty="0">
                <a:solidFill>
                  <a:srgbClr val="002060"/>
                </a:solidFill>
              </a:rPr>
              <a:t>выполнена </a:t>
            </a:r>
            <a:r>
              <a:rPr lang="ru-RU" sz="2000" b="1" dirty="0" smtClean="0">
                <a:solidFill>
                  <a:srgbClr val="002060"/>
                </a:solidFill>
              </a:rPr>
              <a:t>в ФГБОУ ВО «Красноярский государственный медицинский университет им. проф. В.Ф. </a:t>
            </a:r>
            <a:r>
              <a:rPr lang="ru-RU" sz="2000" b="1" dirty="0" err="1" smtClean="0">
                <a:solidFill>
                  <a:srgbClr val="002060"/>
                </a:solidFill>
              </a:rPr>
              <a:t>Войно-Ясенецкого</a:t>
            </a:r>
            <a:r>
              <a:rPr lang="ru-RU" sz="2000" b="1" dirty="0">
                <a:solidFill>
                  <a:srgbClr val="002060"/>
                </a:solidFill>
              </a:rPr>
              <a:t>» Министерства здравоохранения Российской </a:t>
            </a:r>
            <a:r>
              <a:rPr lang="ru-RU" sz="2000" b="1" dirty="0" smtClean="0">
                <a:solidFill>
                  <a:srgbClr val="002060"/>
                </a:solidFill>
              </a:rPr>
              <a:t>Федерации на кафедре общей хирургии </a:t>
            </a:r>
            <a:r>
              <a:rPr lang="ru-RU" sz="2000" b="1" dirty="0">
                <a:solidFill>
                  <a:srgbClr val="002060"/>
                </a:solidFill>
              </a:rPr>
              <a:t>им. проф. М.И. </a:t>
            </a:r>
            <a:r>
              <a:rPr lang="ru-RU" sz="2000" b="1" dirty="0" err="1">
                <a:solidFill>
                  <a:srgbClr val="002060"/>
                </a:solidFill>
              </a:rPr>
              <a:t>Гульмана</a:t>
            </a:r>
            <a:r>
              <a:rPr lang="ru-RU" sz="2000" b="1" dirty="0">
                <a:solidFill>
                  <a:srgbClr val="002060"/>
                </a:solidFill>
              </a:rPr>
              <a:t> и </a:t>
            </a:r>
            <a:r>
              <a:rPr lang="ru-RU" sz="2000" b="1" dirty="0" smtClean="0">
                <a:solidFill>
                  <a:srgbClr val="002060"/>
                </a:solidFill>
              </a:rPr>
              <a:t>кафедре </a:t>
            </a:r>
            <a:r>
              <a:rPr lang="ru-RU" sz="2000" b="1" dirty="0">
                <a:solidFill>
                  <a:srgbClr val="002060"/>
                </a:solidFill>
              </a:rPr>
              <a:t>урологии, андрологии </a:t>
            </a:r>
            <a:r>
              <a:rPr lang="ru-RU" sz="2000" b="1" dirty="0" smtClean="0">
                <a:solidFill>
                  <a:srgbClr val="002060"/>
                </a:solidFill>
              </a:rPr>
              <a:t>и сексологии ИПО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0"/>
            <a:ext cx="1049338" cy="1054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8738" y="1484313"/>
            <a:ext cx="8474075" cy="792162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Бережной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григорьевич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1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1656184"/>
          </a:xfrm>
        </p:spPr>
        <p:txBody>
          <a:bodyPr rtlCol="0" anchor="ctr">
            <a:normAutofit fontScale="92500" lnSpcReduction="20000"/>
          </a:bodyPr>
          <a:lstStyle/>
          <a:p>
            <a:pPr marL="274320" indent="-274320"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СОИСКАНИЕ УЧЕНОЙ СТЕПЕНИ КАНДИДАТА МЕДИЦИНСКИХ НАУК </a:t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РАССМОТРЕНА 1 ДИССЕРТАЦИЯ ПО СПЕЦИАЛЬНОСТИ АНАТОМИЯ ЧЕЛОВЕКА И ПЛАСТИЧЕСКАЯ ХИРУРГИЯ </a:t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800922"/>
              </p:ext>
            </p:extLst>
          </p:nvPr>
        </p:nvGraphicFramePr>
        <p:xfrm>
          <a:off x="539552" y="2276873"/>
          <a:ext cx="8064501" cy="2651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167"/>
                <a:gridCol w="2688167"/>
                <a:gridCol w="2688167"/>
              </a:tblGrid>
              <a:tr h="30812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ФИО</a:t>
                      </a:r>
                      <a:endParaRPr lang="ru-RU" sz="1800" dirty="0"/>
                    </a:p>
                  </a:txBody>
                  <a:tcPr marL="91435" marR="91435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Работа выполнена</a:t>
                      </a:r>
                      <a:endParaRPr lang="ru-RU" sz="1800" dirty="0"/>
                    </a:p>
                  </a:txBody>
                  <a:tcPr marL="91435" marR="91435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Научный руководитель</a:t>
                      </a:r>
                      <a:endParaRPr lang="ru-RU" sz="1800" dirty="0"/>
                    </a:p>
                  </a:txBody>
                  <a:tcPr marL="91435" marR="91435" marT="45725" marB="45725"/>
                </a:tc>
              </a:tr>
              <a:tr h="206814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Ратушный Николай Александрович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5" marR="91435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Кафедра общей хирургии им. проф. М.И. </a:t>
                      </a: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</a:rPr>
                        <a:t>Гульмана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,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к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афедра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анатомии и гистологии, ФГБОУ ВО  </a:t>
                      </a:r>
                      <a:r>
                        <a:rPr lang="ru-RU" sz="1800" b="1" baseline="0" dirty="0" err="1" smtClean="0">
                          <a:solidFill>
                            <a:srgbClr val="002060"/>
                          </a:solidFill>
                        </a:rPr>
                        <a:t>КрасГМУ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им. </a:t>
                      </a:r>
                      <a:r>
                        <a:rPr lang="ru-RU" sz="1800" b="1" baseline="0" dirty="0" err="1" smtClean="0">
                          <a:solidFill>
                            <a:srgbClr val="002060"/>
                          </a:solidFill>
                        </a:rPr>
                        <a:t>проф.В.Ф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r>
                        <a:rPr lang="ru-RU" sz="1800" b="1" baseline="0" dirty="0" err="1" smtClean="0">
                          <a:solidFill>
                            <a:srgbClr val="002060"/>
                          </a:solidFill>
                        </a:rPr>
                        <a:t>Войно-Ясенецкого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Минздрава России</a:t>
                      </a:r>
                    </a:p>
                  </a:txBody>
                  <a:tcPr marL="91435" marR="91435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д.м.н., доцент Карапетян Георгий Эдуардович,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д.м.н., доцент </a:t>
                      </a: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</a:rPr>
                        <a:t>Синдеева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Людмила Викторовна.</a:t>
                      </a:r>
                      <a:b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</a:b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5" marR="91435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1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СОИСКАНИЕ УЧЕНОЙ СТЕПЕНИ КАНДИДАТА МЕДИЦИНСКИХ НАУК </a:t>
            </a:r>
            <a:b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РАССМОТРЕНА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ДИССЕРТАЦИЯ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СПЕЦИАЛЬНОСТИ АНАТОМИЯ ЧЕЛОВЕКА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62618"/>
              </p:ext>
            </p:extLst>
          </p:nvPr>
        </p:nvGraphicFramePr>
        <p:xfrm>
          <a:off x="457200" y="1600200"/>
          <a:ext cx="8229600" cy="265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1783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ФИО</a:t>
                      </a:r>
                      <a:endParaRPr lang="ru-RU" sz="1800" dirty="0"/>
                    </a:p>
                  </a:txBody>
                  <a:tcPr marL="93307" marR="93307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Работа выполнена</a:t>
                      </a:r>
                      <a:endParaRPr lang="ru-RU" sz="1800" dirty="0"/>
                    </a:p>
                  </a:txBody>
                  <a:tcPr marL="93307" marR="93307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Научный руководитель</a:t>
                      </a:r>
                      <a:endParaRPr lang="ru-RU" sz="1800" dirty="0"/>
                    </a:p>
                  </a:txBody>
                  <a:tcPr marL="93307" marR="93307" marT="45722" marB="45722"/>
                </a:tc>
              </a:tr>
              <a:tr h="198642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</a:rPr>
                        <a:t>Кобер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Кристина Владимировна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93307" marR="93307" marT="45722" marB="4572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Кафедра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оперативной хирургии и топографической анатомии, ФГБОУ  ВО </a:t>
                      </a:r>
                      <a:r>
                        <a:rPr lang="ru-RU" sz="1800" b="1" baseline="0" dirty="0" err="1" smtClean="0">
                          <a:solidFill>
                            <a:srgbClr val="002060"/>
                          </a:solidFill>
                        </a:rPr>
                        <a:t>КрасгМУ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им. </a:t>
                      </a:r>
                      <a:r>
                        <a:rPr lang="ru-RU" sz="1800" b="1" baseline="0" dirty="0" err="1" smtClean="0">
                          <a:solidFill>
                            <a:srgbClr val="002060"/>
                          </a:solidFill>
                        </a:rPr>
                        <a:t>проф.В.Ф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r>
                        <a:rPr lang="ru-RU" sz="1800" b="1" baseline="0" dirty="0" err="1" smtClean="0">
                          <a:solidFill>
                            <a:srgbClr val="002060"/>
                          </a:solidFill>
                        </a:rPr>
                        <a:t>Войно-Ясенецкого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Минздрава России</a:t>
                      </a:r>
                    </a:p>
                    <a:p>
                      <a:pPr algn="ctr"/>
                      <a:endParaRPr lang="ru-RU" sz="1800" b="1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93307" marR="93307" marT="45722" marB="4572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д.м.н., 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профессор Горбунов Николай Станиславович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93307" marR="93307" marT="45722" marB="4572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560" y="4437112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Д 208 .037 </a:t>
            </a:r>
            <a:r>
              <a:rPr lang="ru-RU" sz="2000" b="1" dirty="0" smtClean="0">
                <a:solidFill>
                  <a:srgbClr val="C00000"/>
                </a:solidFill>
              </a:rPr>
              <a:t>05</a:t>
            </a:r>
            <a:r>
              <a:rPr lang="ru-RU" sz="2000" b="1" dirty="0">
                <a:solidFill>
                  <a:srgbClr val="C00000"/>
                </a:solidFill>
              </a:rPr>
              <a:t/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Соотношение диссертаций, выполненных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в </a:t>
            </a:r>
            <a:r>
              <a:rPr lang="ru-RU" sz="2000" b="1" dirty="0" err="1">
                <a:solidFill>
                  <a:srgbClr val="C00000"/>
                </a:solidFill>
              </a:rPr>
              <a:t>КрасГМУ</a:t>
            </a:r>
            <a:r>
              <a:rPr lang="ru-RU" sz="2000" b="1" dirty="0">
                <a:solidFill>
                  <a:srgbClr val="C00000"/>
                </a:solidFill>
              </a:rPr>
              <a:t> и других </a:t>
            </a:r>
            <a:r>
              <a:rPr lang="ru-RU" sz="2000" b="1" dirty="0" smtClean="0">
                <a:solidFill>
                  <a:srgbClr val="C00000"/>
                </a:solidFill>
              </a:rPr>
              <a:t>организациях</a:t>
            </a:r>
          </a:p>
          <a:p>
            <a:pPr algn="ctr"/>
            <a:endParaRPr lang="ru-RU" sz="2000" b="1" dirty="0">
              <a:solidFill>
                <a:srgbClr val="C00000"/>
              </a:solidFill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По плану НИР  </a:t>
            </a:r>
            <a:r>
              <a:rPr lang="ru-RU" sz="2000" dirty="0" err="1">
                <a:solidFill>
                  <a:srgbClr val="002060"/>
                </a:solidFill>
              </a:rPr>
              <a:t>КрасГМУ</a:t>
            </a:r>
            <a:r>
              <a:rPr lang="ru-RU" sz="2000" dirty="0">
                <a:solidFill>
                  <a:srgbClr val="002060"/>
                </a:solidFill>
              </a:rPr>
              <a:t> выполнено  </a:t>
            </a:r>
            <a:r>
              <a:rPr lang="ru-RU" sz="2000" dirty="0" smtClean="0">
                <a:solidFill>
                  <a:srgbClr val="002060"/>
                </a:solidFill>
              </a:rPr>
              <a:t>3 диссертации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28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521079" cy="1296119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b="1" dirty="0" smtClean="0">
                <a:solidFill>
                  <a:srgbClr val="C00000"/>
                </a:solidFill>
              </a:rPr>
              <a:t>Разделы отчета диссертационных советов, предоставляемых в ВАК РФ 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sz="quarter" idx="4294967295"/>
          </p:nvPr>
        </p:nvSpPr>
        <p:spPr>
          <a:xfrm>
            <a:off x="467544" y="1772816"/>
            <a:ext cx="8317681" cy="4535909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Font typeface="Arial" pitchFamily="34" charset="0"/>
              <a:buAutoNum type="arabicPeriod"/>
            </a:pPr>
            <a:r>
              <a:rPr lang="ru-RU" altLang="ru-RU" sz="1600" b="1" dirty="0" smtClean="0">
                <a:solidFill>
                  <a:schemeClr val="tx1"/>
                </a:solidFill>
                <a:latin typeface="TimesNewRoman???????"/>
              </a:rPr>
              <a:t> </a:t>
            </a: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Сведения из аттестационных дел соискателя ученой степени доктора наук.</a:t>
            </a:r>
          </a:p>
          <a:p>
            <a:pPr marL="0" indent="0" eaLnBrk="1" hangingPunct="1">
              <a:buFont typeface="Arial" pitchFamily="34" charset="0"/>
              <a:buAutoNum type="arabicPeriod"/>
            </a:pP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 Сведения из аттестационных дел соискателя ученой степени кандидата наук</a:t>
            </a:r>
            <a:r>
              <a:rPr lang="ru-RU" altLang="ru-RU" sz="1600" b="1" dirty="0">
                <a:solidFill>
                  <a:srgbClr val="002060"/>
                </a:solidFill>
                <a:latin typeface="TimesNewRoman???????"/>
              </a:rPr>
              <a:t>.</a:t>
            </a:r>
            <a:endParaRPr lang="ru-RU" altLang="ru-RU" sz="1600" b="1" dirty="0" smtClean="0">
              <a:solidFill>
                <a:srgbClr val="002060"/>
              </a:solidFill>
              <a:latin typeface="TimesNewRoman???????"/>
            </a:endParaRPr>
          </a:p>
          <a:p>
            <a:pPr marL="0" indent="0" eaLnBrk="1" hangingPunct="1">
              <a:buFont typeface="Arial" pitchFamily="34" charset="0"/>
              <a:buAutoNum type="arabicPeriod"/>
            </a:pP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Сведения о членах диссертационного совета: </a:t>
            </a:r>
          </a:p>
          <a:p>
            <a:pPr marL="0" indent="0" eaLnBrk="1" hangingPunct="1"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3.1. Кол-во публикаций в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TimesNewRoman???????"/>
              </a:rPr>
              <a:t>WoS</a:t>
            </a: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,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TimesNewRoman???????"/>
              </a:rPr>
              <a:t>Scopus</a:t>
            </a: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 и др.</a:t>
            </a:r>
          </a:p>
          <a:p>
            <a:pPr marL="0" indent="0" eaLnBrk="1" hangingPunct="1"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3.2. Число цитирований в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TimesNewRoman???????"/>
              </a:rPr>
              <a:t>WoS</a:t>
            </a: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,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TimesNewRoman???????"/>
              </a:rPr>
              <a:t>Scopus</a:t>
            </a: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 и др.</a:t>
            </a:r>
          </a:p>
          <a:p>
            <a:pPr marL="0" indent="0" eaLnBrk="1" hangingPunct="1"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3.3. Кол-во публикаций в журналах перечня ВАК</a:t>
            </a:r>
          </a:p>
          <a:p>
            <a:pPr marL="0" indent="0" eaLnBrk="1" hangingPunct="1"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3.4. Кол-во ссылок на публикации в РИНЦ</a:t>
            </a:r>
          </a:p>
          <a:p>
            <a:pPr marL="0" indent="0" eaLnBrk="1" hangingPunct="1"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3.5. Кол-во участий с приглашенными докладами на международных конференциях</a:t>
            </a:r>
          </a:p>
          <a:p>
            <a:pPr marL="0" indent="0" eaLnBrk="1" hangingPunct="1"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3.6. Кол-во рецензируемых монографий</a:t>
            </a:r>
          </a:p>
          <a:p>
            <a:pPr marL="0" indent="0" eaLnBrk="1" hangingPunct="1"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3.7. Индекс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TimesNewRoman???????"/>
              </a:rPr>
              <a:t>Хирша</a:t>
            </a: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 по РИНЦ (за весь период творческой деятельности)</a:t>
            </a:r>
          </a:p>
          <a:p>
            <a:pPr marL="0" indent="0" eaLnBrk="1" hangingPunct="1"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3.8. Индекс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TimesNewRoman???????"/>
              </a:rPr>
              <a:t>Хирша</a:t>
            </a: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 по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TimesNewRoman???????"/>
              </a:rPr>
              <a:t>WoS</a:t>
            </a: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 (за весь период творческой деятельности)</a:t>
            </a:r>
          </a:p>
          <a:p>
            <a:pPr marL="0" indent="0" eaLnBrk="1" hangingPunct="1"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3.9. Индекс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TimesNewRoman???????"/>
              </a:rPr>
              <a:t>Хирша</a:t>
            </a: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 по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TimesNewRoman???????"/>
              </a:rPr>
              <a:t>Scopus</a:t>
            </a: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 (за весь период творческой деятельности).</a:t>
            </a:r>
          </a:p>
          <a:p>
            <a:pPr marL="0" indent="0" eaLnBrk="1" hangingPunct="1"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NewRoman???????"/>
              </a:rPr>
              <a:t>4. Показатели деятельности диссертационного совета.</a:t>
            </a:r>
          </a:p>
        </p:txBody>
      </p:sp>
    </p:spTree>
    <p:extLst>
      <p:ext uri="{BB962C8B-B14F-4D97-AF65-F5344CB8AC3E}">
        <p14:creationId xmlns:p14="http://schemas.microsoft.com/office/powerpoint/2010/main" val="24049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5. Сведения об организации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387" name="Объект 1"/>
          <p:cNvSpPr>
            <a:spLocks noGrp="1"/>
          </p:cNvSpPr>
          <p:nvPr>
            <p:ph sz="quarter" idx="4294967295"/>
          </p:nvPr>
        </p:nvSpPr>
        <p:spPr>
          <a:xfrm>
            <a:off x="539552" y="1412776"/>
            <a:ext cx="8208912" cy="468163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</a:rPr>
              <a:t>5.1. Сведения о научных и научно-педагогических кадрах организации.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</a:rPr>
              <a:t>5.2. Количество подготовленных данной организацией докторов и кандидатов наук, в том числе аспирантов, докторантов, штатных работников и лиц, прикрепленных для подготовки диссертации на  соискание ученой степени кандидата наук, за 5 лет (2017-2021 гг.), а также количество направлений подготовки кадров высшей квалификации в аспирантуре (адъюнктуре), за текущий год.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</a:rPr>
              <a:t>5.3. Сведения о научных исследованиях, выполненных в рамках научно - технических программ, федеральных целевых программ, грантов, государственного задания за 5 лет (2017-2021 гг.).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</a:rPr>
              <a:t>5.4. Данные о количестве публикаций сотрудников организации по тематике заявленных научных специальностей за 5 лет (2017-2021 гг.).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60511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ъект 1"/>
          <p:cNvSpPr>
            <a:spLocks noGrp="1"/>
          </p:cNvSpPr>
          <p:nvPr>
            <p:ph sz="quarter" idx="4294967295"/>
          </p:nvPr>
        </p:nvSpPr>
        <p:spPr>
          <a:xfrm>
            <a:off x="250825" y="476250"/>
            <a:ext cx="8893175" cy="6481763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altLang="ru-RU" sz="2000" b="1" dirty="0" smtClean="0">
                <a:solidFill>
                  <a:srgbClr val="002060"/>
                </a:solidFill>
              </a:rPr>
              <a:t>В рамках реализации комплекса мер по совершенствованию государственной научной аттестации </a:t>
            </a:r>
            <a:r>
              <a:rPr lang="ru-RU" altLang="ru-RU" sz="20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 России и Высшей аттестационной комиссией при Министерстве образования и науки Российской Федерации (далее - ВАК) в 2016 году была разработана и утверждена Дорожная карта, направленная на формирование сети диссертационных советов с учетом оценки показателей их научного и кадрового потенциала, особенностей различных областей знаний, отраслей науки и групп научных специальностей.</a:t>
            </a:r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altLang="ru-RU" sz="2000" b="1" dirty="0" smtClean="0">
                <a:solidFill>
                  <a:srgbClr val="002060"/>
                </a:solidFill>
              </a:rPr>
              <a:t>В качестве целевых индикаторов результативности научной деятельности членов диссертационных советов Дорожной картой в зависимости от групп научных специальностей были определены пороговые значения в 70% и 90%, а также предусмотрена возможность прекращения деятельности диссертационных советов, не достигших к 31 декабря 2017 г. </a:t>
            </a:r>
            <a:r>
              <a:rPr lang="ru-RU" altLang="ru-RU" sz="2000" b="1" dirty="0" err="1" smtClean="0">
                <a:solidFill>
                  <a:srgbClr val="002060"/>
                </a:solidFill>
              </a:rPr>
              <a:t>критериальных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 показателей.</a:t>
            </a:r>
          </a:p>
          <a:p>
            <a:pPr algn="just" eaLnBrk="1" hangingPunct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altLang="ru-RU" sz="2000" b="1" dirty="0" smtClean="0">
                <a:solidFill>
                  <a:srgbClr val="002060"/>
                </a:solidFill>
              </a:rPr>
              <a:t>Информация о публикационной активности членов диссертационного совета, созданного на базе Вашей организации и не достигшего </a:t>
            </a:r>
            <a:r>
              <a:rPr lang="ru-RU" altLang="ru-RU" sz="2000" b="1" dirty="0" err="1" smtClean="0">
                <a:solidFill>
                  <a:srgbClr val="002060"/>
                </a:solidFill>
              </a:rPr>
              <a:t>критериальных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 значений в 70%, прилагается и может быть использована для учета в работе при приведении состава диссертационного совета в соответствие с требованиями, установленными Дорожной картой.</a:t>
            </a:r>
          </a:p>
        </p:txBody>
      </p:sp>
    </p:spTree>
    <p:extLst>
      <p:ext uri="{BB962C8B-B14F-4D97-AF65-F5344CB8AC3E}">
        <p14:creationId xmlns:p14="http://schemas.microsoft.com/office/powerpoint/2010/main" val="377648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284919"/>
              </p:ext>
            </p:extLst>
          </p:nvPr>
        </p:nvGraphicFramePr>
        <p:xfrm>
          <a:off x="250825" y="527050"/>
          <a:ext cx="8569324" cy="4956177"/>
        </p:xfrm>
        <a:graphic>
          <a:graphicData uri="http://schemas.openxmlformats.org/drawingml/2006/table">
            <a:tbl>
              <a:tblPr/>
              <a:tblGrid>
                <a:gridCol w="3601095"/>
                <a:gridCol w="2088232"/>
                <a:gridCol w="1368152"/>
                <a:gridCol w="1511845"/>
              </a:tblGrid>
              <a:tr h="1188676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ФИО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Д 208.037.01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8" marR="91458" marT="45706" marB="4570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Количество публикаций в МБД / ВАК РФ (2017-2021 гг.)  </a:t>
                      </a:r>
                    </a:p>
                  </a:txBody>
                  <a:tcPr marL="91458" marR="91458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Индекс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Хирша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РИНЦ/ </a:t>
                      </a:r>
                      <a:r>
                        <a:rPr lang="en-US" sz="1400" b="1" i="0" u="none" strike="noStrike" kern="1200" baseline="0" dirty="0" err="1" smtClean="0">
                          <a:solidFill>
                            <a:srgbClr val="C00000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WoS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C00000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C00000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Scopus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8" marR="91458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Соответствие дорожной карте</a:t>
                      </a:r>
                    </a:p>
                  </a:txBody>
                  <a:tcPr marL="91458" marR="91458"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02">
                <a:tc>
                  <a:txBody>
                    <a:bodyPr/>
                    <a:lstStyle>
                      <a:lvl1pPr marL="0" indent="-26670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667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667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667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667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667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667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667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667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266700" marR="0" lvl="0" indent="-266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1. Петрова Марина Михайловна (председатель)</a:t>
                      </a:r>
                    </a:p>
                  </a:txBody>
                  <a:tcPr marL="91458" marR="91458" marT="45706" marB="4570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63/43</a:t>
                      </a:r>
                      <a:endParaRPr lang="ru-RU" sz="1200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24/10/10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 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2. Таранушенко Татьяна Евгеньевна </a:t>
                      </a:r>
                    </a:p>
                  </a:txBody>
                  <a:tcPr marL="91458" marR="91458" marT="45706" marB="4570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18/27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15/8/7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 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Богвилене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Яна Анатольевна </a:t>
                      </a:r>
                    </a:p>
                  </a:txBody>
                  <a:tcPr marL="91458" marR="91458" marT="45706" marB="4570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4/3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4/2/2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с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оответствует 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4.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Гоголашвили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Николай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Гамлетович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1458" marR="91458" marT="45706" marB="4570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9/9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13/2/2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с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оответствует 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2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5.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Гринштейн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Юрий Исаевич </a:t>
                      </a:r>
                    </a:p>
                  </a:txBody>
                  <a:tcPr marL="91458" marR="91458" marT="45706" marB="4570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41/14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30/5/8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с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оответствует 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58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6.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Догадин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Сергей Анатольевич </a:t>
                      </a:r>
                    </a:p>
                  </a:txBody>
                  <a:tcPr marL="91458" marR="91458" marT="45706" marB="4570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6/5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13/2/3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7.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Емельянчик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Елена Юрьевна </a:t>
                      </a:r>
                    </a:p>
                  </a:txBody>
                  <a:tcPr marL="91458" marR="91458" marT="45706" marB="4570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8/7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9/1/2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8.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Ильенкова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Наталья Анатольевна </a:t>
                      </a:r>
                    </a:p>
                  </a:txBody>
                  <a:tcPr marL="91458" marR="91458" marT="45706" marB="4570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20/23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17/2/2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51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Куртасова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Людмила Михайловна </a:t>
                      </a:r>
                    </a:p>
                  </a:txBody>
                  <a:tcPr marL="91458" marR="91458" marT="45706" marB="4570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8/5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20/1/1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10.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Манчук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Валерий Тимофеевич </a:t>
                      </a:r>
                    </a:p>
                  </a:txBody>
                  <a:tcPr marL="91458" marR="91458" marT="45706" marB="4570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2/2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24/2/3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11. Мартынова Галина Петровна </a:t>
                      </a:r>
                    </a:p>
                  </a:txBody>
                  <a:tcPr marL="91458" marR="91458" marT="45706" marB="4570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27/19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12/3/5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855617"/>
              </p:ext>
            </p:extLst>
          </p:nvPr>
        </p:nvGraphicFramePr>
        <p:xfrm>
          <a:off x="250825" y="5516563"/>
          <a:ext cx="8569326" cy="438150"/>
        </p:xfrm>
        <a:graphic>
          <a:graphicData uri="http://schemas.openxmlformats.org/drawingml/2006/table">
            <a:tbl>
              <a:tblPr/>
              <a:tblGrid>
                <a:gridCol w="3600556"/>
                <a:gridCol w="2088323"/>
                <a:gridCol w="1368212"/>
                <a:gridCol w="1512235"/>
              </a:tblGrid>
              <a:tr h="43815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12. Матюшин Геннадий Васильевич </a:t>
                      </a:r>
                    </a:p>
                  </a:txBody>
                  <a:tcPr marL="91444" marR="91444" marT="45735" marB="45735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11/24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16/4/3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с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оответствует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025055"/>
              </p:ext>
            </p:extLst>
          </p:nvPr>
        </p:nvGraphicFramePr>
        <p:xfrm>
          <a:off x="250825" y="5949950"/>
          <a:ext cx="8569325" cy="471488"/>
        </p:xfrm>
        <a:graphic>
          <a:graphicData uri="http://schemas.openxmlformats.org/drawingml/2006/table">
            <a:tbl>
              <a:tblPr/>
              <a:tblGrid>
                <a:gridCol w="3600556"/>
                <a:gridCol w="2088323"/>
                <a:gridCol w="1368212"/>
                <a:gridCol w="1512234"/>
              </a:tblGrid>
              <a:tr h="47148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13.Моргун Андрей Васильевич</a:t>
                      </a:r>
                    </a:p>
                  </a:txBody>
                  <a:tcPr marL="91444" marR="91444" marT="45655" marB="45655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38/9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11/9/10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с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оответствует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38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7034914"/>
              </p:ext>
            </p:extLst>
          </p:nvPr>
        </p:nvGraphicFramePr>
        <p:xfrm>
          <a:off x="323850" y="260350"/>
          <a:ext cx="8642351" cy="5514976"/>
        </p:xfrm>
        <a:graphic>
          <a:graphicData uri="http://schemas.openxmlformats.org/drawingml/2006/table">
            <a:tbl>
              <a:tblPr/>
              <a:tblGrid>
                <a:gridCol w="3312046"/>
                <a:gridCol w="2232248"/>
                <a:gridCol w="1728192"/>
                <a:gridCol w="1369865"/>
              </a:tblGrid>
              <a:tr h="112022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ФИО</a:t>
                      </a:r>
                    </a:p>
                  </a:txBody>
                  <a:tcPr marT="44430" marB="4443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Количество публикаций в МБД / ВАК РФ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(2017-2021 гг.)  </a:t>
                      </a:r>
                    </a:p>
                  </a:txBody>
                  <a:tcPr marT="44430" marB="444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Индекс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Хирша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РИНЦ/ </a:t>
                      </a:r>
                      <a:r>
                        <a:rPr kumimoji="0" lang="en-US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WoS</a:t>
                      </a: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/ Scopus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4430" marB="444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Соответствие дорожной карте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4430" marB="444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401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14.Никулина Светлана Юрьевна </a:t>
                      </a:r>
                    </a:p>
                  </a:txBody>
                  <a:tcPr marT="44430" marB="4443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39/34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20/5/5</a:t>
                      </a:r>
                    </a:p>
                    <a:p>
                      <a:pPr algn="ctr"/>
                      <a:endParaRPr lang="ru-RU" sz="12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baseline="0" dirty="0" smtClean="0">
                          <a:solidFill>
                            <a:srgbClr val="002060"/>
                          </a:solidFill>
                        </a:rPr>
                        <a:t>с</a:t>
                      </a:r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оответствует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82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15.Салмина Алла Борисовна</a:t>
                      </a:r>
                    </a:p>
                  </a:txBody>
                  <a:tcPr marT="44430" marB="4443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68/23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26/22/21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27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16.Смирнова Светлана Витальевна </a:t>
                      </a:r>
                    </a:p>
                  </a:txBody>
                  <a:tcPr marT="44430" marB="4443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15/16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15/4/9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91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17. Собко Елена Альбертовна</a:t>
                      </a:r>
                    </a:p>
                  </a:txBody>
                  <a:tcPr marT="44430" marB="4443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26/20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8/2/2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83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18. Соловьева Ирина Анатольевна</a:t>
                      </a:r>
                    </a:p>
                  </a:txBody>
                  <a:tcPr marT="44430" marB="4443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24/16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7/1/2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76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19. Терещенко Сергей Юрьевич</a:t>
                      </a:r>
                    </a:p>
                  </a:txBody>
                  <a:tcPr marT="44430" marB="4443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48/13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11/2/3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baseline="0" dirty="0" smtClean="0">
                          <a:solidFill>
                            <a:srgbClr val="002060"/>
                          </a:solidFill>
                        </a:rPr>
                        <a:t>с</a:t>
                      </a:r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оответствует </a:t>
                      </a:r>
                    </a:p>
                    <a:p>
                      <a:pPr algn="ctr"/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83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20.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Цуканов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Владислав Владимирович </a:t>
                      </a:r>
                    </a:p>
                  </a:txBody>
                  <a:tcPr marT="44430" marB="4443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61/57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29/7/8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83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21. Черкашина Ирина Ивановна </a:t>
                      </a:r>
                    </a:p>
                  </a:txBody>
                  <a:tcPr marT="44430" marB="4443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4/1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4/1/2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84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22. Шестерня Павел Анатольевич</a:t>
                      </a:r>
                    </a:p>
                  </a:txBody>
                  <a:tcPr marT="44430" marB="4443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42/9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13/10/8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84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23. Шульман Владимир Абрамович </a:t>
                      </a:r>
                    </a:p>
                  </a:txBody>
                  <a:tcPr marT="44430" marB="4443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10/9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16/4/5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u="none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  <a:endParaRPr lang="ru-RU" sz="1200" b="1" u="none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594086"/>
              </p:ext>
            </p:extLst>
          </p:nvPr>
        </p:nvGraphicFramePr>
        <p:xfrm>
          <a:off x="323850" y="5805488"/>
          <a:ext cx="8642351" cy="731837"/>
        </p:xfrm>
        <a:graphic>
          <a:graphicData uri="http://schemas.openxmlformats.org/drawingml/2006/table">
            <a:tbl>
              <a:tblPr/>
              <a:tblGrid>
                <a:gridCol w="3312046"/>
                <a:gridCol w="2232248"/>
                <a:gridCol w="1728192"/>
                <a:gridCol w="1369865"/>
              </a:tblGrid>
              <a:tr h="3673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24.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Шимохина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Наталья Юрьевна </a:t>
                      </a:r>
                    </a:p>
                  </a:txBody>
                  <a:tcPr marT="45297" marB="4529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3/1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5/2/1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8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800"/>
                        </a:spcBef>
                        <a:buFont typeface="Arial" pitchFamily="34" charset="0"/>
                        <a:defRPr sz="1800" b="1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indent="-28575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indent="-228600" algn="l" defTabSz="914400" rtl="0" eaLnBrk="1" latinLnBrk="0" hangingPunct="1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indent="-228600" algn="l" defTabSz="914400" rtl="0" eaLnBrk="1" fontAlgn="base" latinLnBrk="0" hangingPunct="1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25.Эверт Лидия Семеновна </a:t>
                      </a:r>
                    </a:p>
                  </a:txBody>
                  <a:tcPr marT="45297" marB="4529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9/33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12/2/1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75" name="Group 7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87997291"/>
              </p:ext>
            </p:extLst>
          </p:nvPr>
        </p:nvGraphicFramePr>
        <p:xfrm>
          <a:off x="323527" y="188641"/>
          <a:ext cx="8568953" cy="6656078"/>
        </p:xfrm>
        <a:graphic>
          <a:graphicData uri="http://schemas.openxmlformats.org/drawingml/2006/table">
            <a:tbl>
              <a:tblPr/>
              <a:tblGrid>
                <a:gridCol w="3352896"/>
                <a:gridCol w="2121220"/>
                <a:gridCol w="1573503"/>
                <a:gridCol w="1521334"/>
              </a:tblGrid>
              <a:tr h="90081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Font typeface="Arial" pitchFamily="34" charset="0"/>
                        <a:defRPr sz="1400" b="1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ФИО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Д 208.037.05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Font typeface="Arial" pitchFamily="34" charset="0"/>
                        <a:defRPr sz="1400" b="1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Количество публикаций в МБД / ВАК РФ (2017-20</a:t>
                      </a:r>
                      <a:r>
                        <a:rPr kumimoji="0" lang="en-US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 гг.) 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Font typeface="Arial" pitchFamily="34" charset="0"/>
                        <a:defRPr sz="1400" b="1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Индекс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Хирша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РИНЦ/ </a:t>
                      </a:r>
                      <a:r>
                        <a:rPr lang="en-US" sz="1200" b="1" i="0" u="none" strike="noStrike" kern="1200" baseline="0" dirty="0" err="1" smtClean="0">
                          <a:solidFill>
                            <a:srgbClr val="C00000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WoS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C00000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C00000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Scopus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Соответствие дорожной карте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712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Винник Юрий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Семенович (председатель)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19/4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22/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соответствует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36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Медведева Надежда Николаевна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16/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12/3/2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36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Кочетова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Людмила Викторовна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2/22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2/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/1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36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Байтингер Владимир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Францевич</a:t>
                      </a:r>
                      <a:endParaRPr lang="ru-RU" sz="12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5/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1/0/1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798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Гармаева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Дарима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Кышектовна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2/17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3/1/1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36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Горбунов Николай Станиславович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8/10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15/0/0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с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оответствует 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36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Григорьев Евгений Георгиевич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26/29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33/3/3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36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Деревцова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Светлана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Николаевна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9/11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10/2/2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427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 Дунаевская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Светлана Сергеевна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13/18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14/1/2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36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Дыхно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Юрий Александрович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9/6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13/3/1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36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Захарченко Александр Александрович 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1/10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8/1/1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с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оответствует 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36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Здзитовецкий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Дмитрий Эдуардович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13/7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16/2/3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36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Зуков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Руслан Александрович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30/24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19/4/4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759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Казакова Татьяна Вячеславовна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0/2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8/1/2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Не соответствует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62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Капсаргин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Федор Петрович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9/18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8/3/3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48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Майбородин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Игорь Валентинович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47/15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12/4/5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36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Николаев Валериан Георгиевич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6/6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20/1/2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00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89" name="Group 6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22588997"/>
              </p:ext>
            </p:extLst>
          </p:nvPr>
        </p:nvGraphicFramePr>
        <p:xfrm>
          <a:off x="323850" y="1268413"/>
          <a:ext cx="8642350" cy="4044950"/>
        </p:xfrm>
        <a:graphic>
          <a:graphicData uri="http://schemas.openxmlformats.org/drawingml/2006/table">
            <a:tbl>
              <a:tblPr/>
              <a:tblGrid>
                <a:gridCol w="3313063"/>
                <a:gridCol w="2232248"/>
                <a:gridCol w="1728192"/>
                <a:gridCol w="1368847"/>
              </a:tblGrid>
              <a:tr h="74191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Font typeface="Arial" pitchFamily="34" charset="0"/>
                        <a:defRPr sz="1400" b="1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ФИО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Font typeface="Arial" pitchFamily="34" charset="0"/>
                        <a:defRPr sz="1400" b="1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Количество публикаций в МБД / ВАК РФ (2016-2020 гг.)  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buFont typeface="Arial" pitchFamily="34" charset="0"/>
                        <a:defRPr sz="1400" b="1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Индекс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Хирша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РИНЦ/ </a:t>
                      </a:r>
                      <a:r>
                        <a:rPr lang="en-US" sz="1200" b="1" i="0" u="none" strike="noStrike" kern="1200" baseline="0" dirty="0" err="1" smtClean="0">
                          <a:solidFill>
                            <a:srgbClr val="C00000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WoS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C00000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C00000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Scopus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Соответствие дорожной карте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18. Никель Виктория Викторовна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4/6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2/0/0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соответствует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78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Первова Ольга Владимировна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7/12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12/2/1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78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20.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Петрушко Станислав Иванович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0/5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10/1/0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не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с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оответствует 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78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Сакович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Валерий Анатольевич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4/16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5/0/0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78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Самотесов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Павел Афанасьевич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1/5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11/0/0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smtClean="0">
                          <a:solidFill>
                            <a:srgbClr val="002060"/>
                          </a:solidFill>
                        </a:rPr>
                        <a:t>с</a:t>
                      </a:r>
                      <a:r>
                        <a:rPr lang="ru-RU" sz="1200" b="1" smtClean="0">
                          <a:solidFill>
                            <a:srgbClr val="002060"/>
                          </a:solidFill>
                        </a:rPr>
                        <a:t>оответствует </a:t>
                      </a:r>
                      <a:endParaRPr lang="ru-RU" sz="12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78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Синдеева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Людмила Викторовна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12/8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14/1/0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52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2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Хайруллин Радик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Магзинурович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/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9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/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/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78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25.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Черданцев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Дмитрий Владимирович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7/18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14/2/1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соответствует</a:t>
                      </a:r>
                    </a:p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2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1475656" y="4221088"/>
            <a:ext cx="6408712" cy="230512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rgbClr val="03A0D9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2060"/>
                </a:solidFill>
                <a:latin typeface="+mn-lt"/>
              </a:rPr>
              <a:t>14.01.04 – 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Внутренние болезни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14.01.05 - Кардиология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14.01.08 -Педиатрия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243" name="Заголовок 5"/>
          <p:cNvSpPr>
            <a:spLocks noGrp="1"/>
          </p:cNvSpPr>
          <p:nvPr>
            <p:ph type="title" idx="4294967295"/>
          </p:nvPr>
        </p:nvSpPr>
        <p:spPr>
          <a:xfrm>
            <a:off x="1116013" y="188913"/>
            <a:ext cx="802798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ДИССЕРТАЦИОННЫЙ СОВЕТ </a:t>
            </a:r>
            <a:b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 208.037.01</a:t>
            </a:r>
          </a:p>
        </p:txBody>
      </p:sp>
      <p:sp>
        <p:nvSpPr>
          <p:cNvPr id="10244" name="Текст 6"/>
          <p:cNvSpPr>
            <a:spLocks noGrp="1"/>
          </p:cNvSpPr>
          <p:nvPr>
            <p:ph idx="4294967295"/>
          </p:nvPr>
        </p:nvSpPr>
        <p:spPr>
          <a:xfrm>
            <a:off x="179512" y="1557338"/>
            <a:ext cx="8712968" cy="2663825"/>
          </a:xfrm>
        </p:spPr>
        <p:txBody>
          <a:bodyPr>
            <a:normAutofit fontScale="85000" lnSpcReduction="10000"/>
          </a:bodyPr>
          <a:lstStyle/>
          <a:p>
            <a:pPr marL="0" indent="0" algn="ctr" eaLnBrk="1" hangingPunct="1">
              <a:spcBef>
                <a:spcPct val="0"/>
              </a:spcBef>
              <a:buClr>
                <a:srgbClr val="08A1D9"/>
              </a:buClr>
              <a:buFont typeface="Arial" pitchFamily="34" charset="0"/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Приказом </a:t>
            </a:r>
            <a:r>
              <a:rPr lang="ru-RU" alt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РФ от 09.12.2020 г. № 780/</a:t>
            </a:r>
            <a:r>
              <a:rPr lang="ru-RU" alt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нк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возобновлена деятельность диссертационного совета </a:t>
            </a:r>
          </a:p>
          <a:p>
            <a:pPr marL="0" indent="0" algn="ctr" eaLnBrk="1" hangingPunct="1">
              <a:spcBef>
                <a:spcPct val="0"/>
              </a:spcBef>
              <a:buClr>
                <a:srgbClr val="08A1D9"/>
              </a:buClr>
              <a:buFont typeface="Arial" pitchFamily="34" charset="0"/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 208.037.01.</a:t>
            </a:r>
          </a:p>
          <a:p>
            <a:pPr marL="0" indent="0" algn="just" eaLnBrk="1" hangingPunct="1">
              <a:spcBef>
                <a:spcPct val="0"/>
              </a:spcBef>
              <a:buClr>
                <a:srgbClr val="08A1D9"/>
              </a:buClr>
              <a:buFont typeface="Arial" pitchFamily="34" charset="0"/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Совету разрешено принимать диссертации на соискание ученой степени кандидата медицинских наук, доктора медицинских наук по специальностям: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0"/>
            <a:ext cx="1049338" cy="1054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9838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</a:rPr>
              <a:t>Приказ </a:t>
            </a:r>
            <a:r>
              <a:rPr lang="ru-RU" sz="1800" b="1" dirty="0" err="1">
                <a:solidFill>
                  <a:srgbClr val="C00000"/>
                </a:solidFill>
              </a:rPr>
              <a:t>Минобрнауки</a:t>
            </a:r>
            <a:r>
              <a:rPr lang="ru-RU" sz="1800" b="1" dirty="0">
                <a:solidFill>
                  <a:srgbClr val="C00000"/>
                </a:solidFill>
              </a:rPr>
              <a:t> № 458 от 07 июня 2021 г. «О внесении изменений в Положение о защите диссертаций на соискание ученой степени кандидата наук, на соискание ученой степени доктора наук, утвержденное приказом </a:t>
            </a:r>
            <a:r>
              <a:rPr lang="ru-RU" sz="1800" b="1" dirty="0" err="1">
                <a:solidFill>
                  <a:srgbClr val="C00000"/>
                </a:solidFill>
              </a:rPr>
              <a:t>Минобрнауки</a:t>
            </a:r>
            <a:r>
              <a:rPr lang="ru-RU" sz="1800" b="1" dirty="0">
                <a:solidFill>
                  <a:srgbClr val="C00000"/>
                </a:solidFill>
              </a:rPr>
              <a:t> РФ от 10 ноября 2017 г. № 1093</a:t>
            </a:r>
            <a:r>
              <a:rPr lang="ru-RU" sz="1800" b="1" dirty="0" smtClean="0">
                <a:solidFill>
                  <a:srgbClr val="C00000"/>
                </a:solidFill>
              </a:rPr>
              <a:t>»</a:t>
            </a:r>
            <a:endParaRPr lang="ru-RU" sz="1800" b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4425355"/>
          </a:xfrm>
        </p:spPr>
        <p:txBody>
          <a:bodyPr>
            <a:normAutofit fontScale="47500" lnSpcReduction="20000"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400" dirty="0" smtClean="0">
                <a:solidFill>
                  <a:srgbClr val="002060"/>
                </a:solidFill>
              </a:rPr>
              <a:t>В </a:t>
            </a:r>
            <a:r>
              <a:rPr lang="ru-RU" sz="3400" dirty="0">
                <a:solidFill>
                  <a:srgbClr val="002060"/>
                </a:solidFill>
              </a:rPr>
              <a:t>пункте </a:t>
            </a:r>
            <a:r>
              <a:rPr lang="ru-RU" sz="3400" dirty="0" smtClean="0">
                <a:solidFill>
                  <a:srgbClr val="002060"/>
                </a:solidFill>
              </a:rPr>
              <a:t>6: дополнить </a:t>
            </a:r>
            <a:r>
              <a:rPr lang="ru-RU" sz="3400" dirty="0">
                <a:solidFill>
                  <a:srgbClr val="002060"/>
                </a:solidFill>
              </a:rPr>
              <a:t>новым абзацем четвертым следующего содержания</a:t>
            </a:r>
            <a:r>
              <a:rPr lang="ru-RU" sz="3400" dirty="0" smtClean="0">
                <a:solidFill>
                  <a:srgbClr val="002060"/>
                </a:solidFill>
              </a:rPr>
              <a:t>: «обеспечивает </a:t>
            </a:r>
            <a:r>
              <a:rPr lang="ru-RU" sz="3400" dirty="0">
                <a:solidFill>
                  <a:srgbClr val="002060"/>
                </a:solidFill>
              </a:rPr>
              <a:t>возможность организации и проведения заседаний диссертационных советов </a:t>
            </a:r>
            <a:r>
              <a:rPr lang="ru-RU" sz="3400" b="1" dirty="0">
                <a:solidFill>
                  <a:srgbClr val="002060"/>
                </a:solidFill>
              </a:rPr>
              <a:t>с</a:t>
            </a:r>
            <a:r>
              <a:rPr lang="ru-RU" sz="3400" dirty="0">
                <a:solidFill>
                  <a:srgbClr val="002060"/>
                </a:solidFill>
              </a:rPr>
              <a:t> </a:t>
            </a:r>
            <a:r>
              <a:rPr lang="ru-RU" sz="3400" b="1" dirty="0">
                <a:solidFill>
                  <a:srgbClr val="002060"/>
                </a:solidFill>
              </a:rPr>
              <a:t>участием членов диссертационных советов, официальных оппонентов (далее — оппоненты) и иных лиц</a:t>
            </a:r>
            <a:r>
              <a:rPr lang="ru-RU" sz="3400" dirty="0">
                <a:solidFill>
                  <a:srgbClr val="002060"/>
                </a:solidFill>
              </a:rPr>
              <a:t> </a:t>
            </a:r>
            <a:r>
              <a:rPr lang="ru-RU" sz="3400" b="1" dirty="0">
                <a:solidFill>
                  <a:srgbClr val="002060"/>
                </a:solidFill>
              </a:rPr>
              <a:t>в удаленном интерактивном режиме </a:t>
            </a:r>
            <a:r>
              <a:rPr lang="ru-RU" sz="3400" dirty="0">
                <a:solidFill>
                  <a:srgbClr val="002060"/>
                </a:solidFill>
              </a:rPr>
              <a:t>(путем использования систем </a:t>
            </a:r>
            <a:r>
              <a:rPr lang="ru-RU" sz="3400" dirty="0" err="1">
                <a:solidFill>
                  <a:srgbClr val="002060"/>
                </a:solidFill>
              </a:rPr>
              <a:t>видеоконференц</a:t>
            </a:r>
            <a:r>
              <a:rPr lang="ru-RU" sz="3400" dirty="0">
                <a:solidFill>
                  <a:srgbClr val="002060"/>
                </a:solidFill>
              </a:rPr>
              <a:t>-связи при условии аудиовизуального контакта с участниками заседания) (далее — удаленный интерактивный режим</a:t>
            </a:r>
            <a:r>
              <a:rPr lang="ru-RU" sz="3400" dirty="0" smtClean="0">
                <a:solidFill>
                  <a:srgbClr val="002060"/>
                </a:solidFill>
              </a:rPr>
              <a:t>)»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ru-RU" sz="3400" dirty="0" smtClean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Пункт</a:t>
            </a:r>
            <a:r>
              <a:rPr lang="ru-RU" sz="3400" spc="7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12</a:t>
            </a:r>
            <a:r>
              <a:rPr lang="ru-RU" sz="3400" spc="-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изложить</a:t>
            </a:r>
            <a:r>
              <a:rPr lang="ru-RU" sz="3400" spc="8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в</a:t>
            </a:r>
            <a:r>
              <a:rPr lang="ru-RU" sz="3400" spc="-40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следующей</a:t>
            </a:r>
            <a:r>
              <a:rPr lang="ru-RU" sz="3400" spc="140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редакции: «12.</a:t>
            </a:r>
            <a:r>
              <a:rPr lang="ru-RU" sz="3400" spc="360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В</a:t>
            </a:r>
            <a:r>
              <a:rPr lang="ru-RU" sz="3400" spc="36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состав</a:t>
            </a:r>
            <a:r>
              <a:rPr lang="ru-RU" sz="3400" spc="360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диссертационного</a:t>
            </a:r>
            <a:r>
              <a:rPr lang="ru-RU" sz="3400" spc="36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совета</a:t>
            </a:r>
            <a:r>
              <a:rPr lang="ru-RU" sz="3400" spc="360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включаются</a:t>
            </a:r>
            <a:r>
              <a:rPr lang="ru-RU" sz="3400" spc="36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доктора</a:t>
            </a:r>
            <a:r>
              <a:rPr lang="ru-RU" sz="3400" spc="360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наук,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а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также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лица,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имеющие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ученую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степень,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полученную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в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иностранном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государстве  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(далее   —</a:t>
            </a:r>
            <a:r>
              <a:rPr lang="ru-RU" sz="3400" spc="290" dirty="0" smtClean="0">
                <a:solidFill>
                  <a:srgbClr val="002060"/>
                </a:solidFill>
                <a:ea typeface="Times New Roman"/>
              </a:rPr>
              <a:t> 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иностранная    ученая   степень),   признаваемую</a:t>
            </a:r>
            <a:r>
              <a:rPr lang="ru-RU" sz="3400" spc="-350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в     Российской     Федерации,     обладателю     которой     предоставлены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те же академические</a:t>
            </a:r>
            <a:r>
              <a:rPr lang="ru-RU" sz="3400" spc="360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и (или) профессиональные права, что и доктору наук</a:t>
            </a:r>
            <a:r>
              <a:rPr lang="ru-RU" sz="3400" spc="-34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в</a:t>
            </a:r>
            <a:r>
              <a:rPr lang="ru-RU" sz="3400" spc="-50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Российской</a:t>
            </a:r>
            <a:r>
              <a:rPr lang="ru-RU" sz="3400" spc="12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Федерации. </a:t>
            </a:r>
            <a:r>
              <a:rPr lang="ru-RU" sz="3400" b="1" dirty="0" smtClean="0">
                <a:solidFill>
                  <a:srgbClr val="002060"/>
                </a:solidFill>
                <a:ea typeface="Times New Roman"/>
              </a:rPr>
              <a:t>В состав диссертационного совета могут быть включены кандидаты наук,</a:t>
            </a:r>
            <a:r>
              <a:rPr lang="ru-RU" sz="3400" b="1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b="1" dirty="0" smtClean="0">
                <a:solidFill>
                  <a:srgbClr val="002060"/>
                </a:solidFill>
                <a:ea typeface="Times New Roman"/>
              </a:rPr>
              <a:t>а</a:t>
            </a:r>
            <a:r>
              <a:rPr lang="ru-RU" sz="3400" b="1" spc="360" dirty="0" smtClean="0">
                <a:solidFill>
                  <a:srgbClr val="002060"/>
                </a:solidFill>
                <a:ea typeface="Times New Roman"/>
              </a:rPr>
              <a:t>  т</a:t>
            </a:r>
            <a:r>
              <a:rPr lang="ru-RU" sz="3400" b="1" dirty="0" smtClean="0">
                <a:solidFill>
                  <a:srgbClr val="002060"/>
                </a:solidFill>
                <a:ea typeface="Times New Roman"/>
              </a:rPr>
              <a:t>акже</a:t>
            </a:r>
            <a:r>
              <a:rPr lang="ru-RU" sz="3400" b="1" spc="36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b="1" dirty="0" smtClean="0">
                <a:solidFill>
                  <a:srgbClr val="002060"/>
                </a:solidFill>
                <a:ea typeface="Times New Roman"/>
              </a:rPr>
              <a:t>лица,</a:t>
            </a:r>
            <a:r>
              <a:rPr lang="ru-RU" sz="3400" b="1" spc="360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b="1" dirty="0" smtClean="0">
                <a:solidFill>
                  <a:srgbClr val="002060"/>
                </a:solidFill>
                <a:ea typeface="Times New Roman"/>
              </a:rPr>
              <a:t>имеющие</a:t>
            </a:r>
            <a:r>
              <a:rPr lang="ru-RU" sz="3400" b="1" spc="36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b="1" dirty="0" smtClean="0">
                <a:solidFill>
                  <a:srgbClr val="002060"/>
                </a:solidFill>
                <a:ea typeface="Times New Roman"/>
              </a:rPr>
              <a:t>иностранную   ученую</a:t>
            </a:r>
            <a:r>
              <a:rPr lang="ru-RU" sz="3400" b="1" spc="36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b="1" dirty="0" smtClean="0">
                <a:solidFill>
                  <a:srgbClr val="002060"/>
                </a:solidFill>
                <a:ea typeface="Times New Roman"/>
              </a:rPr>
              <a:t>степень,   признаваемую</a:t>
            </a:r>
            <a:r>
              <a:rPr lang="ru-RU" sz="3400" b="1" spc="-350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b="1" dirty="0" smtClean="0">
                <a:solidFill>
                  <a:srgbClr val="002060"/>
                </a:solidFill>
                <a:ea typeface="Times New Roman"/>
              </a:rPr>
              <a:t>в</a:t>
            </a:r>
            <a:r>
              <a:rPr lang="ru-RU" sz="3400" b="1" spc="4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b="1" dirty="0" smtClean="0">
                <a:solidFill>
                  <a:srgbClr val="002060"/>
                </a:solidFill>
                <a:ea typeface="Times New Roman"/>
              </a:rPr>
              <a:t>Российской</a:t>
            </a:r>
            <a:r>
              <a:rPr lang="ru-RU" sz="3400" b="1" spc="150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b="1" dirty="0" smtClean="0">
                <a:solidFill>
                  <a:srgbClr val="002060"/>
                </a:solidFill>
                <a:ea typeface="Times New Roman"/>
              </a:rPr>
              <a:t>Федерации,</a:t>
            </a:r>
            <a:r>
              <a:rPr lang="ru-RU" sz="3400" b="1" spc="150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обладателю</a:t>
            </a:r>
            <a:r>
              <a:rPr lang="ru-RU" sz="3400" spc="150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которой</a:t>
            </a:r>
            <a:r>
              <a:rPr lang="ru-RU" sz="3400" spc="130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предоставлены</a:t>
            </a:r>
            <a:br>
              <a:rPr lang="ru-RU" sz="3400" dirty="0" smtClean="0">
                <a:solidFill>
                  <a:srgbClr val="002060"/>
                </a:solidFill>
                <a:ea typeface="Times New Roman"/>
              </a:rPr>
            </a:b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те</a:t>
            </a:r>
            <a:r>
              <a:rPr lang="ru-RU" sz="3400" spc="32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же академические</a:t>
            </a:r>
            <a:r>
              <a:rPr lang="ru-RU" sz="3400" spc="32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и (или) профессиональные права, что и кандидату</a:t>
            </a:r>
            <a:r>
              <a:rPr lang="ru-RU" sz="3400" spc="32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наук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в</a:t>
            </a:r>
            <a:r>
              <a:rPr lang="ru-RU" sz="3400" spc="-50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Российской</a:t>
            </a:r>
            <a:r>
              <a:rPr lang="ru-RU" sz="3400" spc="12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Федерации. Доля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членов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диссертационного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совета,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имеющих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ученую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степень,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указанную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в абзаце втором настоящего</a:t>
            </a:r>
            <a:r>
              <a:rPr lang="ru-RU" sz="3400" spc="360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пункта, не может превышать</a:t>
            </a:r>
            <a:r>
              <a:rPr lang="ru-RU" sz="3400" spc="36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1/4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от общего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количества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членов диссертационного совета по каждой научной</a:t>
            </a:r>
            <a:r>
              <a:rPr lang="ru-RU" sz="3400" spc="5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ea typeface="Times New Roman"/>
              </a:rPr>
              <a:t>специальности»</a:t>
            </a:r>
          </a:p>
          <a:p>
            <a:pPr>
              <a:buClr>
                <a:srgbClr val="C00000"/>
              </a:buClr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83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В </a:t>
            </a:r>
            <a:r>
              <a:rPr lang="ru-RU" sz="2000" dirty="0">
                <a:solidFill>
                  <a:srgbClr val="002060"/>
                </a:solidFill>
              </a:rPr>
              <a:t>пункте </a:t>
            </a:r>
            <a:r>
              <a:rPr lang="ru-RU" sz="2000" dirty="0" smtClean="0">
                <a:solidFill>
                  <a:srgbClr val="002060"/>
                </a:solidFill>
              </a:rPr>
              <a:t>13: в </a:t>
            </a:r>
            <a:r>
              <a:rPr lang="ru-RU" sz="2000" dirty="0">
                <a:solidFill>
                  <a:srgbClr val="002060"/>
                </a:solidFill>
              </a:rPr>
              <a:t>абзаце </a:t>
            </a:r>
            <a:r>
              <a:rPr lang="ru-RU" sz="2000" dirty="0" smtClean="0">
                <a:solidFill>
                  <a:srgbClr val="002060"/>
                </a:solidFill>
              </a:rPr>
              <a:t>первом: слова </a:t>
            </a:r>
            <a:r>
              <a:rPr lang="ru-RU" sz="2000" dirty="0">
                <a:solidFill>
                  <a:srgbClr val="002060"/>
                </a:solidFill>
              </a:rPr>
              <a:t>«не менее семи докторов наук» заменить словами </a:t>
            </a:r>
            <a:r>
              <a:rPr lang="ru-RU" sz="2000" b="1" dirty="0">
                <a:solidFill>
                  <a:srgbClr val="002060"/>
                </a:solidFill>
              </a:rPr>
              <a:t>«не менее пяти докторов наук</a:t>
            </a:r>
            <a:r>
              <a:rPr lang="ru-RU" sz="2000" b="1" dirty="0" smtClean="0">
                <a:solidFill>
                  <a:srgbClr val="002060"/>
                </a:solidFill>
              </a:rPr>
              <a:t>»; </a:t>
            </a:r>
            <a:r>
              <a:rPr lang="ru-RU" sz="2000" dirty="0" smtClean="0">
                <a:solidFill>
                  <a:srgbClr val="002060"/>
                </a:solidFill>
              </a:rPr>
              <a:t>слова </a:t>
            </a:r>
            <a:r>
              <a:rPr lang="ru-RU" sz="2000" dirty="0">
                <a:solidFill>
                  <a:srgbClr val="002060"/>
                </a:solidFill>
              </a:rPr>
              <a:t>«не менее пяти докторов наук» заменить словами </a:t>
            </a:r>
            <a:r>
              <a:rPr lang="ru-RU" sz="2000" b="1" dirty="0">
                <a:solidFill>
                  <a:srgbClr val="002060"/>
                </a:solidFill>
              </a:rPr>
              <a:t>«не менее четырех докторов наук</a:t>
            </a:r>
            <a:r>
              <a:rPr lang="ru-RU" sz="2000" b="1" dirty="0" smtClean="0">
                <a:solidFill>
                  <a:srgbClr val="002060"/>
                </a:solidFill>
              </a:rPr>
              <a:t>»; </a:t>
            </a:r>
            <a:r>
              <a:rPr lang="ru-RU" sz="2000" dirty="0" smtClean="0">
                <a:solidFill>
                  <a:srgbClr val="002060"/>
                </a:solidFill>
              </a:rPr>
              <a:t>в </a:t>
            </a:r>
            <a:r>
              <a:rPr lang="ru-RU" sz="2000" dirty="0">
                <a:solidFill>
                  <a:srgbClr val="002060"/>
                </a:solidFill>
              </a:rPr>
              <a:t>абзаце третьем слова  «не менее девятнадцати </a:t>
            </a:r>
            <a:r>
              <a:rPr lang="ru-RU" sz="2000" dirty="0" smtClean="0">
                <a:solidFill>
                  <a:srgbClr val="002060"/>
                </a:solidFill>
              </a:rPr>
              <a:t>человек» заменить </a:t>
            </a:r>
            <a:r>
              <a:rPr lang="ru-RU" sz="2000" dirty="0">
                <a:solidFill>
                  <a:srgbClr val="002060"/>
                </a:solidFill>
              </a:rPr>
              <a:t>словами </a:t>
            </a:r>
            <a:r>
              <a:rPr lang="ru-RU" sz="2000" b="1" dirty="0">
                <a:solidFill>
                  <a:srgbClr val="002060"/>
                </a:solidFill>
              </a:rPr>
              <a:t>«не менее одиннадцати человек</a:t>
            </a:r>
            <a:r>
              <a:rPr lang="ru-RU" sz="2000" b="1" dirty="0" smtClean="0">
                <a:solidFill>
                  <a:srgbClr val="002060"/>
                </a:solidFill>
              </a:rPr>
              <a:t>»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ru-RU" sz="2000" dirty="0" smtClean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Пункт </a:t>
            </a:r>
            <a:r>
              <a:rPr lang="ru-RU" sz="2000" dirty="0">
                <a:solidFill>
                  <a:srgbClr val="002060"/>
                </a:solidFill>
              </a:rPr>
              <a:t>22 изложить в следующей редакции</a:t>
            </a:r>
            <a:r>
              <a:rPr lang="ru-RU" sz="2000" dirty="0" smtClean="0">
                <a:solidFill>
                  <a:srgbClr val="002060"/>
                </a:solidFill>
              </a:rPr>
              <a:t>: «</a:t>
            </a:r>
            <a:r>
              <a:rPr lang="ru-RU" sz="2000" dirty="0">
                <a:solidFill>
                  <a:srgbClr val="002060"/>
                </a:solidFill>
              </a:rPr>
              <a:t>22. Основной формой деятельности диссертационного совета является заседание. Участники заседания диссертационного совета </a:t>
            </a:r>
            <a:r>
              <a:rPr lang="ru-RU" sz="2000" dirty="0" smtClean="0">
                <a:solidFill>
                  <a:srgbClr val="002060"/>
                </a:solidFill>
              </a:rPr>
              <a:t>могут присутствовать </a:t>
            </a:r>
            <a:r>
              <a:rPr lang="ru-RU" sz="2000" dirty="0">
                <a:solidFill>
                  <a:srgbClr val="002060"/>
                </a:solidFill>
              </a:rPr>
              <a:t>на заседании в очной форме (в месте проведения заседания) или в удаленной форме (в удаленном интерактивном режиме</a:t>
            </a:r>
            <a:r>
              <a:rPr lang="ru-RU" sz="2000" dirty="0" smtClean="0">
                <a:solidFill>
                  <a:srgbClr val="002060"/>
                </a:solidFill>
              </a:rPr>
              <a:t>)»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ru-RU" sz="2000" dirty="0" smtClean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</a:rPr>
              <a:t>Заседание	диссертационного	совета	может	</a:t>
            </a:r>
            <a:r>
              <a:rPr lang="ru-RU" sz="2000" dirty="0" smtClean="0">
                <a:solidFill>
                  <a:srgbClr val="002060"/>
                </a:solidFill>
              </a:rPr>
              <a:t>быть проведено с </a:t>
            </a:r>
            <a:r>
              <a:rPr lang="ru-RU" sz="2000" dirty="0">
                <a:solidFill>
                  <a:srgbClr val="002060"/>
                </a:solidFill>
              </a:rPr>
              <a:t>участием в его заседании в </a:t>
            </a:r>
            <a:r>
              <a:rPr lang="ru-RU" sz="2000" b="1" dirty="0">
                <a:solidFill>
                  <a:srgbClr val="002060"/>
                </a:solidFill>
              </a:rPr>
              <a:t>удаленном интерактивном режиме</a:t>
            </a:r>
            <a:r>
              <a:rPr lang="ru-RU" sz="2000" dirty="0" smtClean="0">
                <a:solidFill>
                  <a:srgbClr val="002060"/>
                </a:solidFill>
              </a:rPr>
              <a:t>:</a:t>
            </a:r>
          </a:p>
          <a:p>
            <a:pPr marL="0" indent="0" algn="just">
              <a:buClr>
                <a:srgbClr val="C00000"/>
              </a:buCl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а</a:t>
            </a:r>
            <a:r>
              <a:rPr lang="ru-RU" sz="2000" dirty="0">
                <a:solidFill>
                  <a:srgbClr val="002060"/>
                </a:solidFill>
              </a:rPr>
              <a:t>) членов диссертационного совета, не имеющих возможности </a:t>
            </a:r>
            <a:r>
              <a:rPr lang="ru-RU" sz="2000" dirty="0" smtClean="0">
                <a:solidFill>
                  <a:srgbClr val="002060"/>
                </a:solidFill>
              </a:rPr>
              <a:t>    присутствовать </a:t>
            </a:r>
            <a:r>
              <a:rPr lang="ru-RU" sz="2000" dirty="0">
                <a:solidFill>
                  <a:srgbClr val="002060"/>
                </a:solidFill>
              </a:rPr>
              <a:t>на заседании по уважительным причинам (состояние здоровья, отпуск, командировка и другие причины);</a:t>
            </a:r>
          </a:p>
          <a:p>
            <a:pPr marL="0" indent="0" algn="just">
              <a:buClr>
                <a:srgbClr val="C00000"/>
              </a:buClr>
              <a:buNone/>
            </a:pPr>
            <a:r>
              <a:rPr lang="ru-RU" sz="2000" dirty="0">
                <a:solidFill>
                  <a:srgbClr val="002060"/>
                </a:solidFill>
              </a:rPr>
              <a:t>б) оппонентов и иных лиц, указанных в пункте 30 Положения о присуждении ученых степеней, а также лиц, подавших   апелляцию на решение диссертационного совета по вопросу присуждения ученой степени или заявление о лишении ученой степени (далее — иные лица).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83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505475"/>
          </a:xfrm>
        </p:spPr>
        <p:txBody>
          <a:bodyPr>
            <a:normAutofit fontScale="62500" lnSpcReduction="20000"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Доля членов диссертационного совета</a:t>
            </a:r>
            <a:r>
              <a:rPr lang="ru-RU" dirty="0">
                <a:solidFill>
                  <a:srgbClr val="002060"/>
                </a:solidFill>
              </a:rPr>
              <a:t>, которые могут участвовать в заседании диссертационного совета в удаленном интерактивном режиме, </a:t>
            </a:r>
            <a:r>
              <a:rPr lang="ru-RU" b="1" dirty="0">
                <a:solidFill>
                  <a:srgbClr val="002060"/>
                </a:solidFill>
              </a:rPr>
              <a:t>не может превышать 1/2 от общего числа </a:t>
            </a:r>
            <a:r>
              <a:rPr lang="ru-RU" dirty="0">
                <a:solidFill>
                  <a:srgbClr val="002060"/>
                </a:solidFill>
              </a:rPr>
              <a:t>участвующих в заседании членов диссертационного совета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ru-RU" dirty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Для участия в заседании диссертационного совета в удаленном интерактивном режиме   члену   диссертационного   совета   необходимо </a:t>
            </a:r>
            <a:r>
              <a:rPr lang="ru-RU" b="1" dirty="0">
                <a:solidFill>
                  <a:srgbClr val="002060"/>
                </a:solidFill>
              </a:rPr>
              <a:t>не позднее чем за три рабочих дня до планируемой даты </a:t>
            </a:r>
            <a:r>
              <a:rPr lang="ru-RU" dirty="0">
                <a:solidFill>
                  <a:srgbClr val="002060"/>
                </a:solidFill>
              </a:rPr>
              <a:t>заседания диссертационного совета направить в адрес организации, на базе которой создан диссертационный совет, соответствующее </a:t>
            </a:r>
            <a:r>
              <a:rPr lang="ru-RU" b="1" dirty="0">
                <a:solidFill>
                  <a:srgbClr val="002060"/>
                </a:solidFill>
              </a:rPr>
              <a:t>заявление, содержащее согласие на участие в заседании диссертационного совета в удаленном интерактивном режиме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ru-RU" dirty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Решение</a:t>
            </a:r>
            <a:r>
              <a:rPr lang="ru-RU" dirty="0">
                <a:solidFill>
                  <a:srgbClr val="002060"/>
                </a:solidFill>
              </a:rPr>
              <a:t> о проведении заседания (заседаний) диссертационного совета в удаленном интерактивном режиме принимается </a:t>
            </a:r>
            <a:r>
              <a:rPr lang="ru-RU" b="1" dirty="0">
                <a:solidFill>
                  <a:srgbClr val="002060"/>
                </a:solidFill>
              </a:rPr>
              <a:t>руководителем организации</a:t>
            </a:r>
            <a:r>
              <a:rPr lang="ru-RU" dirty="0">
                <a:solidFill>
                  <a:srgbClr val="002060"/>
                </a:solidFill>
              </a:rPr>
              <a:t>, на базе которой создан диссертационный совет, </a:t>
            </a:r>
            <a:r>
              <a:rPr lang="ru-RU" b="1" dirty="0">
                <a:solidFill>
                  <a:srgbClr val="002060"/>
                </a:solidFill>
              </a:rPr>
              <a:t>на основании ходатайства председателя диссертационного совета </a:t>
            </a:r>
            <a:r>
              <a:rPr lang="ru-RU" dirty="0">
                <a:solidFill>
                  <a:srgbClr val="002060"/>
                </a:solidFill>
              </a:rPr>
              <a:t>не позднее чем за три рабочих дня до заседания диссертационного совета в порядке, определенном организацией. Сказанное решение оформляется распорядительным актом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2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>
            <a:normAutofit fontScale="85000" lnSpcReduction="20000"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100" dirty="0">
                <a:solidFill>
                  <a:srgbClr val="002060"/>
                </a:solidFill>
              </a:rPr>
              <a:t>Для участия в заседании   диссертационного совета в </a:t>
            </a:r>
            <a:r>
              <a:rPr lang="ru-RU" sz="2100" dirty="0" smtClean="0">
                <a:solidFill>
                  <a:srgbClr val="002060"/>
                </a:solidFill>
              </a:rPr>
              <a:t>удаленном интерактивном </a:t>
            </a:r>
            <a:r>
              <a:rPr lang="ru-RU" sz="2100" dirty="0">
                <a:solidFill>
                  <a:srgbClr val="002060"/>
                </a:solidFill>
              </a:rPr>
              <a:t>режиме </a:t>
            </a:r>
            <a:r>
              <a:rPr lang="ru-RU" sz="2100" b="1" dirty="0">
                <a:solidFill>
                  <a:srgbClr val="002060"/>
                </a:solidFill>
              </a:rPr>
              <a:t>оппоненту </a:t>
            </a:r>
            <a:r>
              <a:rPr lang="ru-RU" sz="2100" dirty="0">
                <a:solidFill>
                  <a:srgbClr val="002060"/>
                </a:solidFill>
              </a:rPr>
              <a:t>или иному лицу необходимо направить в адрес организации, на базе которой создан диссертационный совет, </a:t>
            </a:r>
            <a:r>
              <a:rPr lang="ru-RU" sz="2100" b="1" dirty="0">
                <a:solidFill>
                  <a:srgbClr val="002060"/>
                </a:solidFill>
              </a:rPr>
              <a:t>соответствующее заявление, содержащее согласие на участие в </a:t>
            </a:r>
            <a:r>
              <a:rPr lang="ru-RU" sz="2100" b="1" dirty="0" smtClean="0">
                <a:solidFill>
                  <a:srgbClr val="002060"/>
                </a:solidFill>
              </a:rPr>
              <a:t>заседании диссертационного </a:t>
            </a:r>
            <a:r>
              <a:rPr lang="ru-RU" sz="2100" b="1" dirty="0">
                <a:solidFill>
                  <a:srgbClr val="002060"/>
                </a:solidFill>
              </a:rPr>
              <a:t>совета в удаленном интерактивном режиме. </a:t>
            </a:r>
            <a:r>
              <a:rPr lang="ru-RU" sz="2100" dirty="0">
                <a:solidFill>
                  <a:srgbClr val="002060"/>
                </a:solidFill>
              </a:rPr>
              <a:t>Заявление не рассматривается в случае его поступления в организацию в день заседания диссертационного </a:t>
            </a:r>
            <a:r>
              <a:rPr lang="ru-RU" sz="2100" dirty="0" smtClean="0">
                <a:solidFill>
                  <a:srgbClr val="002060"/>
                </a:solidFill>
              </a:rPr>
              <a:t>совета. </a:t>
            </a:r>
            <a:r>
              <a:rPr lang="ru-RU" sz="2100" b="1" dirty="0" smtClean="0">
                <a:solidFill>
                  <a:srgbClr val="002060"/>
                </a:solidFill>
              </a:rPr>
              <a:t>Председательствующий</a:t>
            </a:r>
            <a:r>
              <a:rPr lang="ru-RU" sz="2100" b="1" dirty="0">
                <a:solidFill>
                  <a:srgbClr val="002060"/>
                </a:solidFill>
              </a:rPr>
              <a:t>, ученый секретарь и соискатель ученой степени не могут участвовать в заседании диссертационного совета в удаленном интерактивном режиме</a:t>
            </a:r>
            <a:r>
              <a:rPr lang="ru-RU" sz="2100" b="1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ru-RU" sz="2100" dirty="0" smtClean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100" dirty="0">
                <a:solidFill>
                  <a:srgbClr val="002060"/>
                </a:solidFill>
              </a:rPr>
              <a:t>Ученый секретарь не позднее чем за один рабочий день до планируемой даты заседания диссертационного совета обеспечивает направление лицам, участвующим в заседании диссертационного совета в удаленном интерактивном режиме, информации, необходимой для участия в заседании диссертационного      совета       (логин,       пароль       для      подключения к видеоконференции, участия в тайном голосовании с использованием информационно-коммуникационных технологий и иную информацию для участия в заседании диссертационного совета в удаленном интерактивном режиме), а также обеспечивает идентификацию и аутентификацию членов диссертационного совета, оппонентов и иных лиц, участвующих в заседании диссертационного совета в удаленном интерактивном режиме. При проведении заседания диссертационного совета в удаленном интерактивном режиме перед началом заседания ученым секретарем обеспечивается проведение тестирование </a:t>
            </a:r>
            <a:r>
              <a:rPr lang="ru-RU" sz="2100" dirty="0" err="1">
                <a:solidFill>
                  <a:srgbClr val="002060"/>
                </a:solidFill>
              </a:rPr>
              <a:t>аудиовидеосвязи</a:t>
            </a:r>
            <a:r>
              <a:rPr lang="ru-RU" sz="2100" dirty="0">
                <a:solidFill>
                  <a:srgbClr val="002060"/>
                </a:solidFill>
              </a:rPr>
              <a:t>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1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38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</a:rPr>
              <a:t>В случае </a:t>
            </a:r>
            <a:r>
              <a:rPr lang="ru-RU" sz="2000" b="1" dirty="0">
                <a:solidFill>
                  <a:srgbClr val="002060"/>
                </a:solidFill>
              </a:rPr>
              <a:t>разрыва </a:t>
            </a:r>
            <a:r>
              <a:rPr lang="ru-RU" sz="2000" b="1" dirty="0" err="1">
                <a:solidFill>
                  <a:srgbClr val="002060"/>
                </a:solidFill>
              </a:rPr>
              <a:t>аудиовидеосвязи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и (или) возникновения технических неполадок при проведении заседания диссертационного совета в удаленном интерактивном режиме председательствующий объявляет </a:t>
            </a:r>
            <a:r>
              <a:rPr lang="ru-RU" sz="2000" b="1" dirty="0">
                <a:solidFill>
                  <a:srgbClr val="002060"/>
                </a:solidFill>
              </a:rPr>
              <a:t>технический перерыв</a:t>
            </a:r>
            <a:r>
              <a:rPr lang="ru-RU" sz="2000" dirty="0">
                <a:solidFill>
                  <a:srgbClr val="002060"/>
                </a:solidFill>
              </a:rPr>
              <a:t>. В случае разрыва связи с иным лицом, представившим отзыв, полностью оглашается поступивший от него отзыв.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Заседание </a:t>
            </a:r>
            <a:r>
              <a:rPr lang="ru-RU" sz="2000" dirty="0">
                <a:solidFill>
                  <a:srgbClr val="002060"/>
                </a:solidFill>
              </a:rPr>
              <a:t>диссертационного совета считается </a:t>
            </a:r>
            <a:r>
              <a:rPr lang="ru-RU" sz="2000" b="1" dirty="0">
                <a:solidFill>
                  <a:srgbClr val="002060"/>
                </a:solidFill>
              </a:rPr>
              <a:t>правомочным, </a:t>
            </a:r>
            <a:r>
              <a:rPr lang="ru-RU" sz="2000" dirty="0">
                <a:solidFill>
                  <a:srgbClr val="002060"/>
                </a:solidFill>
              </a:rPr>
              <a:t>если в его работе принимает участие </a:t>
            </a:r>
            <a:r>
              <a:rPr lang="ru-RU" sz="2000" b="1" dirty="0">
                <a:solidFill>
                  <a:srgbClr val="002060"/>
                </a:solidFill>
              </a:rPr>
              <a:t>не менее 2/3 списочного состава </a:t>
            </a:r>
            <a:r>
              <a:rPr lang="ru-RU" sz="2000" dirty="0">
                <a:solidFill>
                  <a:srgbClr val="002060"/>
                </a:solidFill>
              </a:rPr>
              <a:t>диссертационного совета, включая членов диссертационного совета, участвующих в заседании в удаленном интерактивном режиме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</a:rPr>
              <a:t>При отсутствии возможности обеспечения кворума, и (или) взаимодействия участников заседания (за исключением иных лиц) диссертационного совета в случае разрыва </a:t>
            </a:r>
            <a:r>
              <a:rPr lang="ru-RU" sz="2000" dirty="0" err="1">
                <a:solidFill>
                  <a:srgbClr val="002060"/>
                </a:solidFill>
              </a:rPr>
              <a:t>аудиовидеосвязи</a:t>
            </a:r>
            <a:r>
              <a:rPr lang="ru-RU" sz="2000" dirty="0">
                <a:solidFill>
                  <a:srgbClr val="002060"/>
                </a:solidFill>
              </a:rPr>
              <a:t>, и (или) возникновения технических неполадок при проведении заседания диссертационного совета в удаленном интерактивном режиме заседание переносится на другой день. В этом случае дата очередного заседания определяется председательствующим на заседании диссертационного </a:t>
            </a:r>
            <a:r>
              <a:rPr lang="ru-RU" sz="2000" dirty="0" smtClean="0">
                <a:solidFill>
                  <a:srgbClr val="002060"/>
                </a:solidFill>
              </a:rPr>
              <a:t>совета».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92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496944" cy="3921299"/>
          </a:xfrm>
        </p:spPr>
        <p:txBody>
          <a:bodyPr/>
          <a:lstStyle/>
          <a:p>
            <a:pPr algn="just"/>
            <a:endParaRPr lang="ru-RU" altLang="ru-RU" dirty="0" smtClean="0">
              <a:solidFill>
                <a:schemeClr val="tx1"/>
              </a:solidFill>
            </a:endParaRPr>
          </a:p>
          <a:p>
            <a:pPr algn="just"/>
            <a:endParaRPr lang="ru-RU" altLang="ru-RU" dirty="0" smtClean="0">
              <a:solidFill>
                <a:schemeClr val="tx1"/>
              </a:solidFill>
            </a:endParaRPr>
          </a:p>
        </p:txBody>
      </p:sp>
      <p:sp>
        <p:nvSpPr>
          <p:cNvPr id="17411" name="Заголовок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63272" cy="1872208"/>
          </a:xfrm>
        </p:spPr>
        <p:txBody>
          <a:bodyPr>
            <a:normAutofit fontScale="90000"/>
          </a:bodyPr>
          <a:lstStyle/>
          <a:p>
            <a:r>
              <a:rPr lang="ru-RU" altLang="ru-RU" sz="2000" b="1" dirty="0" smtClean="0">
                <a:solidFill>
                  <a:srgbClr val="002060"/>
                </a:solidFill>
              </a:rPr>
              <a:t>Согласно Приказа </a:t>
            </a:r>
            <a:r>
              <a:rPr lang="ru-RU" altLang="ru-RU" sz="20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 № 458 от 07 июня 2021 г. «О внесении изменений в Положение о защите диссертаций на соискание ученой степени кандидата наук, на соискание ученой степени доктора наук, утвержденное приказом </a:t>
            </a:r>
            <a:r>
              <a:rPr lang="ru-RU" altLang="ru-RU" sz="20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 РФ от 10 ноября 2017 г. № 1093», п.22 (2), в удаленном интерактивном режиме принимали участие в заседаниях диссертационного совета оппоненты:</a:t>
            </a:r>
            <a:br>
              <a:rPr lang="ru-RU" altLang="ru-RU" sz="2000" b="1" dirty="0" smtClean="0">
                <a:solidFill>
                  <a:srgbClr val="002060"/>
                </a:solidFill>
              </a:rPr>
            </a:br>
            <a:r>
              <a:rPr lang="ru-RU" altLang="ru-RU" sz="2000" b="1" dirty="0" smtClean="0">
                <a:solidFill>
                  <a:srgbClr val="002060"/>
                </a:solidFill>
              </a:rPr>
              <a:t>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688507"/>
              </p:ext>
            </p:extLst>
          </p:nvPr>
        </p:nvGraphicFramePr>
        <p:xfrm>
          <a:off x="683568" y="2348880"/>
          <a:ext cx="7872536" cy="3384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0556"/>
                <a:gridCol w="3951980"/>
              </a:tblGrid>
              <a:tr h="4786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Диссертант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Оппоненты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96857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Яскевич Роман Анатольевич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д.м.н., проф. </a:t>
                      </a:r>
                      <a:r>
                        <a:rPr lang="ru-RU" b="1" dirty="0" err="1" smtClean="0">
                          <a:solidFill>
                            <a:srgbClr val="002060"/>
                          </a:solidFill>
                        </a:rPr>
                        <a:t>Барбараш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Ольга Леонидовна, д.м.н., проф. </a:t>
                      </a:r>
                      <a:r>
                        <a:rPr lang="ru-RU" b="1" dirty="0" err="1" smtClean="0">
                          <a:solidFill>
                            <a:srgbClr val="002060"/>
                          </a:solidFill>
                        </a:rPr>
                        <a:t>Гарганеева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Алла Анатольевна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68579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002060"/>
                          </a:solidFill>
                        </a:rPr>
                        <a:t>Брусенцов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Денис Андреевич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д.м.н., проф. Затейщиков Дмитрий Александрович, д.м.н., проф. Лившиц Галина Израилевна 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6857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Воскресенская Надежда Анатольевна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д.м.н.,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д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оц. Кушнаренко Наталья Николаевна, д.м.н., проф. Протасов Константин Викторович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67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VIII. Тайное голосование при проведении заседания диссертационного совета в удаленном интерактивном режиме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4641379"/>
          </a:xfrm>
        </p:spPr>
        <p:txBody>
          <a:bodyPr>
            <a:normAutofit fontScale="25000" lnSpcReduction="20000"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6200" dirty="0">
                <a:solidFill>
                  <a:srgbClr val="002060"/>
                </a:solidFill>
              </a:rPr>
              <a:t>При проведении заседания диссертационного совета с участием членов диссертационного совета в удаленном интерактивном режиме члены диссертационного совета </a:t>
            </a:r>
            <a:r>
              <a:rPr lang="ru-RU" sz="6200" b="1" dirty="0">
                <a:solidFill>
                  <a:srgbClr val="002060"/>
                </a:solidFill>
              </a:rPr>
              <a:t>голосуют с использованием информационно- коммуникационных технологий без использования бюллетеня, изготовленного на бумажном носителе </a:t>
            </a:r>
            <a:r>
              <a:rPr lang="ru-RU" sz="6200" dirty="0">
                <a:solidFill>
                  <a:srgbClr val="002060"/>
                </a:solidFill>
              </a:rPr>
              <a:t>(далее — электронное голосование</a:t>
            </a:r>
            <a:r>
              <a:rPr lang="ru-RU" sz="6200" dirty="0" smtClean="0">
                <a:solidFill>
                  <a:srgbClr val="002060"/>
                </a:solidFill>
              </a:rPr>
              <a:t>).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ru-RU" sz="6200" dirty="0" smtClean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6200" dirty="0" smtClean="0">
                <a:solidFill>
                  <a:srgbClr val="002060"/>
                </a:solidFill>
              </a:rPr>
              <a:t>Информационно-коммуникационные   </a:t>
            </a:r>
            <a:r>
              <a:rPr lang="ru-RU" sz="6200" dirty="0">
                <a:solidFill>
                  <a:srgbClr val="002060"/>
                </a:solidFill>
              </a:rPr>
              <a:t>технологии,    используемые при проведении электронного голосования, определяются организацией, на базе которой создан диссертационный совет, самостоятельно и </a:t>
            </a:r>
            <a:r>
              <a:rPr lang="ru-RU" sz="6200" dirty="0" smtClean="0">
                <a:solidFill>
                  <a:srgbClr val="002060"/>
                </a:solidFill>
              </a:rPr>
              <a:t>должны обеспечивать </a:t>
            </a:r>
            <a:r>
              <a:rPr lang="ru-RU" sz="6200" dirty="0">
                <a:solidFill>
                  <a:srgbClr val="002060"/>
                </a:solidFill>
              </a:rPr>
              <a:t>возможность волеизъявления члена диссертационного совета и формирования данных об итогах электронного голосования с учетом неизменности сохраняемых результатов волеизъявления членов диссертационного совета и соблюдения тайны голосования. Ученый секретарь диссертационного        совета        обеспечивает        контроль        качества и доступности используемых при проведении электронного голосования информационно-коммуникационных технологий</a:t>
            </a:r>
            <a:r>
              <a:rPr lang="ru-RU" sz="6200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ru-RU" sz="6200" dirty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6200" dirty="0">
                <a:solidFill>
                  <a:srgbClr val="002060"/>
                </a:solidFill>
              </a:rPr>
              <a:t>Ученый секретарь диссертационного совета обеспечивает доступ членов диссертационного совета к электронному голосованию в порядке, определенном организацией, на базе которой создан диссертационный совет</a:t>
            </a:r>
            <a:r>
              <a:rPr lang="ru-RU" sz="62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6200" dirty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6200" b="1" dirty="0">
                <a:solidFill>
                  <a:srgbClr val="002060"/>
                </a:solidFill>
              </a:rPr>
              <a:t>В электронном голосовании участвуют все члены диссертационного совета, присутствующие на заседании диссертационного совета.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67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25000" lnSpcReduction="20000"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8000" b="1" dirty="0">
                <a:solidFill>
                  <a:srgbClr val="002060"/>
                </a:solidFill>
              </a:rPr>
              <a:t>По итогам голосования ученый секретарь объявляет результат </a:t>
            </a:r>
            <a:r>
              <a:rPr lang="ru-RU" sz="8000" b="1" dirty="0" smtClean="0">
                <a:solidFill>
                  <a:srgbClr val="002060"/>
                </a:solidFill>
              </a:rPr>
              <a:t>голосования.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ru-RU" sz="8000" dirty="0" smtClean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8000" dirty="0" smtClean="0">
                <a:solidFill>
                  <a:srgbClr val="002060"/>
                </a:solidFill>
              </a:rPr>
              <a:t>Диссертационный </a:t>
            </a:r>
            <a:r>
              <a:rPr lang="ru-RU" sz="8000" dirty="0">
                <a:solidFill>
                  <a:srgbClr val="002060"/>
                </a:solidFill>
              </a:rPr>
              <a:t>совет </a:t>
            </a:r>
            <a:r>
              <a:rPr lang="ru-RU" sz="8000" b="1" dirty="0">
                <a:solidFill>
                  <a:srgbClr val="002060"/>
                </a:solidFill>
              </a:rPr>
              <a:t>открытым голосованием </a:t>
            </a:r>
            <a:r>
              <a:rPr lang="ru-RU" sz="8000" dirty="0">
                <a:solidFill>
                  <a:srgbClr val="002060"/>
                </a:solidFill>
              </a:rPr>
              <a:t>простым большинством   голосов членов диссертационного совета, участвующих в заседании диссертационного совета, </a:t>
            </a:r>
            <a:r>
              <a:rPr lang="ru-RU" sz="8000" b="1" dirty="0">
                <a:solidFill>
                  <a:srgbClr val="002060"/>
                </a:solidFill>
              </a:rPr>
              <a:t>утверждает протокол о результатах голосования</a:t>
            </a:r>
            <a:r>
              <a:rPr lang="ru-RU" sz="8000" b="1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ru-RU" sz="8000" dirty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8000" dirty="0">
                <a:solidFill>
                  <a:srgbClr val="002060"/>
                </a:solidFill>
              </a:rPr>
              <a:t>В случаях </a:t>
            </a:r>
            <a:r>
              <a:rPr lang="ru-RU" sz="8000" b="1" dirty="0">
                <a:solidFill>
                  <a:srgbClr val="002060"/>
                </a:solidFill>
              </a:rPr>
              <a:t>если выявлены нарушения </a:t>
            </a:r>
            <a:r>
              <a:rPr lang="ru-RU" sz="8000" dirty="0">
                <a:solidFill>
                  <a:srgbClr val="002060"/>
                </a:solidFill>
              </a:rPr>
              <a:t>в процедуре защиты </a:t>
            </a:r>
            <a:r>
              <a:rPr lang="ru-RU" sz="8000" dirty="0" smtClean="0">
                <a:solidFill>
                  <a:srgbClr val="002060"/>
                </a:solidFill>
              </a:rPr>
              <a:t>диссертации, голосовании</a:t>
            </a:r>
            <a:r>
              <a:rPr lang="ru-RU" sz="8000" dirty="0">
                <a:solidFill>
                  <a:srgbClr val="002060"/>
                </a:solidFill>
              </a:rPr>
              <a:t>, диссертационный совет принимает </a:t>
            </a:r>
            <a:r>
              <a:rPr lang="ru-RU" sz="8000" b="1" dirty="0">
                <a:solidFill>
                  <a:srgbClr val="002060"/>
                </a:solidFill>
              </a:rPr>
              <a:t>решение о переносе защиты </a:t>
            </a:r>
            <a:r>
              <a:rPr lang="ru-RU" sz="8000" dirty="0">
                <a:solidFill>
                  <a:srgbClr val="002060"/>
                </a:solidFill>
              </a:rPr>
              <a:t>диссертации на другой день, о чем указывается в протоколе заседания диссертационного совета</a:t>
            </a:r>
            <a:r>
              <a:rPr lang="ru-RU" sz="8000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ru-RU" sz="8000" dirty="0" smtClean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8000" dirty="0" smtClean="0">
                <a:solidFill>
                  <a:srgbClr val="002060"/>
                </a:solidFill>
              </a:rPr>
              <a:t>При </a:t>
            </a:r>
            <a:r>
              <a:rPr lang="ru-RU" sz="8000" dirty="0">
                <a:solidFill>
                  <a:srgbClr val="002060"/>
                </a:solidFill>
              </a:rPr>
              <a:t>возникновении </a:t>
            </a:r>
            <a:r>
              <a:rPr lang="ru-RU" sz="8000" b="1" dirty="0">
                <a:solidFill>
                  <a:srgbClr val="002060"/>
                </a:solidFill>
              </a:rPr>
              <a:t>технических неполадок </a:t>
            </a:r>
            <a:r>
              <a:rPr lang="ru-RU" sz="8000" dirty="0">
                <a:solidFill>
                  <a:srgbClr val="002060"/>
                </a:solidFill>
              </a:rPr>
              <a:t>во время проведения голосования по присуждению ученой степени, не позволяющих обеспечить принятие диссертационным советом решения в соответствии с требованиями настоящего Положения, </a:t>
            </a:r>
            <a:r>
              <a:rPr lang="ru-RU" sz="8000" b="1" dirty="0">
                <a:solidFill>
                  <a:srgbClr val="002060"/>
                </a:solidFill>
              </a:rPr>
              <a:t>в день защиты может быть проведено повторное голосование после устранения указанных технических неполадок.</a:t>
            </a:r>
            <a:r>
              <a:rPr lang="ru-RU" sz="8000" dirty="0">
                <a:solidFill>
                  <a:srgbClr val="002060"/>
                </a:solidFill>
              </a:rPr>
              <a:t> В этом случае в протоколе о результатах голосования дополнительно указываются информация о возникновении технических неполадок, а также сведения о первом и повторном голосовании, включающие в себя дату и время проведения голосования, а также результаты </a:t>
            </a:r>
            <a:r>
              <a:rPr lang="ru-RU" sz="8000" dirty="0" smtClean="0">
                <a:solidFill>
                  <a:srgbClr val="002060"/>
                </a:solidFill>
              </a:rPr>
              <a:t>голосования»</a:t>
            </a:r>
            <a:endParaRPr lang="ru-RU" sz="80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88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" t="4640" r="24764" b="17519"/>
          <a:stretch/>
        </p:blipFill>
        <p:spPr bwMode="auto">
          <a:xfrm>
            <a:off x="57720" y="16009"/>
            <a:ext cx="9086280" cy="375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1" t="20549" r="25190" b="21117"/>
          <a:stretch/>
        </p:blipFill>
        <p:spPr bwMode="auto">
          <a:xfrm>
            <a:off x="2689565" y="3766220"/>
            <a:ext cx="6454435" cy="2975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265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901354">
            <a:off x="1340157" y="914708"/>
            <a:ext cx="6530756" cy="1754326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900000"/>
            </a:camera>
            <a:lightRig rig="threePt" dir="t"/>
          </a:scene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БЛАГОДАРЮ ЗА ВНИМАНИЕ!</a:t>
            </a:r>
          </a:p>
        </p:txBody>
      </p:sp>
      <p:pic>
        <p:nvPicPr>
          <p:cNvPr id="29699" name="Picture 4" descr="C:\Users\KochetovaLV\Desktop\200_krasgmu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43263"/>
            <a:ext cx="91408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41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Заголовок 5"/>
          <p:cNvSpPr>
            <a:spLocks noGrp="1"/>
          </p:cNvSpPr>
          <p:nvPr>
            <p:ph type="title"/>
          </p:nvPr>
        </p:nvSpPr>
        <p:spPr>
          <a:xfrm>
            <a:off x="1116013" y="188913"/>
            <a:ext cx="802798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ДИССЕРТАЦИОННЫЙ СОВЕТ </a:t>
            </a:r>
            <a:b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 208.037.05</a:t>
            </a:r>
          </a:p>
        </p:txBody>
      </p:sp>
      <p:sp>
        <p:nvSpPr>
          <p:cNvPr id="30724" name="Прямоугольник 1"/>
          <p:cNvSpPr>
            <a:spLocks noChangeArrowheads="1"/>
          </p:cNvSpPr>
          <p:nvPr/>
        </p:nvSpPr>
        <p:spPr bwMode="auto">
          <a:xfrm>
            <a:off x="467544" y="1350963"/>
            <a:ext cx="842493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buClr>
                <a:srgbClr val="08A1D9"/>
              </a:buClr>
            </a:pPr>
            <a:endParaRPr lang="ru-RU" alt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Clr>
                <a:srgbClr val="08A1D9"/>
              </a:buClr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Приказом </a:t>
            </a:r>
            <a:r>
              <a:rPr lang="ru-RU" alt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РФ от 08.02.2021 г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№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111/</a:t>
            </a:r>
            <a:r>
              <a:rPr lang="ru-RU" alt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нк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диссертационному совету Д 208.037.05 разрешено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принимать диссертации на соискание ученой степени кандидата медицинских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наук,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доктора медицинских наук по специальностям: </a:t>
            </a: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1547664" y="4005064"/>
            <a:ext cx="6120680" cy="2016224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rgbClr val="03A0D9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14.01.17 </a:t>
            </a:r>
            <a:r>
              <a:rPr lang="ru-RU" sz="3200" dirty="0">
                <a:solidFill>
                  <a:srgbClr val="002060"/>
                </a:solidFill>
                <a:latin typeface="+mn-lt"/>
              </a:rPr>
              <a:t>– 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Хирургия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14.03.01 – Анатомия человека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160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1"/>
          <p:cNvSpPr>
            <a:spLocks noGrp="1"/>
          </p:cNvSpPr>
          <p:nvPr>
            <p:ph idx="1"/>
          </p:nvPr>
        </p:nvSpPr>
        <p:spPr>
          <a:xfrm>
            <a:off x="107950" y="260350"/>
            <a:ext cx="8785225" cy="6337300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buFont typeface="Symbol" pitchFamily="18" charset="2"/>
              <a:buNone/>
              <a:defRPr/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alt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от 24 февраля 2021 г. № 118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утверждена номенклатура научных специальностей,  по которым  присуждаются ученые степени кандидатов и докторов наук. </a:t>
            </a:r>
          </a:p>
          <a:p>
            <a:pPr marL="0" indent="457200" algn="just">
              <a:buFont typeface="Symbol" pitchFamily="18" charset="2"/>
              <a:buNone/>
              <a:defRPr/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alt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03 июня 2021г. № 561/ </a:t>
            </a:r>
            <a:r>
              <a:rPr lang="ru-RU" alt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были переименованы диссертационные советы.</a:t>
            </a:r>
          </a:p>
          <a:p>
            <a:pPr marL="0" indent="457200" algn="just">
              <a:buFont typeface="Symbol" pitchFamily="18" charset="2"/>
              <a:buNone/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КрасГМУ предоставлено право приема диссертаций для защиты на срок действия номенклатуры научных специальностей советом</a:t>
            </a:r>
          </a:p>
          <a:p>
            <a:pPr marL="0" indent="457200" algn="ctr">
              <a:buFont typeface="Symbol" pitchFamily="18" charset="2"/>
              <a:buNone/>
              <a:defRPr/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 208.037.05 – 21.2.013.02 </a:t>
            </a:r>
          </a:p>
          <a:p>
            <a:pPr marL="0" indent="457200" algn="just">
              <a:buFont typeface="Symbol" pitchFamily="18" charset="2"/>
              <a:buNone/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3.1.9.  Хирургия ( медицинские науки) </a:t>
            </a:r>
          </a:p>
          <a:p>
            <a:pPr marL="0" indent="457200" algn="just">
              <a:buFont typeface="Symbol" pitchFamily="18" charset="2"/>
              <a:buNone/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3.3.1.  Анатомия человека (медицинские науки)</a:t>
            </a:r>
          </a:p>
          <a:p>
            <a:pPr marL="0" indent="457200" algn="ctr">
              <a:buFont typeface="Symbol" pitchFamily="18" charset="2"/>
              <a:buNone/>
              <a:defRPr/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 208.037.01 – 21.2.013.01 </a:t>
            </a:r>
          </a:p>
          <a:p>
            <a:pPr marL="0" indent="457200" algn="just">
              <a:buFont typeface="Symbol" pitchFamily="18" charset="2"/>
              <a:buNone/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3.1.18. Внутренние болезни (медицинские науки)</a:t>
            </a:r>
          </a:p>
          <a:p>
            <a:pPr marL="0" indent="457200" algn="just">
              <a:buFont typeface="Symbol" pitchFamily="18" charset="2"/>
              <a:buNone/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3.1.20. Кардиология (медицинские науки)</a:t>
            </a:r>
          </a:p>
          <a:p>
            <a:pPr marL="0" indent="457200" algn="just">
              <a:buFont typeface="Symbol" pitchFamily="18" charset="2"/>
              <a:buNone/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3.1.21. Педиатрия (медицинские науки) </a:t>
            </a:r>
          </a:p>
          <a:p>
            <a:pPr marL="0" indent="457200" algn="just">
              <a:buFont typeface="Symbol" pitchFamily="18" charset="2"/>
              <a:buNone/>
              <a:defRPr/>
            </a:pPr>
            <a:endParaRPr lang="ru-RU" alt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Symbol" pitchFamily="18" charset="2"/>
              <a:buNone/>
              <a:defRPr/>
            </a:pPr>
            <a:endParaRPr lang="ru-RU" alt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48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16013" y="260648"/>
            <a:ext cx="8026400" cy="1439565"/>
          </a:xfrm>
        </p:spPr>
        <p:txBody>
          <a:bodyPr>
            <a:normAutofit/>
          </a:bodyPr>
          <a:lstStyle/>
          <a:p>
            <a: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ДИССЕРТАЦИЙ, РАССМОТРЕННЫХ ДИССЕРТАЦИОННЫМ          СОВЕТОМ </a:t>
            </a:r>
            <a:r>
              <a:rPr lang="ru-RU" alt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 208.037.01 (21.2.013.01) </a:t>
            </a:r>
            <a:b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СОИСКАНИЕ УЧЕНОЙ СТЕПЕНИ </a:t>
            </a:r>
            <a:b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ДОКТОРА МЕДИЦИНСКИХ НАУК РАССМОТРЕНО 3 ДИССЕРТАЦИИ: </a:t>
            </a:r>
            <a:b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Содержимое 3"/>
          <p:cNvSpPr>
            <a:spLocks noGrp="1"/>
          </p:cNvSpPr>
          <p:nvPr>
            <p:ph sz="half" idx="2"/>
          </p:nvPr>
        </p:nvSpPr>
        <p:spPr>
          <a:xfrm>
            <a:off x="179388" y="2249488"/>
            <a:ext cx="8640762" cy="4246562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000" b="1" dirty="0" smtClean="0">
                <a:solidFill>
                  <a:srgbClr val="002060"/>
                </a:solidFill>
              </a:rPr>
              <a:t>«Ранний врожденный сифилис: состояние проблемы и перспективы совершенствования медицинской помощи (на примере Красноярского края)»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Специальность: </a:t>
            </a:r>
            <a:r>
              <a:rPr lang="ru-RU" sz="2000" b="1" dirty="0" smtClean="0">
                <a:solidFill>
                  <a:srgbClr val="002060"/>
                </a:solidFill>
              </a:rPr>
              <a:t>14.01.08 </a:t>
            </a:r>
            <a:r>
              <a:rPr lang="ru-RU" sz="2000" b="1" dirty="0">
                <a:solidFill>
                  <a:srgbClr val="002060"/>
                </a:solidFill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</a:rPr>
              <a:t>Педиатрия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                                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Научный консультант:  </a:t>
            </a:r>
            <a:r>
              <a:rPr lang="ru-RU" sz="2000" b="1" dirty="0">
                <a:solidFill>
                  <a:srgbClr val="002060"/>
                </a:solidFill>
              </a:rPr>
              <a:t>д.м.н., проф. </a:t>
            </a:r>
            <a:r>
              <a:rPr lang="ru-RU" sz="2000" b="1" dirty="0" smtClean="0">
                <a:solidFill>
                  <a:srgbClr val="002060"/>
                </a:solidFill>
              </a:rPr>
              <a:t>Таранушенко Татьяна Евгеньевна</a:t>
            </a:r>
          </a:p>
          <a:p>
            <a:pPr marL="274320" indent="-274320" algn="just" eaLnBrk="1" fontAlgn="auto" hangingPunct="1">
              <a:spcAft>
                <a:spcPts val="0"/>
              </a:spcAft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Работа выполнена </a:t>
            </a:r>
            <a:r>
              <a:rPr lang="ru-RU" sz="2000" b="1" dirty="0" smtClean="0">
                <a:solidFill>
                  <a:srgbClr val="002060"/>
                </a:solidFill>
              </a:rPr>
              <a:t>в ФГБОУ ВО «Красноярский государственный медицинский университет им. проф. В.Ф. Войно-Ясенецкого» Министерства здравоохранения Российской Федерации на кафедре педиатрии ИПО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0"/>
            <a:ext cx="1049338" cy="1054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8738" y="1484313"/>
            <a:ext cx="8474075" cy="792162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Матыскина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Наталья 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val="35922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3"/>
          <p:cNvSpPr>
            <a:spLocks noGrp="1"/>
          </p:cNvSpPr>
          <p:nvPr>
            <p:ph sz="half" idx="2"/>
          </p:nvPr>
        </p:nvSpPr>
        <p:spPr>
          <a:xfrm>
            <a:off x="251520" y="1988840"/>
            <a:ext cx="8568630" cy="450721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000" b="1" dirty="0" smtClean="0">
                <a:solidFill>
                  <a:srgbClr val="002060"/>
                </a:solidFill>
              </a:rPr>
              <a:t>«Скручивание и деформационные свойства миокарда при </a:t>
            </a:r>
            <a:r>
              <a:rPr lang="ru-RU" sz="2000" b="1" dirty="0" err="1" smtClean="0">
                <a:solidFill>
                  <a:srgbClr val="002060"/>
                </a:solidFill>
              </a:rPr>
              <a:t>внутрижелудочковых</a:t>
            </a:r>
            <a:r>
              <a:rPr lang="ru-RU" sz="2000" b="1" dirty="0" smtClean="0">
                <a:solidFill>
                  <a:srgbClr val="002060"/>
                </a:solidFill>
              </a:rPr>
              <a:t> блокадах»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Специальность: </a:t>
            </a:r>
            <a:r>
              <a:rPr lang="ru-RU" sz="2000" b="1" dirty="0" smtClean="0">
                <a:solidFill>
                  <a:srgbClr val="002060"/>
                </a:solidFill>
              </a:rPr>
              <a:t>14.01.05 </a:t>
            </a:r>
            <a:r>
              <a:rPr lang="ru-RU" sz="2000" b="1" dirty="0">
                <a:solidFill>
                  <a:srgbClr val="002060"/>
                </a:solidFill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</a:rPr>
              <a:t>Кардиология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                              </a:t>
            </a:r>
            <a:endParaRPr lang="ru-RU" sz="2000" b="1" dirty="0">
              <a:solidFill>
                <a:srgbClr val="002060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Научные консультанты: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д.м.н., проф. </a:t>
            </a:r>
            <a:r>
              <a:rPr lang="ru-RU" sz="2000" b="1" dirty="0" smtClean="0">
                <a:solidFill>
                  <a:srgbClr val="002060"/>
                </a:solidFill>
              </a:rPr>
              <a:t>Павлюкова Елена Николаевна</a:t>
            </a:r>
            <a:r>
              <a:rPr lang="ru-RU" sz="2000" b="1" dirty="0">
                <a:solidFill>
                  <a:srgbClr val="002060"/>
                </a:solidFill>
              </a:rPr>
              <a:t>, д.м.н., </a:t>
            </a:r>
            <a:r>
              <a:rPr lang="ru-RU" sz="2000" b="1" dirty="0" smtClean="0">
                <a:solidFill>
                  <a:srgbClr val="002060"/>
                </a:solidFill>
              </a:rPr>
              <a:t>проф. Матюшин Геннадий Васильевич</a:t>
            </a:r>
          </a:p>
          <a:p>
            <a:pPr marL="274320" indent="-274320" algn="just" eaLnBrk="1" fontAlgn="auto" hangingPunct="1">
              <a:spcAft>
                <a:spcPts val="0"/>
              </a:spcAft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Работа выполнена </a:t>
            </a:r>
            <a:r>
              <a:rPr lang="ru-RU" sz="2000" b="1" dirty="0" smtClean="0">
                <a:solidFill>
                  <a:srgbClr val="002060"/>
                </a:solidFill>
              </a:rPr>
              <a:t>в ФГБОУ ВО «Красноярский государственный медицинский университет им. проф</a:t>
            </a:r>
            <a:r>
              <a:rPr lang="ru-RU" sz="2000" b="1" dirty="0" smtClean="0">
                <a:solidFill>
                  <a:srgbClr val="002060"/>
                </a:solidFill>
              </a:rPr>
              <a:t>. В.Ф</a:t>
            </a:r>
            <a:r>
              <a:rPr lang="ru-RU" sz="2000" b="1" dirty="0" smtClean="0">
                <a:solidFill>
                  <a:srgbClr val="002060"/>
                </a:solidFill>
              </a:rPr>
              <a:t>. Войно-Ясенецкого» </a:t>
            </a:r>
            <a:r>
              <a:rPr lang="ru-RU" sz="2000" b="1" dirty="0">
                <a:solidFill>
                  <a:srgbClr val="002060"/>
                </a:solidFill>
              </a:rPr>
              <a:t>Министерства здравоохранения Российской Федерации </a:t>
            </a:r>
            <a:r>
              <a:rPr lang="ru-RU" sz="2000" b="1" dirty="0" smtClean="0">
                <a:solidFill>
                  <a:srgbClr val="002060"/>
                </a:solidFill>
              </a:rPr>
              <a:t>на кафедре кардиологии, функциональной и клиники-лабораторной диагностики с курсом ПО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0"/>
            <a:ext cx="1049338" cy="1054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187624" y="836713"/>
            <a:ext cx="7345189" cy="8640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КУЖЕЛЬ ДМИТРИЙ АНАТОЛЬЕВИЧ</a:t>
            </a:r>
          </a:p>
        </p:txBody>
      </p:sp>
    </p:spTree>
    <p:extLst>
      <p:ext uri="{BB962C8B-B14F-4D97-AF65-F5344CB8AC3E}">
        <p14:creationId xmlns:p14="http://schemas.microsoft.com/office/powerpoint/2010/main" val="327437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3"/>
          <p:cNvSpPr>
            <a:spLocks noGrp="1"/>
          </p:cNvSpPr>
          <p:nvPr>
            <p:ph sz="half" idx="2"/>
          </p:nvPr>
        </p:nvSpPr>
        <p:spPr>
          <a:xfrm>
            <a:off x="179388" y="1988840"/>
            <a:ext cx="8640762" cy="450721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000" b="1" dirty="0" smtClean="0">
                <a:solidFill>
                  <a:srgbClr val="002060"/>
                </a:solidFill>
              </a:rPr>
              <a:t>«Особенности артериальной гипертонии у мигрантов Крайнего Севера, проживающих в новых климатических условиях»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Специальность: 3.1.20.</a:t>
            </a:r>
            <a:r>
              <a:rPr lang="ru-RU" sz="2000" b="1" dirty="0" smtClean="0">
                <a:solidFill>
                  <a:srgbClr val="002060"/>
                </a:solidFill>
              </a:rPr>
              <a:t>  Кардиология (медицинские науки)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                              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3.1.18.  Внутренние болезни ( медицинские науки) </a:t>
            </a:r>
          </a:p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                               </a:t>
            </a:r>
            <a:endParaRPr lang="ru-RU" sz="2000" b="1" dirty="0">
              <a:solidFill>
                <a:srgbClr val="002060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Научные консультанты</a:t>
            </a:r>
            <a:r>
              <a:rPr lang="ru-RU" sz="2000" b="1" dirty="0">
                <a:solidFill>
                  <a:srgbClr val="002060"/>
                </a:solidFill>
              </a:rPr>
              <a:t>: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д.м.н. </a:t>
            </a:r>
            <a:r>
              <a:rPr lang="ru-RU" sz="2000" b="1" dirty="0" err="1" smtClean="0">
                <a:solidFill>
                  <a:srgbClr val="002060"/>
                </a:solidFill>
              </a:rPr>
              <a:t>Гоголашвили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Николай </a:t>
            </a:r>
            <a:r>
              <a:rPr lang="ru-RU" sz="2000" b="1" dirty="0" err="1" smtClean="0">
                <a:solidFill>
                  <a:srgbClr val="002060"/>
                </a:solidFill>
              </a:rPr>
              <a:t>Гамлетович</a:t>
            </a:r>
            <a:r>
              <a:rPr lang="ru-RU" sz="2000" b="1" dirty="0" smtClean="0">
                <a:solidFill>
                  <a:srgbClr val="002060"/>
                </a:solidFill>
              </a:rPr>
              <a:t>, д.м.н., профессор Каспаров Эдуард </a:t>
            </a:r>
            <a:r>
              <a:rPr lang="ru-RU" sz="2000" b="1" dirty="0" err="1" smtClean="0">
                <a:solidFill>
                  <a:srgbClr val="002060"/>
                </a:solidFill>
              </a:rPr>
              <a:t>Вильямович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Работа выполнена </a:t>
            </a:r>
            <a:r>
              <a:rPr lang="ru-RU" sz="2000" b="1" dirty="0" smtClean="0">
                <a:solidFill>
                  <a:srgbClr val="002060"/>
                </a:solidFill>
              </a:rPr>
              <a:t>в Научно-исследовательском институте медицинских проблем Севера - обособленном подразделении ФГБНУ «Федеральный исследовательский центр «Красноярский научный центр Сибирского отделения Российской академии наук»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0"/>
            <a:ext cx="1049338" cy="1054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899592" y="527051"/>
            <a:ext cx="7633221" cy="1317774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ЯСКЕВИЧ РОМАН АНАТОЛЬЕВИЧ</a:t>
            </a:r>
          </a:p>
        </p:txBody>
      </p:sp>
    </p:spTree>
    <p:extLst>
      <p:ext uri="{BB962C8B-B14F-4D97-AF65-F5344CB8AC3E}">
        <p14:creationId xmlns:p14="http://schemas.microsoft.com/office/powerpoint/2010/main" val="377309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idx="1"/>
          </p:nvPr>
        </p:nvSpPr>
        <p:spPr>
          <a:xfrm>
            <a:off x="683568" y="476672"/>
            <a:ext cx="8003232" cy="1440160"/>
          </a:xfrm>
        </p:spPr>
        <p:txBody>
          <a:bodyPr rtlCol="0" anchor="ctr">
            <a:noAutofit/>
          </a:bodyPr>
          <a:lstStyle/>
          <a:p>
            <a:pPr marL="274320" indent="-274320"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СОИСКАНИЕ УЧЕНОЙ СТЕПЕНИ КАНДИДАТА МЕДИЦИНСКИХ НАУК </a:t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РАССМОТРЕНО 2 ДИССЕРТАЦИИ ПО СПЕЦИАЛЬНОСТИ ВНУТРЕННИЕ БОЛЕЗНИ </a:t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770155"/>
              </p:ext>
            </p:extLst>
          </p:nvPr>
        </p:nvGraphicFramePr>
        <p:xfrm>
          <a:off x="395535" y="2132856"/>
          <a:ext cx="8280526" cy="3612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028"/>
                <a:gridCol w="2711749"/>
                <a:gridCol w="2711749"/>
              </a:tblGrid>
              <a:tr h="43138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ФИО</a:t>
                      </a:r>
                      <a:endParaRPr lang="ru-RU" sz="1800" dirty="0"/>
                    </a:p>
                  </a:txBody>
                  <a:tcPr marL="91435" marR="91435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Работа выполнена</a:t>
                      </a:r>
                      <a:endParaRPr lang="ru-RU" sz="1800" dirty="0"/>
                    </a:p>
                  </a:txBody>
                  <a:tcPr marL="91435" marR="91435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Научный руководитель</a:t>
                      </a:r>
                      <a:endParaRPr lang="ru-RU" sz="1800" dirty="0"/>
                    </a:p>
                  </a:txBody>
                  <a:tcPr marL="91435" marR="91435" marT="45737" marB="45737"/>
                </a:tc>
              </a:tr>
              <a:tr h="144365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Воскресенская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Надежда Анатольевна 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5" marR="91435" marT="45737" marB="45737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Кафедра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800" b="1" baseline="0" smtClean="0">
                          <a:solidFill>
                            <a:srgbClr val="002060"/>
                          </a:solidFill>
                        </a:rPr>
                        <a:t>госпитальной терапии,  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ФГБОУ ВО ИГМУ </a:t>
                      </a:r>
                    </a:p>
                  </a:txBody>
                  <a:tcPr marL="91435" marR="91435" marT="45737" marB="45737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д.м.н., профессор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Орлова Галина Михайловна</a:t>
                      </a:r>
                      <a:b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</a:b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5" marR="91435" marT="45737" marB="45737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4365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Леонтьева </a:t>
                      </a: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</a:rPr>
                        <a:t>Нигора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</a:rPr>
                        <a:t>Минавваровна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5" marR="91435" marT="45737" marB="45737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Кафедра госпитальной терапии и иммунологии с курсом ПО,  ФГБОУ ВО </a:t>
                      </a:r>
                      <a:r>
                        <a:rPr lang="ru-RU" sz="1800" b="1" baseline="0" dirty="0" err="1" smtClean="0">
                          <a:solidFill>
                            <a:srgbClr val="002060"/>
                          </a:solidFill>
                        </a:rPr>
                        <a:t>КрасГМУ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им. проф. В.Ф. </a:t>
                      </a:r>
                      <a:r>
                        <a:rPr lang="ru-RU" sz="1800" b="1" baseline="0" dirty="0" err="1" smtClean="0">
                          <a:solidFill>
                            <a:srgbClr val="002060"/>
                          </a:solidFill>
                        </a:rPr>
                        <a:t>Войно-Ясенецкого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Минздрава России</a:t>
                      </a:r>
                    </a:p>
                  </a:txBody>
                  <a:tcPr marL="91435" marR="91435" marT="45737" marB="45737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д.м.н., профессор </a:t>
                      </a:r>
                    </a:p>
                    <a:p>
                      <a:pPr algn="ctr"/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</a:rPr>
                        <a:t>Демко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 Ирина Владимировна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5" marR="91435" marT="45737" marB="45737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71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idx="1"/>
          </p:nvPr>
        </p:nvSpPr>
        <p:spPr>
          <a:xfrm>
            <a:off x="457200" y="44624"/>
            <a:ext cx="8147248" cy="2088232"/>
          </a:xfrm>
        </p:spPr>
        <p:txBody>
          <a:bodyPr rtlCol="0" anchor="ctr">
            <a:normAutofit/>
          </a:bodyPr>
          <a:lstStyle/>
          <a:p>
            <a:pPr marL="274320" indent="-274320"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СОИСКАНИЕ УЧЕНОЙ СТЕПЕНИ КАНДИДАТА МЕДИЦИНСКИХ НАУК </a:t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РАССМОТРЕНА 1 ДИССЕРТАЦИЯ ПО СПЕЦИАЛЬНОСТИ КАРДИОЛОГИЯ </a:t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583493"/>
              </p:ext>
            </p:extLst>
          </p:nvPr>
        </p:nvGraphicFramePr>
        <p:xfrm>
          <a:off x="467544" y="1844824"/>
          <a:ext cx="8208912" cy="2136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39909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ФИО</a:t>
                      </a:r>
                      <a:endParaRPr lang="ru-RU" sz="1800" dirty="0"/>
                    </a:p>
                  </a:txBody>
                  <a:tcPr marL="91435" marR="91435" marT="45749" marB="457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Работа выполнена</a:t>
                      </a:r>
                      <a:endParaRPr lang="ru-RU" sz="1800" dirty="0"/>
                    </a:p>
                  </a:txBody>
                  <a:tcPr marL="91435" marR="91435" marT="45749" marB="457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Научный руководитель</a:t>
                      </a:r>
                      <a:endParaRPr lang="ru-RU" sz="1800" dirty="0"/>
                    </a:p>
                  </a:txBody>
                  <a:tcPr marL="91435" marR="91435" marT="45749" marB="45749"/>
                </a:tc>
              </a:tr>
              <a:tr h="1335598"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err="1" smtClean="0">
                          <a:solidFill>
                            <a:srgbClr val="002060"/>
                          </a:solidFill>
                        </a:rPr>
                        <a:t>Брусенцов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Денис Андреевич 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5" marR="91435" marT="45749" marB="45749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Кафедра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факультетской терапии, ФГБОУ ВО </a:t>
                      </a:r>
                      <a:r>
                        <a:rPr lang="ru-RU" sz="1800" b="1" baseline="0" dirty="0" err="1" smtClean="0">
                          <a:solidFill>
                            <a:srgbClr val="002060"/>
                          </a:solidFill>
                        </a:rPr>
                        <a:t>КрасГМУ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им. проф. В.Ф. </a:t>
                      </a:r>
                      <a:r>
                        <a:rPr lang="ru-RU" sz="1800" b="1" baseline="0" dirty="0" err="1" smtClean="0">
                          <a:solidFill>
                            <a:srgbClr val="002060"/>
                          </a:solidFill>
                        </a:rPr>
                        <a:t>Войно-Ясенецкого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Минздрава России</a:t>
                      </a:r>
                    </a:p>
                    <a:p>
                      <a:pPr algn="ctr"/>
                      <a:endParaRPr lang="ru-RU" sz="1800" b="1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91435" marR="91435" marT="45749" marB="45749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д.м.н., доцент Шестерня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 Павел Анатольевич</a:t>
                      </a:r>
                      <a:b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</a:b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5" marR="91435" marT="45749" marB="45749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401" name="TextBox 2"/>
          <p:cNvSpPr txBox="1">
            <a:spLocks noChangeArrowheads="1"/>
          </p:cNvSpPr>
          <p:nvPr/>
        </p:nvSpPr>
        <p:spPr bwMode="auto">
          <a:xfrm>
            <a:off x="611560" y="4077072"/>
            <a:ext cx="7852990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 208 .037 01</a:t>
            </a:r>
            <a:b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Соотношение диссертаций, выполненных</a:t>
            </a:r>
            <a:b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КрасГМУ</a:t>
            </a: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других организациях</a:t>
            </a:r>
          </a:p>
          <a:p>
            <a:pPr algn="just" eaLnBrk="1" hangingPunct="1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плану НИР  </a:t>
            </a:r>
            <a:r>
              <a:rPr lang="ru-RU" alt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КрасГМУ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выполнено  4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диссертации</a:t>
            </a:r>
            <a:endParaRPr lang="ru-RU" alt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плану НИР других организаций  выполнено 2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диссертации</a:t>
            </a:r>
            <a:endParaRPr lang="ru-RU" alt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a859c3429d6e93931c5c33d7970a2d4d76d23b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2865</Words>
  <Application>Microsoft Office PowerPoint</Application>
  <PresentationFormat>Экран (4:3)</PresentationFormat>
  <Paragraphs>402</Paragraphs>
  <Slides>29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ОТЧЕТ О РАБОТЕ ДИССЕРТАЦИОННЫХ СОВЕТОВ, СОЗДАННЫХ ПРИ ФГБОУ ВО  КрасГМУ им. проф. В. Ф. Войно-Ясенецкого  Минздрава России ЗА 2021 ГОД </vt:lpstr>
      <vt:lpstr>ДИССЕРТАЦИОННЫЙ СОВЕТ  Д 208.037.01</vt:lpstr>
      <vt:lpstr>ДИССЕРТАЦИОННЫЙ СОВЕТ  Д 208.037.05</vt:lpstr>
      <vt:lpstr>Презентация PowerPoint</vt:lpstr>
      <vt:lpstr>АНАЛИЗ ДИССЕРТАЦИЙ, РАССМОТРЕННЫХ ДИССЕРТАЦИОННЫМ          СОВЕТОМ  Д 208.037.01 (21.2.013.01)  НА СОИСКАНИЕ УЧЕНОЙ СТЕПЕНИ  ДОКТОРА МЕДИЦИНСКИХ НАУК РАССМОТРЕНО 3 ДИССЕРТАЦИИ:  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ДИССЕРТАЦИЙ РАССМОТРЕННЫХ ДИССЕРТАЦИОННЫМ          СОВЕТОМ  Д 208.037.05  НА СОИСКАНИЕ УЧЕНОЙ СТЕПЕНИ  ДОКТОРА МЕДИЦИНСКИХ НАУК РАССМОТРЕНА 1 ДИССЕРТАЦИЯ :  </vt:lpstr>
      <vt:lpstr>Презентация PowerPoint</vt:lpstr>
      <vt:lpstr>НА СОИСКАНИЕ УЧЕНОЙ СТЕПЕНИ КАНДИДАТА МЕДИЦИНСКИХ НАУК  РАССМОТРЕНА ДИССЕРТАЦИЯ ПО СПЕЦИАЛЬНОСТИ АНАТОМИЯ ЧЕЛОВЕКА</vt:lpstr>
      <vt:lpstr>Разделы отчета диссертационных советов, предоставляемых в ВАК РФ </vt:lpstr>
      <vt:lpstr>5. Сведения об организации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Приказ Минобрнауки № 458 от 07 июня 2021 г. «О внесении изменений в Положение о защите диссертаций на соискание ученой степени кандидата наук, на соискание ученой степени доктора наук, утвержденное приказом Минобрнауки РФ от 10 ноября 2017 г. № 1093»</vt:lpstr>
      <vt:lpstr>Презентация PowerPoint</vt:lpstr>
      <vt:lpstr>Презентация PowerPoint</vt:lpstr>
      <vt:lpstr>Презентация PowerPoint</vt:lpstr>
      <vt:lpstr>Презентация PowerPoint</vt:lpstr>
      <vt:lpstr>Согласно Приказа Минобрнауки № 458 от 07 июня 2021 г. «О внесении изменений в Положение о защите диссертаций на соискание ученой степени кандидата наук, на соискание ученой степени доктора наук, утвержденное приказом Минобрнауки РФ от 10 ноября 2017 г. № 1093», п.22 (2), в удаленном интерактивном режиме принимали участие в заседаниях диссертационного совета оппоненты:  </vt:lpstr>
      <vt:lpstr>VIII. Тайное голосование при проведении заседания диссертационного совета в удаленном интерактивном режиме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ДИССЕРТАЦИОННЫХ СОВЕТОВ, СОЗДАННЫХ ПРИ ФГБОУ ВО  КрасГМУ им. проф. В. Ф. Войно-Ясенецкого  Минздрава России ЗА 2021 ГОД</dc:title>
  <dc:creator>tech</dc:creator>
  <cp:lastModifiedBy>Яна Богвилене</cp:lastModifiedBy>
  <cp:revision>23</cp:revision>
  <dcterms:created xsi:type="dcterms:W3CDTF">2022-04-14T03:24:39Z</dcterms:created>
  <dcterms:modified xsi:type="dcterms:W3CDTF">2022-04-19T11:07:52Z</dcterms:modified>
</cp:coreProperties>
</file>