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84" r:id="rId3"/>
    <p:sldId id="258" r:id="rId4"/>
    <p:sldId id="286" r:id="rId5"/>
    <p:sldId id="259" r:id="rId6"/>
    <p:sldId id="287" r:id="rId7"/>
    <p:sldId id="288" r:id="rId8"/>
    <p:sldId id="268" r:id="rId9"/>
    <p:sldId id="289" r:id="rId10"/>
    <p:sldId id="290" r:id="rId11"/>
    <p:sldId id="291" r:id="rId12"/>
    <p:sldId id="293" r:id="rId13"/>
    <p:sldId id="294" r:id="rId14"/>
    <p:sldId id="295" r:id="rId15"/>
    <p:sldId id="296" r:id="rId16"/>
    <p:sldId id="292" r:id="rId17"/>
    <p:sldId id="261" r:id="rId18"/>
    <p:sldId id="260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70C2"/>
    <a:srgbClr val="D3AFFB"/>
    <a:srgbClr val="F5DEFF"/>
    <a:srgbClr val="E9B9FF"/>
    <a:srgbClr val="FFEA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33" autoAdjust="0"/>
    <p:restoredTop sz="94695"/>
  </p:normalViewPr>
  <p:slideViewPr>
    <p:cSldViewPr snapToGrid="0" snapToObjects="1">
      <p:cViewPr varScale="1">
        <p:scale>
          <a:sx n="87" d="100"/>
          <a:sy n="87" d="100"/>
        </p:scale>
        <p:origin x="45" y="5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D:\!Install\&#1060;&#1080;&#1075;&#1085;&#1103;%20&#1089;&#1077;&#1085;&#1090;&#1103;&#1073;&#1088;&#1100;%202021\&#1045;&#1082;&#1089;&#1077;&#1083;&#1100;%2021\&#1058;&#1088;&#1080;&#1072;&#1076;&#1099;_&#1086;&#1089;&#1077;&#1085;&#1100;_22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file:///D:\!Install\&#1060;&#1080;&#1075;&#1085;&#1103;%20&#1089;&#1077;&#1085;&#1090;&#1103;&#1073;&#1088;&#1100;%202021\&#1045;&#1082;&#1089;&#1077;&#1083;&#1100;%2021\&#1058;&#1088;&#1080;&#1072;&#1076;&#1099;_&#1086;&#1089;&#1077;&#1085;&#1100;_22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file:///D:\!Install\&#1060;&#1080;&#1075;&#1085;&#1103;%20&#1089;&#1077;&#1085;&#1090;&#1103;&#1073;&#1088;&#1100;%202021\&#1045;&#1082;&#1089;&#1077;&#1083;&#1100;%2021\&#1058;&#1088;&#1080;&#1072;&#1076;&#1099;_&#1086;&#1089;&#1077;&#1085;&#1100;_22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oleObject" Target="file:///D:\!Install\&#1060;&#1080;&#1075;&#1085;&#1103;%20&#1089;&#1077;&#1085;&#1090;&#1103;&#1073;&#1088;&#1100;%202021\&#1045;&#1082;&#1089;&#1077;&#1083;&#1100;%2021\&#1058;&#1088;&#1080;&#1072;&#1076;&#1099;_&#1086;&#1089;&#1077;&#1085;&#1100;_22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oleObject" Target="file:///D:\!Install\&#1060;&#1080;&#1075;&#1085;&#1103;%20&#1089;&#1077;&#1085;&#1090;&#1103;&#1073;&#1088;&#1100;%202021\&#1045;&#1082;&#1089;&#1077;&#1083;&#1100;%2021\&#1058;&#1088;&#1080;&#1072;&#1076;&#1099;_&#1086;&#1089;&#1077;&#1085;&#1100;_22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4.xm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oleObject" Target="file:///D:\!Install\&#1060;&#1080;&#1075;&#1085;&#1103;%20&#1089;&#1077;&#1085;&#1090;&#1103;&#1073;&#1088;&#1100;%202021\&#1045;&#1082;&#1089;&#1077;&#1083;&#1100;%2021\&#1058;&#1088;&#1080;&#1072;&#1076;&#1099;_&#1086;&#1089;&#1077;&#1085;&#1100;_22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D:\!Install\&#1060;&#1080;&#1075;&#1085;&#1103;%20&#1089;&#1077;&#1085;&#1090;&#1103;&#1073;&#1088;&#1100;%202021\&#1045;&#1082;&#1089;&#1077;&#1083;&#1100;%2021\&#1058;&#1088;&#1080;&#1072;&#1076;&#1099;_&#1086;&#1089;&#1077;&#1085;&#1100;_22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D:\!Install\&#1060;&#1080;&#1075;&#1085;&#1103;%20&#1089;&#1077;&#1085;&#1090;&#1103;&#1073;&#1088;&#1100;%202021\&#1045;&#1082;&#1089;&#1077;&#1083;&#1100;%2021\&#1058;&#1088;&#1080;&#1072;&#1076;&#1099;_&#1086;&#1089;&#1077;&#1085;&#1100;_22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D:\!Install\&#1060;&#1080;&#1075;&#1085;&#1103;%20&#1089;&#1077;&#1085;&#1090;&#1103;&#1073;&#1088;&#1100;%202021\&#1045;&#1082;&#1089;&#1077;&#1083;&#1100;%2021\&#1058;&#1088;&#1080;&#1072;&#1076;&#1099;_&#1086;&#1089;&#1077;&#1085;&#1100;_22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D:\!Install\&#1060;&#1080;&#1075;&#1085;&#1103;%20&#1089;&#1077;&#1085;&#1090;&#1103;&#1073;&#1088;&#1100;%202021\&#1045;&#1082;&#1089;&#1077;&#1083;&#1100;%2021\&#1058;&#1088;&#1080;&#1072;&#1076;&#1099;_&#1086;&#1089;&#1077;&#1085;&#1100;_22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D:\!Install\&#1060;&#1080;&#1075;&#1085;&#1103;%20&#1089;&#1077;&#1085;&#1090;&#1103;&#1073;&#1088;&#1100;%202021\&#1045;&#1082;&#1089;&#1077;&#1083;&#1100;%2021\&#1058;&#1088;&#1080;&#1072;&#1076;&#1099;_&#1086;&#1089;&#1077;&#1085;&#1100;_22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D:\!Install\&#1060;&#1080;&#1075;&#1085;&#1103;%20&#1089;&#1077;&#1085;&#1090;&#1103;&#1073;&#1088;&#1100;%202021\&#1045;&#1082;&#1089;&#1077;&#1083;&#1100;%2021\&#1058;&#1088;&#1080;&#1072;&#1076;&#1099;_&#1086;&#1089;&#1077;&#1085;&#1100;_22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D:\!Install\&#1060;&#1080;&#1075;&#1085;&#1103;%20&#1089;&#1077;&#1085;&#1090;&#1103;&#1073;&#1088;&#1100;%202021\&#1045;&#1082;&#1089;&#1077;&#1083;&#1100;%2021\&#1058;&#1088;&#1080;&#1072;&#1076;&#1099;_&#1086;&#1089;&#1077;&#1085;&#1100;_22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file:///D:\!Install\&#1060;&#1080;&#1075;&#1085;&#1103;%20&#1089;&#1077;&#1085;&#1090;&#1103;&#1073;&#1088;&#1100;%202021\&#1045;&#1082;&#1089;&#1077;&#1083;&#1100;%2021\&#1058;&#1088;&#1080;&#1072;&#1076;&#1099;_&#1086;&#1089;&#1077;&#1085;&#1100;_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r>
              <a:rPr lang="ru-RU" sz="1400" b="1" i="0" u="none" strike="noStrike" baseline="0" dirty="0" smtClean="0">
                <a:effectLst/>
                <a:latin typeface="+mn-lt"/>
              </a:rPr>
              <a:t>Результаты «</a:t>
            </a:r>
            <a:r>
              <a:rPr lang="ru-RU" dirty="0" smtClean="0">
                <a:latin typeface="+mn-lt"/>
              </a:rPr>
              <a:t>Шкала макиавеллизма»</a:t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>юноши</a:t>
            </a:r>
            <a:endParaRPr lang="ru-RU" dirty="0">
              <a:latin typeface="+mn-lt"/>
            </a:endParaRPr>
          </a:p>
        </c:rich>
      </c:tx>
      <c:layout>
        <c:manualLayout>
          <c:xMode val="edge"/>
          <c:yMode val="edge"/>
          <c:x val="0.17287437573634443"/>
          <c:y val="3.75737879872711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5518919510061244"/>
          <c:y val="0.23149569845435983"/>
          <c:w val="0.40351071741032368"/>
          <c:h val="0.67251786235053945"/>
        </c:manualLayout>
      </c:layout>
      <c:doughnutChart>
        <c:varyColors val="1"/>
        <c:ser>
          <c:idx val="0"/>
          <c:order val="0"/>
          <c:tx>
            <c:strRef>
              <c:f>'[Триады_осень_22.xlsx]ТРиады свед. (картинки Юн)'!$T$66</c:f>
              <c:strCache>
                <c:ptCount val="1"/>
                <c:pt idx="0">
                  <c:v> Шкала макиавеллизма</c:v>
                </c:pt>
              </c:strCache>
            </c:strRef>
          </c:tx>
          <c:dPt>
            <c:idx val="0"/>
            <c:bubble3D val="0"/>
            <c:explosion val="12"/>
            <c:spPr>
              <a:solidFill>
                <a:srgbClr val="C0504D">
                  <a:lumMod val="50000"/>
                </a:srgbClr>
              </a:solidFill>
              <a:ln w="19050">
                <a:solidFill>
                  <a:srgbClr val="C0504D">
                    <a:lumMod val="40000"/>
                    <a:lumOff val="60000"/>
                  </a:srgbClr>
                </a:solidFill>
              </a:ln>
              <a:effectLst/>
            </c:spPr>
          </c:dPt>
          <c:dPt>
            <c:idx val="1"/>
            <c:bubble3D val="0"/>
            <c:explosion val="11"/>
            <c:spPr>
              <a:solidFill>
                <a:srgbClr val="029676">
                  <a:lumMod val="40000"/>
                  <a:lumOff val="60000"/>
                </a:srgbClr>
              </a:solidFill>
              <a:ln w="19050">
                <a:solidFill>
                  <a:srgbClr val="C0504D">
                    <a:lumMod val="50000"/>
                  </a:srgbClr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20277777777777767"/>
                  <c:y val="0.1596706071034221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8611111111111109"/>
                  <c:y val="-5.1578083989501394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3888888888888842E-2"/>
                  <c:y val="0.2226786235053951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0833333333333336"/>
                  <c:y val="-0.1037427092446777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0185067526415994E-16"/>
                  <c:y val="-0.1533645755432668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'[Триады_осень_22.xlsx]ТРиады свед. (картинки Юн)'!$S$67:$S$69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'[Триады_осень_22.xlsx]ТРиады свед. (картинки Юн)'!$T$67:$T$69</c:f>
              <c:numCache>
                <c:formatCode>0.0%</c:formatCode>
                <c:ptCount val="3"/>
                <c:pt idx="0">
                  <c:v>0.16363636363636364</c:v>
                </c:pt>
                <c:pt idx="1">
                  <c:v>0.72727272727272729</c:v>
                </c:pt>
                <c:pt idx="2">
                  <c:v>0.10909090909090909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6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r>
              <a:rPr lang="ru-RU" sz="1200" dirty="0" smtClean="0">
                <a:latin typeface="+mn-lt"/>
              </a:rPr>
              <a:t>Результаты по шкале «Кантианство» </a:t>
            </a:r>
            <a:br>
              <a:rPr lang="ru-RU" sz="1200" dirty="0" smtClean="0">
                <a:latin typeface="+mn-lt"/>
              </a:rPr>
            </a:br>
            <a:r>
              <a:rPr lang="ru-RU" sz="1200" dirty="0" smtClean="0">
                <a:latin typeface="+mn-lt"/>
              </a:rPr>
              <a:t>у девушек</a:t>
            </a:r>
            <a:endParaRPr lang="ru-RU" sz="1200" dirty="0">
              <a:latin typeface="+mn-lt"/>
            </a:endParaRPr>
          </a:p>
        </c:rich>
      </c:tx>
      <c:layout>
        <c:manualLayout>
          <c:xMode val="edge"/>
          <c:yMode val="edge"/>
          <c:x val="4.4909667541557299E-2"/>
          <c:y val="7.04224992709244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8.2966972878390208E-2"/>
          <c:y val="0.21760680956547099"/>
          <c:w val="0.40351071741032368"/>
          <c:h val="0.67251786235053945"/>
        </c:manualLayout>
      </c:layout>
      <c:doughnutChart>
        <c:varyColors val="1"/>
        <c:ser>
          <c:idx val="0"/>
          <c:order val="0"/>
          <c:tx>
            <c:strRef>
              <c:f>'[Триады_осень_22.xlsx]ТРиады свед. (картинки дев )'!$O$149</c:f>
              <c:strCache>
                <c:ptCount val="1"/>
                <c:pt idx="0">
                  <c:v>Кантианство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  <a:ln w="19050">
                <a:solidFill>
                  <a:srgbClr val="C0504D">
                    <a:lumMod val="40000"/>
                    <a:lumOff val="60000"/>
                  </a:srgbClr>
                </a:solidFill>
              </a:ln>
              <a:effectLst/>
            </c:spPr>
          </c:dPt>
          <c:dPt>
            <c:idx val="1"/>
            <c:bubble3D val="0"/>
            <c:explosion val="6"/>
            <c:spPr>
              <a:solidFill>
                <a:srgbClr val="BC70C2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explosion val="1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1944444444444445"/>
                  <c:y val="0.19692220764071158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444444444444444"/>
                  <c:y val="-3.3059565470982794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0555555555555556"/>
                  <c:y val="-0.10602508019830854"/>
                </c:manualLayout>
              </c:layout>
              <c:tx>
                <c:rich>
                  <a:bodyPr/>
                  <a:lstStyle/>
                  <a:p>
                    <a:fld id="{005003CD-9698-47C8-BF95-BC16E01A23C6}" type="CATEGORYNAME">
                      <a:rPr lang="ru-RU" b="1"/>
                      <a:pPr/>
                      <a:t>[ИМЯ КАТЕГОРИИ]</a:t>
                    </a:fld>
                    <a:r>
                      <a:rPr lang="ru-RU" b="1" baseline="0" dirty="0"/>
                      <a:t>
</a:t>
                    </a:r>
                    <a:fld id="{CF98624D-7175-4455-BEEF-A743E5078692}" type="PERCENTAGE">
                      <a:rPr lang="ru-RU" b="1" baseline="0"/>
                      <a:pPr/>
                      <a:t>[ПРОЦЕНТ]</a:t>
                    </a:fld>
                    <a:endParaRPr lang="ru-RU" b="1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0.10833333333333336"/>
                  <c:y val="-0.1037427092446777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0185067526415994E-16"/>
                  <c:y val="-0.1533645755432668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'[Триады_осень_22.xlsx]ТРиады свед. (картинки дев )'!$N$150:$N$152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'[Триады_осень_22.xlsx]ТРиады свед. (картинки дев )'!$O$150:$O$152</c:f>
              <c:numCache>
                <c:formatCode>0.0%</c:formatCode>
                <c:ptCount val="3"/>
                <c:pt idx="0">
                  <c:v>6.5217391304347824E-2</c:v>
                </c:pt>
                <c:pt idx="1">
                  <c:v>0.72463768115942029</c:v>
                </c:pt>
                <c:pt idx="2">
                  <c:v>0.21014492753623187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109"/>
        <c:holeSize val="6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1200" b="1" i="0" baseline="0" dirty="0" smtClean="0">
                <a:effectLst/>
                <a:latin typeface="Trebuchet MS" panose="020B0603020202020204" pitchFamily="34" charset="0"/>
              </a:rPr>
              <a:t>Результаты по шкале «Гуманизм» у юношей</a:t>
            </a:r>
            <a:endParaRPr lang="ru-RU" sz="1200" dirty="0">
              <a:effectLst/>
              <a:latin typeface="Trebuchet MS" panose="020B0603020202020204" pitchFamily="34" charset="0"/>
            </a:endParaRPr>
          </a:p>
        </c:rich>
      </c:tx>
      <c:layout>
        <c:manualLayout>
          <c:xMode val="edge"/>
          <c:yMode val="edge"/>
          <c:x val="6.7417682803623424E-2"/>
          <c:y val="7.4709074499474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9.6855861767279089E-2"/>
          <c:y val="0.23612541416062055"/>
          <c:w val="0.40351071741032368"/>
          <c:h val="0.67251786235053945"/>
        </c:manualLayout>
      </c:layout>
      <c:doughnutChart>
        <c:varyColors val="1"/>
        <c:ser>
          <c:idx val="0"/>
          <c:order val="0"/>
          <c:tx>
            <c:strRef>
              <c:f>'[Триады_осень_22.xlsx]ТРиады свед. (картинки Юн)'!$P$66</c:f>
              <c:strCache>
                <c:ptCount val="1"/>
                <c:pt idx="0">
                  <c:v>Гуманизм</c:v>
                </c:pt>
              </c:strCache>
            </c:strRef>
          </c:tx>
          <c:dPt>
            <c:idx val="0"/>
            <c:bubble3D val="0"/>
            <c:explosion val="14"/>
            <c:spPr>
              <a:solidFill>
                <a:srgbClr val="00B050"/>
              </a:solidFill>
              <a:ln w="19050">
                <a:solidFill>
                  <a:srgbClr val="C0504D">
                    <a:lumMod val="40000"/>
                    <a:lumOff val="60000"/>
                  </a:srgbClr>
                </a:solidFill>
              </a:ln>
              <a:effectLst/>
            </c:spPr>
          </c:dPt>
          <c:dPt>
            <c:idx val="1"/>
            <c:bubble3D val="0"/>
            <c:explosion val="6"/>
            <c:spPr>
              <a:solidFill>
                <a:srgbClr val="0989B1">
                  <a:lumMod val="60000"/>
                  <a:lumOff val="40000"/>
                  <a:alpha val="52000"/>
                </a:srgbClr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21258691134776653"/>
                  <c:y val="3.4024732127126256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36666666666666664"/>
                  <c:y val="-6.521580635753015E-4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9444444444444445E-2"/>
                  <c:y val="0.2458268612667181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0833333333333336"/>
                  <c:y val="-0.1037427092446777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0185067526415994E-16"/>
                  <c:y val="-0.1533645755432668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'[Триады_осень_22.xlsx]ТРиады свед. (картинки Юн)'!$N$67:$N$69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'[Триады_осень_22.xlsx]ТРиады свед. (картинки Юн)'!$P$67:$P$69</c:f>
              <c:numCache>
                <c:formatCode>0.0%</c:formatCode>
                <c:ptCount val="3"/>
                <c:pt idx="0">
                  <c:v>0.12727272727272726</c:v>
                </c:pt>
                <c:pt idx="1">
                  <c:v>0.81818181818181823</c:v>
                </c:pt>
                <c:pt idx="2">
                  <c:v>5.4545454545454543E-2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6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1200" b="1" i="0" u="none" strike="noStrike" baseline="0" dirty="0" smtClean="0">
                <a:effectLst/>
                <a:latin typeface="Trebuchet MS" panose="020B0603020202020204" pitchFamily="34" charset="0"/>
              </a:rPr>
              <a:t>Результаты по шкале «</a:t>
            </a:r>
            <a:r>
              <a:rPr lang="ru-RU" sz="1200" dirty="0" smtClean="0">
                <a:latin typeface="Trebuchet MS" panose="020B0603020202020204" pitchFamily="34" charset="0"/>
              </a:rPr>
              <a:t>Гуманизм» у девушек</a:t>
            </a:r>
            <a:endParaRPr lang="ru-RU" sz="1200" dirty="0">
              <a:latin typeface="Trebuchet MS" panose="020B0603020202020204" pitchFamily="34" charset="0"/>
            </a:endParaRPr>
          </a:p>
        </c:rich>
      </c:tx>
      <c:layout>
        <c:manualLayout>
          <c:xMode val="edge"/>
          <c:yMode val="edge"/>
          <c:x val="3.3798556430446193E-2"/>
          <c:y val="4.26447370387638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0518919510061242"/>
          <c:y val="0.2314957828433154"/>
          <c:w val="0.40351071741032368"/>
          <c:h val="0.67251786235053945"/>
        </c:manualLayout>
      </c:layout>
      <c:doughnutChart>
        <c:varyColors val="1"/>
        <c:ser>
          <c:idx val="0"/>
          <c:order val="0"/>
          <c:tx>
            <c:strRef>
              <c:f>'[Триады_осень_22.xlsx]ТРиады свед. (картинки дев )'!$P$149</c:f>
              <c:strCache>
                <c:ptCount val="1"/>
                <c:pt idx="0">
                  <c:v>Гуманизм</c:v>
                </c:pt>
              </c:strCache>
            </c:strRef>
          </c:tx>
          <c:dPt>
            <c:idx val="0"/>
            <c:bubble3D val="0"/>
            <c:explosion val="14"/>
            <c:spPr>
              <a:solidFill>
                <a:srgbClr val="00B050"/>
              </a:solidFill>
              <a:ln w="19050">
                <a:solidFill>
                  <a:srgbClr val="C0504D">
                    <a:lumMod val="40000"/>
                    <a:lumOff val="60000"/>
                  </a:srgbClr>
                </a:solidFill>
              </a:ln>
              <a:effectLst/>
            </c:spPr>
          </c:dPt>
          <c:dPt>
            <c:idx val="1"/>
            <c:bubble3D val="0"/>
            <c:explosion val="6"/>
            <c:spPr>
              <a:solidFill>
                <a:srgbClr val="BC70C2">
                  <a:alpha val="42000"/>
                </a:srgbClr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7222222222222222"/>
                  <c:y val="3.4885183320641382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00B05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36666666666666664"/>
                  <c:y val="-6.521580635753015E-4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888888888888888E-2"/>
                  <c:y val="0.2643453865359385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0833333333333336"/>
                  <c:y val="-0.1037427092446777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0185067526415994E-16"/>
                  <c:y val="-0.1533645755432668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'[Триады_осень_22.xlsx]ТРиады свед. (картинки дев )'!$N$150:$N$152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'[Триады_осень_22.xlsx]ТРиады свед. (картинки дев )'!$P$150:$P$152</c:f>
              <c:numCache>
                <c:formatCode>0.0%</c:formatCode>
                <c:ptCount val="3"/>
                <c:pt idx="0">
                  <c:v>0.21739130434782608</c:v>
                </c:pt>
                <c:pt idx="1">
                  <c:v>0.73188405797101452</c:v>
                </c:pt>
                <c:pt idx="2">
                  <c:v>5.0724637681159424E-2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6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1200" b="1" i="0" baseline="0" dirty="0" smtClean="0">
                <a:effectLst/>
                <a:latin typeface="Trebuchet MS" panose="020B0603020202020204" pitchFamily="34" charset="0"/>
              </a:rPr>
              <a:t>Результаты по шкале </a:t>
            </a:r>
            <a:br>
              <a:rPr lang="ru-RU" sz="1200" b="1" i="0" baseline="0" dirty="0" smtClean="0">
                <a:effectLst/>
                <a:latin typeface="Trebuchet MS" panose="020B0603020202020204" pitchFamily="34" charset="0"/>
              </a:rPr>
            </a:br>
            <a:r>
              <a:rPr lang="ru-RU" sz="1200" b="1" i="0" baseline="0" dirty="0" smtClean="0">
                <a:effectLst/>
                <a:latin typeface="Trebuchet MS" panose="020B0603020202020204" pitchFamily="34" charset="0"/>
              </a:rPr>
              <a:t>«Вера в человечество» у юношей</a:t>
            </a:r>
            <a:endParaRPr lang="ru-RU" sz="1200" dirty="0">
              <a:effectLst/>
              <a:latin typeface="Trebuchet MS" panose="020B0603020202020204" pitchFamily="34" charset="0"/>
            </a:endParaRPr>
          </a:p>
        </c:rich>
      </c:tx>
      <c:layout>
        <c:manualLayout>
          <c:xMode val="edge"/>
          <c:yMode val="edge"/>
          <c:x val="2.8964802085676464E-2"/>
          <c:y val="4.81128706792802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9.6855861767279089E-2"/>
          <c:y val="0.24075504547792559"/>
          <c:w val="0.40351071741032368"/>
          <c:h val="0.67251786235053945"/>
        </c:manualLayout>
      </c:layout>
      <c:doughnutChart>
        <c:varyColors val="1"/>
        <c:ser>
          <c:idx val="0"/>
          <c:order val="0"/>
          <c:tx>
            <c:strRef>
              <c:f>'[Триады_осень_22.xlsx]ТРиады свед. (картинки Юн)'!$Q$66</c:f>
              <c:strCache>
                <c:ptCount val="1"/>
                <c:pt idx="0">
                  <c:v>Вера в человечество</c:v>
                </c:pt>
              </c:strCache>
            </c:strRef>
          </c:tx>
          <c:dPt>
            <c:idx val="0"/>
            <c:bubble3D val="0"/>
            <c:explosion val="12"/>
            <c:spPr>
              <a:solidFill>
                <a:srgbClr val="00B050"/>
              </a:solidFill>
              <a:ln w="19050">
                <a:solidFill>
                  <a:srgbClr val="C0504D">
                    <a:lumMod val="40000"/>
                    <a:lumOff val="60000"/>
                  </a:srgbClr>
                </a:solidFill>
              </a:ln>
              <a:effectLst/>
            </c:spPr>
          </c:dPt>
          <c:dPt>
            <c:idx val="1"/>
            <c:bubble3D val="0"/>
            <c:explosion val="6"/>
            <c:spPr>
              <a:solidFill>
                <a:srgbClr val="0989B1">
                  <a:lumMod val="60000"/>
                  <a:lumOff val="40000"/>
                  <a:alpha val="28000"/>
                </a:srgbClr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7601336131171275"/>
                  <c:y val="9.1087409416191659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35397365418833493"/>
                  <c:y val="1.998046849169563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4163185830858246E-2"/>
                  <c:y val="0.2578997851255661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0833333333333336"/>
                  <c:y val="-0.1037427092446777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0185067526415994E-16"/>
                  <c:y val="-0.1533645755432668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'[Триады_осень_22.xlsx]ТРиады свед. (картинки Юн)'!$N$67:$N$69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'[Триады_осень_22.xlsx]ТРиады свед. (картинки Юн)'!$Q$67:$Q$69</c:f>
              <c:numCache>
                <c:formatCode>0.0%</c:formatCode>
                <c:ptCount val="3"/>
                <c:pt idx="0">
                  <c:v>7.2727272727272724E-2</c:v>
                </c:pt>
                <c:pt idx="1">
                  <c:v>0.83636363636363631</c:v>
                </c:pt>
                <c:pt idx="2">
                  <c:v>9.0909090909090912E-2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34"/>
        <c:holeSize val="6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1200" dirty="0" smtClean="0">
                <a:latin typeface="Trebuchet MS" panose="020B0603020202020204" pitchFamily="34" charset="0"/>
              </a:rPr>
              <a:t>Результаты по шкале </a:t>
            </a:r>
            <a:br>
              <a:rPr lang="ru-RU" sz="1200" dirty="0" smtClean="0">
                <a:latin typeface="Trebuchet MS" panose="020B0603020202020204" pitchFamily="34" charset="0"/>
              </a:rPr>
            </a:br>
            <a:r>
              <a:rPr lang="ru-RU" sz="1200" dirty="0" smtClean="0">
                <a:latin typeface="Trebuchet MS" panose="020B0603020202020204" pitchFamily="34" charset="0"/>
              </a:rPr>
              <a:t>«Вера </a:t>
            </a:r>
            <a:r>
              <a:rPr lang="ru-RU" sz="1200" dirty="0">
                <a:latin typeface="Trebuchet MS" panose="020B0603020202020204" pitchFamily="34" charset="0"/>
              </a:rPr>
              <a:t>в </a:t>
            </a:r>
            <a:r>
              <a:rPr lang="ru-RU" sz="1200" dirty="0" smtClean="0">
                <a:latin typeface="Trebuchet MS" panose="020B0603020202020204" pitchFamily="34" charset="0"/>
              </a:rPr>
              <a:t>человечество» у девушек</a:t>
            </a:r>
            <a:endParaRPr lang="ru-RU" sz="1200" dirty="0">
              <a:latin typeface="Trebuchet MS" panose="020B0603020202020204" pitchFamily="34" charset="0"/>
            </a:endParaRPr>
          </a:p>
        </c:rich>
      </c:tx>
      <c:layout>
        <c:manualLayout>
          <c:xMode val="edge"/>
          <c:yMode val="edge"/>
          <c:x val="5.3243000874890631E-2"/>
          <c:y val="4.72743683560689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2463363954505687"/>
          <c:y val="0.22223652020870524"/>
          <c:w val="0.40351071741032368"/>
          <c:h val="0.67251786235053945"/>
        </c:manualLayout>
      </c:layout>
      <c:doughnutChart>
        <c:varyColors val="1"/>
        <c:ser>
          <c:idx val="0"/>
          <c:order val="0"/>
          <c:tx>
            <c:strRef>
              <c:f>'[Триады_осень_22.xlsx]ТРиады свед. (картинки дев )'!$Q$149</c:f>
              <c:strCache>
                <c:ptCount val="1"/>
                <c:pt idx="0">
                  <c:v>Вера в человечество</c:v>
                </c:pt>
              </c:strCache>
            </c:strRef>
          </c:tx>
          <c:dPt>
            <c:idx val="0"/>
            <c:bubble3D val="0"/>
            <c:explosion val="12"/>
            <c:spPr>
              <a:solidFill>
                <a:srgbClr val="00B050"/>
              </a:solidFill>
              <a:ln w="19050">
                <a:solidFill>
                  <a:srgbClr val="C0504D">
                    <a:lumMod val="40000"/>
                    <a:lumOff val="60000"/>
                  </a:srgbClr>
                </a:solidFill>
              </a:ln>
              <a:effectLst/>
            </c:spPr>
          </c:dPt>
          <c:dPt>
            <c:idx val="1"/>
            <c:bubble3D val="0"/>
            <c:explosion val="6"/>
            <c:spPr>
              <a:solidFill>
                <a:srgbClr val="BC70C2">
                  <a:alpha val="43000"/>
                </a:srgbClr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249999999999999"/>
                  <c:y val="-1.1411129852409541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5000000000000039E-2"/>
                  <c:y val="5.0273786189044253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1666666666666664E-2"/>
                  <c:y val="0.1902712854590571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0833333333333336"/>
                  <c:y val="-0.1037427092446777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0185067526415994E-16"/>
                  <c:y val="-0.1533645755432668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'[Триады_осень_22.xlsx]ТРиады свед. (картинки дев )'!$N$150:$N$152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'[Триады_осень_22.xlsx]ТРиады свед. (картинки дев )'!$Q$150:$Q$152</c:f>
              <c:numCache>
                <c:formatCode>0.0%</c:formatCode>
                <c:ptCount val="3"/>
                <c:pt idx="0">
                  <c:v>0.13768115942028986</c:v>
                </c:pt>
                <c:pt idx="1">
                  <c:v>0.73188405797101452</c:v>
                </c:pt>
                <c:pt idx="2">
                  <c:v>0.13043478260869565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37"/>
        <c:holeSize val="6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dirty="0">
                <a:latin typeface="Trebuchet MS" panose="020B0603020202020204" pitchFamily="34" charset="0"/>
                <a:cs typeface="Times New Roman" panose="02020603050405020304" pitchFamily="18" charset="0"/>
              </a:rPr>
              <a:t>Результаты "Шкала макиавеллизма" </a:t>
            </a:r>
          </a:p>
          <a:p>
            <a:pPr algn="l">
              <a:defRPr b="1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ru-RU" dirty="0">
                <a:latin typeface="Trebuchet MS" panose="020B0603020202020204" pitchFamily="34" charset="0"/>
                <a:cs typeface="Times New Roman" panose="02020603050405020304" pitchFamily="18" charset="0"/>
              </a:rPr>
              <a:t>(девушки)</a:t>
            </a:r>
          </a:p>
        </c:rich>
      </c:tx>
      <c:layout>
        <c:manualLayout>
          <c:xMode val="edge"/>
          <c:yMode val="edge"/>
          <c:x val="4.4909601942486402E-2"/>
          <c:y val="3.33853685269923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5.7570925172184789E-2"/>
          <c:y val="0.22859379971708244"/>
          <c:w val="0.40351071741032368"/>
          <c:h val="0.67251786235053945"/>
        </c:manualLayout>
      </c:layout>
      <c:doughnutChart>
        <c:varyColors val="1"/>
        <c:ser>
          <c:idx val="0"/>
          <c:order val="0"/>
          <c:tx>
            <c:strRef>
              <c:f>'[Триады_осень_22.xlsx]ТРиады свед. (картинки дев )'!$T$150</c:f>
              <c:strCache>
                <c:ptCount val="1"/>
                <c:pt idx="0">
                  <c:v> Шкала макиавеллизма</c:v>
                </c:pt>
              </c:strCache>
            </c:strRef>
          </c:tx>
          <c:dPt>
            <c:idx val="0"/>
            <c:bubble3D val="0"/>
            <c:explosion val="12"/>
            <c:spPr>
              <a:solidFill>
                <a:srgbClr val="C0504D">
                  <a:lumMod val="50000"/>
                </a:srgbClr>
              </a:solidFill>
              <a:ln w="19050">
                <a:solidFill>
                  <a:srgbClr val="C0504D">
                    <a:lumMod val="40000"/>
                    <a:lumOff val="60000"/>
                  </a:srgbClr>
                </a:solidFill>
              </a:ln>
              <a:effectLst/>
            </c:spPr>
          </c:dPt>
          <c:dPt>
            <c:idx val="1"/>
            <c:bubble3D val="0"/>
            <c:explosion val="6"/>
            <c:spPr>
              <a:solidFill>
                <a:srgbClr val="E9B9FF"/>
              </a:solidFill>
              <a:ln w="19050">
                <a:solidFill>
                  <a:srgbClr val="C0504D">
                    <a:lumMod val="50000"/>
                  </a:srgbClr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9.166666666666666E-2"/>
                  <c:y val="-0.13178149606299214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8611111111111109"/>
                  <c:y val="-5.1578083989501394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4999999999999997E-2"/>
                  <c:y val="0.2226786235053951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0833333333333336"/>
                  <c:y val="-0.1037427092446777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0185067526415994E-16"/>
                  <c:y val="-0.1533645755432668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'[Триады_осень_22.xlsx]ТРиады свед. (картинки дев )'!$S$151:$S$153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'[Триады_осень_22.xlsx]ТРиады свед. (картинки дев )'!$T$151:$T$153</c:f>
              <c:numCache>
                <c:formatCode>0.0%</c:formatCode>
                <c:ptCount val="3"/>
                <c:pt idx="0">
                  <c:v>0.20143884892086331</c:v>
                </c:pt>
                <c:pt idx="1">
                  <c:v>0.64028776978417268</c:v>
                </c:pt>
                <c:pt idx="2">
                  <c:v>0.15827338129496402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6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1200" b="1" i="0" baseline="0" dirty="0" smtClean="0">
                <a:effectLst/>
                <a:latin typeface="Trebuchet MS" panose="020B0603020202020204" pitchFamily="34" charset="0"/>
              </a:rPr>
              <a:t>"Шкала неклинического</a:t>
            </a:r>
            <a:endParaRPr lang="ru-RU" sz="1200" dirty="0" smtClean="0">
              <a:effectLst/>
              <a:latin typeface="Trebuchet MS" panose="020B0603020202020204" pitchFamily="34" charset="0"/>
            </a:endParaRPr>
          </a:p>
          <a:p>
            <a:pPr algn="l">
              <a:defRPr b="1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ru-RU" sz="1200" b="1" i="0" baseline="0" dirty="0" smtClean="0">
                <a:effectLst/>
                <a:latin typeface="Trebuchet MS" panose="020B0603020202020204" pitchFamily="34" charset="0"/>
              </a:rPr>
              <a:t>нарциссизма" (юноши)</a:t>
            </a:r>
            <a:endParaRPr lang="ru-RU" sz="1200" dirty="0">
              <a:effectLst/>
              <a:latin typeface="Trebuchet MS" panose="020B0603020202020204" pitchFamily="34" charset="0"/>
            </a:endParaRPr>
          </a:p>
        </c:rich>
      </c:tx>
      <c:layout>
        <c:manualLayout>
          <c:xMode val="edge"/>
          <c:yMode val="edge"/>
          <c:x val="2.7309146927498935E-2"/>
          <c:y val="5.39110583121145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8.5744750656167976E-2"/>
          <c:y val="0.23612541416062055"/>
          <c:w val="0.40351071741032368"/>
          <c:h val="0.67251786235053945"/>
        </c:manualLayout>
      </c:layout>
      <c:doughnutChart>
        <c:varyColors val="1"/>
        <c:ser>
          <c:idx val="0"/>
          <c:order val="0"/>
          <c:tx>
            <c:strRef>
              <c:f>'[Триады_осень_22.xlsx]ТРиады свед. (картинки Юн)'!$U$66</c:f>
              <c:strCache>
                <c:ptCount val="1"/>
                <c:pt idx="0">
                  <c:v>Шкала нарциссизма</c:v>
                </c:pt>
              </c:strCache>
            </c:strRef>
          </c:tx>
          <c:dPt>
            <c:idx val="0"/>
            <c:bubble3D val="0"/>
            <c:explosion val="12"/>
            <c:spPr>
              <a:solidFill>
                <a:srgbClr val="C0504D">
                  <a:lumMod val="50000"/>
                </a:srgbClr>
              </a:solidFill>
              <a:ln w="19050">
                <a:solidFill>
                  <a:srgbClr val="C0504D">
                    <a:lumMod val="40000"/>
                    <a:lumOff val="60000"/>
                  </a:srgbClr>
                </a:solidFill>
              </a:ln>
              <a:effectLst/>
            </c:spPr>
          </c:dPt>
          <c:dPt>
            <c:idx val="1"/>
            <c:bubble3D val="0"/>
            <c:explosion val="6"/>
            <c:spPr>
              <a:solidFill>
                <a:srgbClr val="4AB5C4">
                  <a:lumMod val="60000"/>
                  <a:lumOff val="40000"/>
                </a:srgbClr>
              </a:solidFill>
              <a:ln w="19050">
                <a:solidFill>
                  <a:srgbClr val="C0504D">
                    <a:lumMod val="50000"/>
                  </a:srgbClr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5833333333333333"/>
                  <c:y val="-2.9929655121629893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29610411580546686"/>
                  <c:y val="-1.5114396685974025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5.8333333333333334E-2"/>
                  <c:y val="0.2273083359974978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10833333333333336"/>
                  <c:y val="-0.1037427092446777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0185067526415994E-16"/>
                  <c:y val="-0.1533645755432668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'[Триады_осень_22.xlsx]ТРиады свед. (картинки Юн)'!$S$67:$S$69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'[Триады_осень_22.xlsx]ТРиады свед. (картинки Юн)'!$U$67:$U$69</c:f>
              <c:numCache>
                <c:formatCode>0.0%</c:formatCode>
                <c:ptCount val="3"/>
                <c:pt idx="0">
                  <c:v>0.16363636363636364</c:v>
                </c:pt>
                <c:pt idx="1">
                  <c:v>0.69090909090909092</c:v>
                </c:pt>
                <c:pt idx="2">
                  <c:v>0.14545454545454545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6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1200" dirty="0">
                <a:latin typeface="Trebuchet MS" panose="020B0603020202020204" pitchFamily="34" charset="0"/>
              </a:rPr>
              <a:t>"Шкала неклинического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ru-RU" sz="1200" dirty="0">
                <a:latin typeface="Trebuchet MS" panose="020B0603020202020204" pitchFamily="34" charset="0"/>
              </a:rPr>
              <a:t>нарциссизма" </a:t>
            </a:r>
            <a:r>
              <a:rPr lang="ru-RU" sz="1200" b="1" i="0" baseline="0" dirty="0">
                <a:effectLst/>
                <a:latin typeface="Trebuchet MS" panose="020B0603020202020204" pitchFamily="34" charset="0"/>
              </a:rPr>
              <a:t>(девушки)</a:t>
            </a:r>
            <a:endParaRPr lang="ru-RU" sz="1200" dirty="0"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 sz="1200" dirty="0"/>
          </a:p>
        </c:rich>
      </c:tx>
      <c:layout>
        <c:manualLayout>
          <c:xMode val="edge"/>
          <c:yMode val="edge"/>
          <c:x val="2.697714102731864E-2"/>
          <c:y val="4.48243103098853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200" b="1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6.010291697385374E-2"/>
          <c:y val="0.27047249224601222"/>
          <c:w val="0.46025653710021797"/>
          <c:h val="0.61143285327812857"/>
        </c:manualLayout>
      </c:layout>
      <c:doughnutChart>
        <c:varyColors val="1"/>
        <c:ser>
          <c:idx val="0"/>
          <c:order val="0"/>
          <c:tx>
            <c:strRef>
              <c:f>'[Триады_осень_22.xlsx]ТРиады свед. (картинки дев )'!$U$149</c:f>
              <c:strCache>
                <c:ptCount val="1"/>
                <c:pt idx="0">
                  <c:v>Шкала нарциссизма</c:v>
                </c:pt>
              </c:strCache>
            </c:strRef>
          </c:tx>
          <c:dPt>
            <c:idx val="0"/>
            <c:bubble3D val="0"/>
            <c:explosion val="12"/>
            <c:spPr>
              <a:solidFill>
                <a:srgbClr val="C0504D">
                  <a:lumMod val="50000"/>
                </a:srgbClr>
              </a:solidFill>
              <a:ln w="19050">
                <a:solidFill>
                  <a:srgbClr val="C0504D">
                    <a:lumMod val="40000"/>
                    <a:lumOff val="60000"/>
                  </a:srgbClr>
                </a:solidFill>
              </a:ln>
              <a:effectLst/>
            </c:spPr>
          </c:dPt>
          <c:dPt>
            <c:idx val="1"/>
            <c:bubble3D val="0"/>
            <c:explosion val="6"/>
            <c:spPr>
              <a:solidFill>
                <a:srgbClr val="D3AFFB"/>
              </a:solidFill>
              <a:ln w="19050">
                <a:solidFill>
                  <a:srgbClr val="C0504D">
                    <a:lumMod val="50000"/>
                  </a:srgbClr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9.166666666666666E-2"/>
                  <c:y val="-0.13178149606299214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32552913303566772"/>
                  <c:y val="3.3635616137113515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8548013204522218E-2"/>
                  <c:y val="0.2214108710442508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10833333333333336"/>
                  <c:y val="-0.1037427092446777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0185067526415994E-16"/>
                  <c:y val="-0.1533645755432668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'[Триады_осень_22.xlsx]ТРиады свед. (картинки дев )'!$S$150:$S$152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'[Триады_осень_22.xlsx]ТРиады свед. (картинки дев )'!$U$150:$U$152</c:f>
              <c:numCache>
                <c:formatCode>0.0%</c:formatCode>
                <c:ptCount val="3"/>
                <c:pt idx="0">
                  <c:v>0.21014492753623187</c:v>
                </c:pt>
                <c:pt idx="1">
                  <c:v>0.70289855072463769</c:v>
                </c:pt>
                <c:pt idx="2">
                  <c:v>8.6956521739130432E-2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6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1200" b="1" i="0" baseline="0" dirty="0" smtClean="0">
                <a:effectLst/>
                <a:latin typeface="Trebuchet MS" panose="020B0603020202020204" pitchFamily="34" charset="0"/>
              </a:rPr>
              <a:t>"Шкала неклинического</a:t>
            </a:r>
            <a:endParaRPr lang="ru-RU" sz="1200" dirty="0" smtClean="0">
              <a:effectLst/>
              <a:latin typeface="Trebuchet MS" panose="020B0603020202020204" pitchFamily="34" charset="0"/>
            </a:endParaRPr>
          </a:p>
          <a:p>
            <a:pPr algn="l">
              <a:defRPr b="1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ru-RU" sz="1200" b="1" i="0" baseline="0" dirty="0" smtClean="0">
                <a:effectLst/>
                <a:latin typeface="Trebuchet MS" panose="020B0603020202020204" pitchFamily="34" charset="0"/>
              </a:rPr>
              <a:t>нарциссизма" (юноши)</a:t>
            </a:r>
            <a:endParaRPr lang="ru-RU" sz="1200" dirty="0">
              <a:effectLst/>
              <a:latin typeface="Trebuchet MS" panose="020B0603020202020204" pitchFamily="34" charset="0"/>
            </a:endParaRPr>
          </a:p>
        </c:rich>
      </c:tx>
      <c:layout>
        <c:manualLayout>
          <c:xMode val="edge"/>
          <c:yMode val="edge"/>
          <c:x val="2.7309146927498935E-2"/>
          <c:y val="5.39110583121145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8.5744750656167976E-2"/>
          <c:y val="0.23612541416062055"/>
          <c:w val="0.40351071741032368"/>
          <c:h val="0.67251786235053945"/>
        </c:manualLayout>
      </c:layout>
      <c:doughnutChart>
        <c:varyColors val="1"/>
        <c:ser>
          <c:idx val="0"/>
          <c:order val="0"/>
          <c:tx>
            <c:strRef>
              <c:f>'[Триады_осень_22.xlsx]ТРиады свед. (картинки Юн)'!$U$66</c:f>
              <c:strCache>
                <c:ptCount val="1"/>
                <c:pt idx="0">
                  <c:v>Шкала нарциссизма</c:v>
                </c:pt>
              </c:strCache>
            </c:strRef>
          </c:tx>
          <c:dPt>
            <c:idx val="0"/>
            <c:bubble3D val="0"/>
            <c:explosion val="12"/>
            <c:spPr>
              <a:solidFill>
                <a:srgbClr val="C0504D">
                  <a:lumMod val="50000"/>
                </a:srgbClr>
              </a:solidFill>
              <a:ln w="19050">
                <a:solidFill>
                  <a:srgbClr val="C0504D">
                    <a:lumMod val="40000"/>
                    <a:lumOff val="60000"/>
                  </a:srgbClr>
                </a:solidFill>
              </a:ln>
              <a:effectLst/>
            </c:spPr>
          </c:dPt>
          <c:dPt>
            <c:idx val="1"/>
            <c:bubble3D val="0"/>
            <c:explosion val="6"/>
            <c:spPr>
              <a:solidFill>
                <a:srgbClr val="4AB5C4">
                  <a:lumMod val="60000"/>
                  <a:lumOff val="40000"/>
                </a:srgbClr>
              </a:solidFill>
              <a:ln w="19050">
                <a:solidFill>
                  <a:srgbClr val="C0504D">
                    <a:lumMod val="50000"/>
                  </a:srgbClr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5833333333333333"/>
                  <c:y val="-2.9929655121629893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9610411580546686"/>
                  <c:y val="-1.5114396685974025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8333333333333334E-2"/>
                  <c:y val="0.2273083359974978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0833333333333336"/>
                  <c:y val="-0.1037427092446777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0185067526415994E-16"/>
                  <c:y val="-0.1533645755432668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'[Триады_осень_22.xlsx]ТРиады свед. (картинки Юн)'!$S$67:$S$69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'[Триады_осень_22.xlsx]ТРиады свед. (картинки Юн)'!$U$67:$U$69</c:f>
              <c:numCache>
                <c:formatCode>0.0%</c:formatCode>
                <c:ptCount val="3"/>
                <c:pt idx="0">
                  <c:v>0.16363636363636364</c:v>
                </c:pt>
                <c:pt idx="1">
                  <c:v>0.69090909090909092</c:v>
                </c:pt>
                <c:pt idx="2">
                  <c:v>0.14545454545454545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6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1200" dirty="0">
                <a:latin typeface="Trebuchet MS" panose="020B0603020202020204" pitchFamily="34" charset="0"/>
              </a:rPr>
              <a:t>"Шкала неклинического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ru-RU" sz="1200" dirty="0">
                <a:latin typeface="Trebuchet MS" panose="020B0603020202020204" pitchFamily="34" charset="0"/>
              </a:rPr>
              <a:t>нарциссизма" </a:t>
            </a:r>
            <a:r>
              <a:rPr lang="ru-RU" sz="1200" b="1" i="0" baseline="0" dirty="0">
                <a:effectLst/>
                <a:latin typeface="Trebuchet MS" panose="020B0603020202020204" pitchFamily="34" charset="0"/>
              </a:rPr>
              <a:t>(девушки)</a:t>
            </a:r>
            <a:endParaRPr lang="ru-RU" sz="1200" dirty="0">
              <a:effectLst/>
              <a:latin typeface="Trebuchet MS" panose="020B0603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 sz="1200" dirty="0"/>
          </a:p>
        </c:rich>
      </c:tx>
      <c:layout>
        <c:manualLayout>
          <c:xMode val="edge"/>
          <c:yMode val="edge"/>
          <c:x val="2.697714102731864E-2"/>
          <c:y val="4.48243103098853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200" b="1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6.010291697385374E-2"/>
          <c:y val="0.27047249224601222"/>
          <c:w val="0.46025653710021797"/>
          <c:h val="0.61143285327812857"/>
        </c:manualLayout>
      </c:layout>
      <c:doughnutChart>
        <c:varyColors val="1"/>
        <c:ser>
          <c:idx val="0"/>
          <c:order val="0"/>
          <c:tx>
            <c:strRef>
              <c:f>'[Триады_осень_22.xlsx]ТРиады свед. (картинки дев )'!$U$149</c:f>
              <c:strCache>
                <c:ptCount val="1"/>
                <c:pt idx="0">
                  <c:v>Шкала нарциссизма</c:v>
                </c:pt>
              </c:strCache>
            </c:strRef>
          </c:tx>
          <c:dPt>
            <c:idx val="0"/>
            <c:bubble3D val="0"/>
            <c:explosion val="12"/>
            <c:spPr>
              <a:solidFill>
                <a:srgbClr val="C0504D">
                  <a:lumMod val="50000"/>
                </a:srgbClr>
              </a:solidFill>
              <a:ln w="19050">
                <a:solidFill>
                  <a:srgbClr val="C0504D">
                    <a:lumMod val="40000"/>
                    <a:lumOff val="60000"/>
                  </a:srgbClr>
                </a:solidFill>
              </a:ln>
              <a:effectLst/>
            </c:spPr>
          </c:dPt>
          <c:dPt>
            <c:idx val="1"/>
            <c:bubble3D val="0"/>
            <c:explosion val="6"/>
            <c:spPr>
              <a:solidFill>
                <a:srgbClr val="D3AFFB"/>
              </a:solidFill>
              <a:ln w="19050">
                <a:solidFill>
                  <a:srgbClr val="C0504D">
                    <a:lumMod val="50000"/>
                  </a:srgbClr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9.166666666666666E-2"/>
                  <c:y val="-0.13178149606299214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32552913303566772"/>
                  <c:y val="3.3635616137113515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8548013204522218E-2"/>
                  <c:y val="0.2214108710442508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0833333333333336"/>
                  <c:y val="-0.1037427092446777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0185067526415994E-16"/>
                  <c:y val="-0.1533645755432668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'[Триады_осень_22.xlsx]ТРиады свед. (картинки дев )'!$S$150:$S$152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'[Триады_осень_22.xlsx]ТРиады свед. (картинки дев )'!$U$150:$U$152</c:f>
              <c:numCache>
                <c:formatCode>0.0%</c:formatCode>
                <c:ptCount val="3"/>
                <c:pt idx="0">
                  <c:v>0.21014492753623187</c:v>
                </c:pt>
                <c:pt idx="1">
                  <c:v>0.70289855072463769</c:v>
                </c:pt>
                <c:pt idx="2">
                  <c:v>8.6956521739130432E-2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6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1200" dirty="0" smtClean="0">
                <a:latin typeface="Trebuchet MS" panose="020B0603020202020204" pitchFamily="34" charset="0"/>
              </a:rPr>
              <a:t>«Шкала неклинической психопатии»</a:t>
            </a:r>
            <a:br>
              <a:rPr lang="ru-RU" sz="1200" dirty="0" smtClean="0">
                <a:latin typeface="Trebuchet MS" panose="020B0603020202020204" pitchFamily="34" charset="0"/>
              </a:rPr>
            </a:br>
            <a:r>
              <a:rPr lang="ru-RU" sz="1200" dirty="0" smtClean="0">
                <a:latin typeface="Trebuchet MS" panose="020B0603020202020204" pitchFamily="34" charset="0"/>
              </a:rPr>
              <a:t>(девушки)</a:t>
            </a:r>
            <a:endParaRPr lang="ru-RU" sz="1200" dirty="0">
              <a:latin typeface="Trebuchet MS" panose="020B0603020202020204" pitchFamily="34" charset="0"/>
            </a:endParaRPr>
          </a:p>
        </c:rich>
      </c:tx>
      <c:layout>
        <c:manualLayout>
          <c:xMode val="edge"/>
          <c:yMode val="edge"/>
          <c:x val="3.3798556430446193E-2"/>
          <c:y val="6.5792869641294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6.9078083989501313E-2"/>
          <c:y val="0.22686606882473023"/>
          <c:w val="0.40351071741032368"/>
          <c:h val="0.67251786235053945"/>
        </c:manualLayout>
      </c:layout>
      <c:doughnutChart>
        <c:varyColors val="1"/>
        <c:ser>
          <c:idx val="0"/>
          <c:order val="0"/>
          <c:tx>
            <c:strRef>
              <c:f>'[Триады_осень_22.xlsx]ТРиады свед. (картинки дев )'!$V$149</c:f>
              <c:strCache>
                <c:ptCount val="1"/>
                <c:pt idx="0">
                  <c:v>Шкала психопатии</c:v>
                </c:pt>
              </c:strCache>
            </c:strRef>
          </c:tx>
          <c:dPt>
            <c:idx val="0"/>
            <c:bubble3D val="0"/>
            <c:explosion val="12"/>
            <c:spPr>
              <a:solidFill>
                <a:srgbClr val="C0504D">
                  <a:lumMod val="50000"/>
                </a:srgbClr>
              </a:solidFill>
              <a:ln w="19050">
                <a:solidFill>
                  <a:srgbClr val="C0504D">
                    <a:lumMod val="40000"/>
                    <a:lumOff val="60000"/>
                  </a:srgbClr>
                </a:solidFill>
              </a:ln>
              <a:effectLst/>
            </c:spPr>
          </c:dPt>
          <c:dPt>
            <c:idx val="1"/>
            <c:bubble3D val="0"/>
            <c:explosion val="6"/>
            <c:spPr>
              <a:solidFill>
                <a:srgbClr val="F5DEFF">
                  <a:alpha val="36000"/>
                </a:srgbClr>
              </a:solidFill>
              <a:ln w="19050">
                <a:solidFill>
                  <a:srgbClr val="C0504D">
                    <a:lumMod val="50000"/>
                  </a:srgbClr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21944444444444433"/>
                  <c:y val="8.5811096529600422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21111111111111117"/>
                  <c:y val="-5.6207713619131024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000264654418198"/>
                  <c:y val="0.1532341790609507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10833333333333336"/>
                  <c:y val="-0.1037427092446777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0185067526415994E-16"/>
                  <c:y val="-0.1533645755432668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'[Триады_осень_22.xlsx]ТРиады свед. (картинки дев )'!$S$150:$S$152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'[Триады_осень_22.xlsx]ТРиады свед. (картинки дев )'!$V$150:$V$152</c:f>
              <c:numCache>
                <c:formatCode>0.0%</c:formatCode>
                <c:ptCount val="3"/>
                <c:pt idx="0">
                  <c:v>0.15942028985507245</c:v>
                </c:pt>
                <c:pt idx="1">
                  <c:v>0.60869565217391308</c:v>
                </c:pt>
                <c:pt idx="2">
                  <c:v>0.2318840579710145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6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1200" b="1" i="0" baseline="0" dirty="0" smtClean="0">
                <a:effectLst/>
                <a:latin typeface="Trebuchet MS" panose="020B0603020202020204" pitchFamily="34" charset="0"/>
              </a:rPr>
              <a:t>«Шкала неклинической психопатии»</a:t>
            </a:r>
            <a:br>
              <a:rPr lang="ru-RU" sz="1200" b="1" i="0" baseline="0" dirty="0" smtClean="0">
                <a:effectLst/>
                <a:latin typeface="Trebuchet MS" panose="020B0603020202020204" pitchFamily="34" charset="0"/>
              </a:rPr>
            </a:br>
            <a:r>
              <a:rPr lang="ru-RU" sz="1200" b="1" i="0" baseline="0" dirty="0" smtClean="0">
                <a:effectLst/>
                <a:latin typeface="Trebuchet MS" panose="020B0603020202020204" pitchFamily="34" charset="0"/>
              </a:rPr>
              <a:t>(юноши)</a:t>
            </a:r>
            <a:endParaRPr lang="ru-RU" sz="1200" dirty="0">
              <a:effectLst/>
              <a:latin typeface="Trebuchet MS" panose="020B0603020202020204" pitchFamily="34" charset="0"/>
            </a:endParaRPr>
          </a:p>
        </c:rich>
      </c:tx>
      <c:layout>
        <c:manualLayout>
          <c:xMode val="edge"/>
          <c:yMode val="edge"/>
          <c:x val="3.9533319077694966E-2"/>
          <c:y val="5.28620836391572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8.8522528433945757E-2"/>
          <c:y val="0.23149569845435988"/>
          <c:w val="0.40351071741032368"/>
          <c:h val="0.67251786235053945"/>
        </c:manualLayout>
      </c:layout>
      <c:doughnutChart>
        <c:varyColors val="1"/>
        <c:ser>
          <c:idx val="0"/>
          <c:order val="0"/>
          <c:tx>
            <c:strRef>
              <c:f>'[Триады_осень_22.xlsx]ТРиады свед. (картинки Юн)'!$V$66</c:f>
              <c:strCache>
                <c:ptCount val="1"/>
                <c:pt idx="0">
                  <c:v>Шкала психопатии</c:v>
                </c:pt>
              </c:strCache>
            </c:strRef>
          </c:tx>
          <c:dPt>
            <c:idx val="0"/>
            <c:bubble3D val="0"/>
            <c:explosion val="12"/>
            <c:spPr>
              <a:solidFill>
                <a:srgbClr val="C0504D">
                  <a:lumMod val="50000"/>
                </a:srgbClr>
              </a:solidFill>
              <a:ln w="19050">
                <a:solidFill>
                  <a:srgbClr val="C0504D">
                    <a:lumMod val="40000"/>
                    <a:lumOff val="60000"/>
                  </a:srgbClr>
                </a:solidFill>
              </a:ln>
              <a:effectLst/>
            </c:spPr>
          </c:dPt>
          <c:dPt>
            <c:idx val="1"/>
            <c:bubble3D val="0"/>
            <c:explosion val="6"/>
            <c:spPr>
              <a:solidFill>
                <a:srgbClr val="0989B1">
                  <a:lumMod val="20000"/>
                  <a:lumOff val="80000"/>
                  <a:alpha val="71000"/>
                </a:srgbClr>
              </a:solidFill>
              <a:ln w="19050">
                <a:solidFill>
                  <a:srgbClr val="C0504D">
                    <a:lumMod val="50000"/>
                  </a:srgbClr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8878137761621389"/>
                  <c:y val="-4.0986357158564832E-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32930111732911921"/>
                  <c:y val="-0.12392723627505019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0555555555555506E-2"/>
                  <c:y val="0.2319378827646543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10833333333333336"/>
                  <c:y val="-0.1037427092446777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0185067526415994E-16"/>
                  <c:y val="-0.1533645755432668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'[Триады_осень_22.xlsx]ТРиады свед. (картинки Юн)'!$S$67:$S$69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'[Триады_осень_22.xlsx]ТРиады свед. (картинки Юн)'!$V$67:$V$69</c:f>
              <c:numCache>
                <c:formatCode>0.0%</c:formatCode>
                <c:ptCount val="3"/>
                <c:pt idx="0">
                  <c:v>0.18181818181818182</c:v>
                </c:pt>
                <c:pt idx="1">
                  <c:v>0.69090909090909092</c:v>
                </c:pt>
                <c:pt idx="2">
                  <c:v>0.12727272727272726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6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1200" b="1" i="0" baseline="0" dirty="0" smtClean="0">
                <a:effectLst/>
                <a:latin typeface="Trebuchet MS" panose="020B0603020202020204" pitchFamily="34" charset="0"/>
                <a:cs typeface="Times New Roman" panose="02020603050405020304" pitchFamily="18" charset="0"/>
              </a:rPr>
              <a:t>Результаты по шкале «Кантианство» </a:t>
            </a:r>
            <a:br>
              <a:rPr lang="ru-RU" sz="1200" b="1" i="0" baseline="0" dirty="0" smtClean="0">
                <a:effectLst/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r>
              <a:rPr lang="ru-RU" sz="1200" b="1" i="0" baseline="0" dirty="0" smtClean="0">
                <a:effectLst/>
                <a:latin typeface="Trebuchet MS" panose="020B0603020202020204" pitchFamily="34" charset="0"/>
                <a:cs typeface="Times New Roman" panose="02020603050405020304" pitchFamily="18" charset="0"/>
              </a:rPr>
              <a:t>у юношей</a:t>
            </a:r>
            <a:endParaRPr lang="ru-RU" sz="1200" dirty="0">
              <a:effectLst/>
              <a:latin typeface="Trebuchet MS" panose="020B0603020202020204" pitchFamily="34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6.435411198600173E-2"/>
          <c:y val="7.04224992709244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0518919510061242"/>
          <c:y val="0.21760680956547099"/>
          <c:w val="0.40351071741032368"/>
          <c:h val="0.67251786235053945"/>
        </c:manualLayout>
      </c:layout>
      <c:doughnutChart>
        <c:varyColors val="1"/>
        <c:ser>
          <c:idx val="0"/>
          <c:order val="0"/>
          <c:tx>
            <c:strRef>
              <c:f>'[Триады_осень_22.xlsx]ТРиады свед. (картинки Юн)'!$O$66</c:f>
              <c:strCache>
                <c:ptCount val="1"/>
                <c:pt idx="0">
                  <c:v>Кантианство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  <a:ln w="19050">
                <a:solidFill>
                  <a:srgbClr val="C0504D">
                    <a:lumMod val="40000"/>
                    <a:lumOff val="60000"/>
                  </a:srgbClr>
                </a:solidFill>
              </a:ln>
              <a:effectLst/>
            </c:spPr>
          </c:dPt>
          <c:dPt>
            <c:idx val="1"/>
            <c:bubble3D val="0"/>
            <c:explosion val="5"/>
            <c:spPr>
              <a:solidFill>
                <a:srgbClr val="0989B1">
                  <a:lumMod val="40000"/>
                  <a:lumOff val="60000"/>
                </a:srgbClr>
              </a:solidFill>
              <a:ln w="19050">
                <a:noFill/>
              </a:ln>
              <a:effectLst/>
            </c:spPr>
          </c:dPt>
          <c:dPt>
            <c:idx val="2"/>
            <c:bubble3D val="0"/>
            <c:explosion val="1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1944444444444445"/>
                  <c:y val="0.19692220764071158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4722222222222223"/>
                  <c:y val="-0.1117632691746865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0555555555555556"/>
                  <c:y val="-0.10602508019830854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10833333333333336"/>
                  <c:y val="-0.1037427092446777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0185067526415994E-16"/>
                  <c:y val="-0.1533645755432668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'[Триады_осень_22.xlsx]ТРиады свед. (картинки Юн)'!$N$67:$N$69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'[Триады_осень_22.xlsx]ТРиады свед. (картинки Юн)'!$O$67:$O$69</c:f>
              <c:numCache>
                <c:formatCode>0.0%</c:formatCode>
                <c:ptCount val="3"/>
                <c:pt idx="0">
                  <c:v>1.8181818181818181E-2</c:v>
                </c:pt>
                <c:pt idx="1">
                  <c:v>0.72727272727272729</c:v>
                </c:pt>
                <c:pt idx="2">
                  <c:v>0.25454545454545452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109"/>
        <c:holeSize val="6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159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805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0128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7413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6380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1808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76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182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598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941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720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689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62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371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330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080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077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bi.nlm.nih.gov/pmc/articles/PMC6423069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BFD4F2-A73F-FC49-933A-EBAD55A3E8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3168513"/>
            <a:ext cx="8234658" cy="1646302"/>
          </a:xfrm>
        </p:spPr>
        <p:txBody>
          <a:bodyPr/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АНТИ-ПРОФЕССИОНАЛЬНЫЕ КАЧЕСТВА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 БУДУЩЕГО ВРАЧА</a:t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9D606FE3-0297-6441-9659-D5CB4B2D70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85135" y="4905264"/>
            <a:ext cx="8501637" cy="154963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Дьякова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аталья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вановна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CBE9DAAC-5036-5741-BCA2-7257A32D99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204328"/>
              </p:ext>
            </p:extLst>
          </p:nvPr>
        </p:nvGraphicFramePr>
        <p:xfrm>
          <a:off x="3186437" y="320633"/>
          <a:ext cx="6139651" cy="1219200"/>
        </p:xfrm>
        <a:graphic>
          <a:graphicData uri="http://schemas.openxmlformats.org/drawingml/2006/table">
            <a:tbl>
              <a:tblPr/>
              <a:tblGrid>
                <a:gridCol w="4942964">
                  <a:extLst>
                    <a:ext uri="{9D8B030D-6E8A-4147-A177-3AD203B41FA5}">
                      <a16:colId xmlns:a16="http://schemas.microsoft.com/office/drawing/2014/main" xmlns="" val="522983513"/>
                    </a:ext>
                  </a:extLst>
                </a:gridCol>
                <a:gridCol w="1196687">
                  <a:extLst>
                    <a:ext uri="{9D8B030D-6E8A-4147-A177-3AD203B41FA5}">
                      <a16:colId xmlns:a16="http://schemas.microsoft.com/office/drawing/2014/main" xmlns="" val="2330268556"/>
                    </a:ext>
                  </a:extLst>
                </a:gridCol>
              </a:tblGrid>
              <a:tr h="12073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spc="-3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Федеральное государственное бюджетное </a:t>
                      </a:r>
                      <a:br>
                        <a:rPr lang="ru-RU" sz="1600" spc="-3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spc="-3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образовательное учреждение высшего образования </a:t>
                      </a:r>
                      <a:br>
                        <a:rPr lang="ru-RU" sz="1600" spc="-3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spc="-3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«Красноярский государственный медицинский </a:t>
                      </a:r>
                      <a:br>
                        <a:rPr lang="ru-RU" sz="1600" spc="-3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spc="-3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университет имени профессора В. Ф. </a:t>
                      </a:r>
                      <a:r>
                        <a:rPr lang="ru-RU" sz="1600" spc="-3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Войно-Ясенецкого</a:t>
                      </a:r>
                      <a:r>
                        <a:rPr lang="ru-RU" sz="1600" spc="-3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» </a:t>
                      </a:r>
                      <a:br>
                        <a:rPr lang="ru-RU" sz="1600" spc="-3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spc="-3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Министерства здравоохранения Российской Федерации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33" marR="169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933" marR="169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16192845"/>
                  </a:ext>
                </a:extLst>
              </a:tr>
            </a:tbl>
          </a:graphicData>
        </a:graphic>
      </p:graphicFrame>
      <p:pic>
        <p:nvPicPr>
          <p:cNvPr id="5" name="Рисунок 7" descr="эмблема 75 лет-круг">
            <a:extLst>
              <a:ext uri="{FF2B5EF4-FFF2-40B4-BE49-F238E27FC236}">
                <a16:creationId xmlns:a16="http://schemas.microsoft.com/office/drawing/2014/main" xmlns="" id="{1122433F-180D-9F4A-AA0B-D257949480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7067" y="303511"/>
            <a:ext cx="1047750" cy="1047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52658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5067496"/>
              </p:ext>
            </p:extLst>
          </p:nvPr>
        </p:nvGraphicFramePr>
        <p:xfrm>
          <a:off x="386657" y="3800105"/>
          <a:ext cx="4728965" cy="2924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476212"/>
              </p:ext>
            </p:extLst>
          </p:nvPr>
        </p:nvGraphicFramePr>
        <p:xfrm>
          <a:off x="484291" y="588360"/>
          <a:ext cx="4699905" cy="3537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8401468" y="3962104"/>
            <a:ext cx="2335480" cy="24621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554847" y="4159271"/>
            <a:ext cx="811480" cy="8510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554847" y="975746"/>
            <a:ext cx="748146" cy="7600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8459493" y="4014377"/>
            <a:ext cx="2133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20,0%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девушек </a:t>
            </a:r>
            <a:b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16,4 %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юношей, в результате исследований,</a:t>
            </a:r>
            <a:b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обнаружен высокий уровень нарциссизма, что по нашему мнению</a:t>
            </a:r>
            <a:b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высоким частотным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показателем Анти-ПВК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будущих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врачей 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6524B803-D024-454F-A6CE-0559C2211819}"/>
              </a:ext>
            </a:extLst>
          </p:cNvPr>
          <p:cNvSpPr/>
          <p:nvPr/>
        </p:nvSpPr>
        <p:spPr>
          <a:xfrm>
            <a:off x="-1" y="87727"/>
            <a:ext cx="8166266" cy="54737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 – неклинический нарциссизм 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66776" y="956818"/>
            <a:ext cx="28203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Имеет раздутое чувство собственной значимости. 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>Н</a:t>
            </a:r>
            <a:r>
              <a:rPr lang="ru-RU" sz="1400" b="1" dirty="0" smtClean="0"/>
              <a:t>ередко </a:t>
            </a:r>
            <a:r>
              <a:rPr lang="ru-RU" sz="1400" b="1" dirty="0"/>
              <a:t>преувеличивает свои достижения и таланты. </a:t>
            </a:r>
            <a:r>
              <a:rPr lang="ru-RU" sz="1400" dirty="0"/>
              <a:t>Ожидает, что люди будут восхищаться его действиями, даже если они были незначительны.</a:t>
            </a:r>
          </a:p>
        </p:txBody>
      </p:sp>
      <p:sp>
        <p:nvSpPr>
          <p:cNvPr id="12" name="Полилиния 11"/>
          <p:cNvSpPr/>
          <p:nvPr/>
        </p:nvSpPr>
        <p:spPr>
          <a:xfrm>
            <a:off x="3127169" y="1163761"/>
            <a:ext cx="1389889" cy="383990"/>
          </a:xfrm>
          <a:custGeom>
            <a:avLst/>
            <a:gdLst>
              <a:gd name="connsiteX0" fmla="*/ 0 w 1389889"/>
              <a:gd name="connsiteY0" fmla="*/ 383990 h 383990"/>
              <a:gd name="connsiteX1" fmla="*/ 482930 w 1389889"/>
              <a:gd name="connsiteY1" fmla="*/ 114816 h 383990"/>
              <a:gd name="connsiteX2" fmla="*/ 815439 w 1389889"/>
              <a:gd name="connsiteY2" fmla="*/ 253361 h 383990"/>
              <a:gd name="connsiteX3" fmla="*/ 1341912 w 1389889"/>
              <a:gd name="connsiteY3" fmla="*/ 7938 h 383990"/>
              <a:gd name="connsiteX4" fmla="*/ 1365662 w 1389889"/>
              <a:gd name="connsiteY4" fmla="*/ 55439 h 383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9889" h="383990">
                <a:moveTo>
                  <a:pt x="0" y="383990"/>
                </a:moveTo>
                <a:cubicBezTo>
                  <a:pt x="173512" y="260288"/>
                  <a:pt x="347024" y="136587"/>
                  <a:pt x="482930" y="114816"/>
                </a:cubicBezTo>
                <a:cubicBezTo>
                  <a:pt x="618836" y="93045"/>
                  <a:pt x="672275" y="271174"/>
                  <a:pt x="815439" y="253361"/>
                </a:cubicBezTo>
                <a:cubicBezTo>
                  <a:pt x="958603" y="235548"/>
                  <a:pt x="1250208" y="40925"/>
                  <a:pt x="1341912" y="7938"/>
                </a:cubicBezTo>
                <a:cubicBezTo>
                  <a:pt x="1433616" y="-25049"/>
                  <a:pt x="1365662" y="55439"/>
                  <a:pt x="1365662" y="5543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3336661" y="3844748"/>
            <a:ext cx="1027915" cy="537127"/>
          </a:xfrm>
          <a:custGeom>
            <a:avLst/>
            <a:gdLst>
              <a:gd name="connsiteX0" fmla="*/ 0 w 803564"/>
              <a:gd name="connsiteY0" fmla="*/ 438274 h 438274"/>
              <a:gd name="connsiteX1" fmla="*/ 178130 w 803564"/>
              <a:gd name="connsiteY1" fmla="*/ 184934 h 438274"/>
              <a:gd name="connsiteX2" fmla="*/ 471055 w 803564"/>
              <a:gd name="connsiteY2" fmla="*/ 287853 h 438274"/>
              <a:gd name="connsiteX3" fmla="*/ 629392 w 803564"/>
              <a:gd name="connsiteY3" fmla="*/ 30555 h 438274"/>
              <a:gd name="connsiteX4" fmla="*/ 803564 w 803564"/>
              <a:gd name="connsiteY4" fmla="*/ 14721 h 438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3564" h="438274">
                <a:moveTo>
                  <a:pt x="0" y="438274"/>
                </a:moveTo>
                <a:cubicBezTo>
                  <a:pt x="49810" y="324139"/>
                  <a:pt x="99621" y="210004"/>
                  <a:pt x="178130" y="184934"/>
                </a:cubicBezTo>
                <a:cubicBezTo>
                  <a:pt x="256639" y="159864"/>
                  <a:pt x="395845" y="313583"/>
                  <a:pt x="471055" y="287853"/>
                </a:cubicBezTo>
                <a:cubicBezTo>
                  <a:pt x="546265" y="262123"/>
                  <a:pt x="573974" y="76077"/>
                  <a:pt x="629392" y="30555"/>
                </a:cubicBezTo>
                <a:cubicBezTo>
                  <a:pt x="684810" y="-14967"/>
                  <a:pt x="744187" y="-123"/>
                  <a:pt x="803564" y="1472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4191990" y="1033362"/>
            <a:ext cx="305276" cy="3115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4466776" y="3708185"/>
            <a:ext cx="259929" cy="2345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8325591" y="968391"/>
            <a:ext cx="3511138" cy="25790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/>
              <a:t>ОПИСАНИЕ ВЫБОРКИ:</a:t>
            </a:r>
          </a:p>
          <a:p>
            <a:r>
              <a:rPr lang="ru-RU" dirty="0" smtClean="0"/>
              <a:t>Для </a:t>
            </a:r>
            <a:r>
              <a:rPr lang="ru-RU" dirty="0"/>
              <a:t>исследования были привлечены </a:t>
            </a:r>
            <a:br>
              <a:rPr lang="ru-RU" dirty="0"/>
            </a:br>
            <a:r>
              <a:rPr lang="ru-RU" b="1" dirty="0"/>
              <a:t>студенты </a:t>
            </a:r>
            <a:r>
              <a:rPr lang="ru-RU" b="1" dirty="0" smtClean="0"/>
              <a:t>1-го </a:t>
            </a:r>
            <a:r>
              <a:rPr lang="ru-RU" b="1" dirty="0"/>
              <a:t>и </a:t>
            </a:r>
            <a:r>
              <a:rPr lang="ru-RU" b="1" dirty="0" smtClean="0"/>
              <a:t>2-го </a:t>
            </a:r>
            <a:r>
              <a:rPr lang="ru-RU" b="1" dirty="0"/>
              <a:t>курса</a:t>
            </a:r>
            <a:r>
              <a:rPr lang="ru-RU" dirty="0"/>
              <a:t> </a:t>
            </a:r>
            <a:r>
              <a:rPr lang="ru-RU" dirty="0" err="1" smtClean="0"/>
              <a:t>КрасГМУ</a:t>
            </a:r>
            <a:r>
              <a:rPr lang="ru-RU" dirty="0" smtClean="0"/>
              <a:t> педиатрического </a:t>
            </a:r>
            <a:r>
              <a:rPr lang="ru-RU" dirty="0"/>
              <a:t>и лечебного факультетов набора 2021-22 г.</a:t>
            </a:r>
          </a:p>
          <a:p>
            <a:r>
              <a:rPr lang="ru-RU" b="1" dirty="0" smtClean="0"/>
              <a:t>138 девушек и 55 юношей, средний </a:t>
            </a:r>
            <a:r>
              <a:rPr lang="ru-RU" b="1" dirty="0"/>
              <a:t>возраст – </a:t>
            </a:r>
            <a:r>
              <a:rPr lang="ru-RU" dirty="0" smtClean="0"/>
              <a:t>18,8 лет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540128" y="3923426"/>
            <a:ext cx="315487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Считает, что он не похож на других и равных ему мало. А потому и окружение должно соответствовать. </a:t>
            </a:r>
            <a:endParaRPr lang="ru-RU" sz="1400" dirty="0" smtClean="0"/>
          </a:p>
          <a:p>
            <a:r>
              <a:rPr lang="ru-RU" sz="1400" b="1" dirty="0" smtClean="0"/>
              <a:t>В партнеры </a:t>
            </a:r>
            <a:r>
              <a:rPr lang="ru-RU" sz="1400" b="1" dirty="0"/>
              <a:t>нарцисс выбирает «особенных» людей, например, с высоким социальным статусом или модельной внешностью.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Таким </a:t>
            </a:r>
            <a:r>
              <a:rPr lang="ru-RU" sz="1400" dirty="0"/>
              <a:t>образом он как бы отражает себя через них, ведь его проблемы уникальны и могут быть понятны только особым людям.</a:t>
            </a:r>
          </a:p>
        </p:txBody>
      </p:sp>
    </p:spTree>
    <p:extLst>
      <p:ext uri="{BB962C8B-B14F-4D97-AF65-F5344CB8AC3E}">
        <p14:creationId xmlns:p14="http://schemas.microsoft.com/office/powerpoint/2010/main" val="4091098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1656171"/>
              </p:ext>
            </p:extLst>
          </p:nvPr>
        </p:nvGraphicFramePr>
        <p:xfrm>
          <a:off x="154705" y="71106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8401468" y="3962104"/>
            <a:ext cx="2335480" cy="24621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554847" y="4159271"/>
            <a:ext cx="811480" cy="8510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399968" y="1308546"/>
            <a:ext cx="748146" cy="7600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8459493" y="4014377"/>
            <a:ext cx="2133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15,9%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девушек </a:t>
            </a:r>
            <a:b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18,2 %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юношей, в результате исследований,</a:t>
            </a:r>
            <a:b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обнаружен высокий уровень нарциссизма, что по нашему мнению</a:t>
            </a:r>
            <a:b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высоким частотным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показателем Анти-ПВК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будущих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врачей 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6524B803-D024-454F-A6CE-0559C2211819}"/>
              </a:ext>
            </a:extLst>
          </p:cNvPr>
          <p:cNvSpPr/>
          <p:nvPr/>
        </p:nvSpPr>
        <p:spPr>
          <a:xfrm>
            <a:off x="-1" y="87727"/>
            <a:ext cx="8166266" cy="54737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 – неклиническая психопатия 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34958" y="761387"/>
            <a:ext cx="343338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«Психопатия» </a:t>
            </a:r>
            <a:r>
              <a:rPr lang="ru-RU" sz="1400" dirty="0"/>
              <a:t>у женщин проявляется признаками вспыльчивости и эмоциональной неуравновешенности, частыми депрессиями. </a:t>
            </a:r>
            <a:endParaRPr lang="ru-RU" sz="1400" dirty="0" smtClean="0"/>
          </a:p>
          <a:p>
            <a:r>
              <a:rPr lang="ru-RU" sz="1400" b="1" dirty="0" smtClean="0"/>
              <a:t>Черствость </a:t>
            </a:r>
            <a:r>
              <a:rPr lang="ru-RU" sz="1400" b="1" dirty="0"/>
              <a:t>души и пренебрежение чувствами </a:t>
            </a:r>
            <a:r>
              <a:rPr lang="ru-RU" sz="1400" b="1" dirty="0" smtClean="0"/>
              <a:t>близких людей </a:t>
            </a:r>
            <a:r>
              <a:rPr lang="ru-RU" sz="1400" b="1" dirty="0"/>
              <a:t>для нее привычно.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Женщина «психопатка» </a:t>
            </a:r>
            <a:r>
              <a:rPr lang="ru-RU" sz="1400" dirty="0"/>
              <a:t>вызывает интерес у </a:t>
            </a:r>
            <a:r>
              <a:rPr lang="ru-RU" sz="1400" dirty="0" smtClean="0"/>
              <a:t>большинства людей, </a:t>
            </a:r>
            <a:r>
              <a:rPr lang="ru-RU" sz="1400" dirty="0"/>
              <a:t>её холодный расчет построен на личных интересах, отсутствует чувство любви, но развит </a:t>
            </a:r>
            <a:r>
              <a:rPr lang="ru-RU" sz="1400" dirty="0" smtClean="0"/>
              <a:t>эгоизм.</a:t>
            </a:r>
          </a:p>
        </p:txBody>
      </p:sp>
      <p:sp>
        <p:nvSpPr>
          <p:cNvPr id="12" name="Полилиния 11"/>
          <p:cNvSpPr/>
          <p:nvPr/>
        </p:nvSpPr>
        <p:spPr>
          <a:xfrm>
            <a:off x="3127169" y="1163761"/>
            <a:ext cx="1389889" cy="383990"/>
          </a:xfrm>
          <a:custGeom>
            <a:avLst/>
            <a:gdLst>
              <a:gd name="connsiteX0" fmla="*/ 0 w 1389889"/>
              <a:gd name="connsiteY0" fmla="*/ 383990 h 383990"/>
              <a:gd name="connsiteX1" fmla="*/ 482930 w 1389889"/>
              <a:gd name="connsiteY1" fmla="*/ 114816 h 383990"/>
              <a:gd name="connsiteX2" fmla="*/ 815439 w 1389889"/>
              <a:gd name="connsiteY2" fmla="*/ 253361 h 383990"/>
              <a:gd name="connsiteX3" fmla="*/ 1341912 w 1389889"/>
              <a:gd name="connsiteY3" fmla="*/ 7938 h 383990"/>
              <a:gd name="connsiteX4" fmla="*/ 1365662 w 1389889"/>
              <a:gd name="connsiteY4" fmla="*/ 55439 h 383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9889" h="383990">
                <a:moveTo>
                  <a:pt x="0" y="383990"/>
                </a:moveTo>
                <a:cubicBezTo>
                  <a:pt x="173512" y="260288"/>
                  <a:pt x="347024" y="136587"/>
                  <a:pt x="482930" y="114816"/>
                </a:cubicBezTo>
                <a:cubicBezTo>
                  <a:pt x="618836" y="93045"/>
                  <a:pt x="672275" y="271174"/>
                  <a:pt x="815439" y="253361"/>
                </a:cubicBezTo>
                <a:cubicBezTo>
                  <a:pt x="958603" y="235548"/>
                  <a:pt x="1250208" y="40925"/>
                  <a:pt x="1341912" y="7938"/>
                </a:cubicBezTo>
                <a:cubicBezTo>
                  <a:pt x="1433616" y="-25049"/>
                  <a:pt x="1365662" y="55439"/>
                  <a:pt x="1365662" y="5543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3336661" y="3844748"/>
            <a:ext cx="1027915" cy="537127"/>
          </a:xfrm>
          <a:custGeom>
            <a:avLst/>
            <a:gdLst>
              <a:gd name="connsiteX0" fmla="*/ 0 w 803564"/>
              <a:gd name="connsiteY0" fmla="*/ 438274 h 438274"/>
              <a:gd name="connsiteX1" fmla="*/ 178130 w 803564"/>
              <a:gd name="connsiteY1" fmla="*/ 184934 h 438274"/>
              <a:gd name="connsiteX2" fmla="*/ 471055 w 803564"/>
              <a:gd name="connsiteY2" fmla="*/ 287853 h 438274"/>
              <a:gd name="connsiteX3" fmla="*/ 629392 w 803564"/>
              <a:gd name="connsiteY3" fmla="*/ 30555 h 438274"/>
              <a:gd name="connsiteX4" fmla="*/ 803564 w 803564"/>
              <a:gd name="connsiteY4" fmla="*/ 14721 h 438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3564" h="438274">
                <a:moveTo>
                  <a:pt x="0" y="438274"/>
                </a:moveTo>
                <a:cubicBezTo>
                  <a:pt x="49810" y="324139"/>
                  <a:pt x="99621" y="210004"/>
                  <a:pt x="178130" y="184934"/>
                </a:cubicBezTo>
                <a:cubicBezTo>
                  <a:pt x="256639" y="159864"/>
                  <a:pt x="395845" y="313583"/>
                  <a:pt x="471055" y="287853"/>
                </a:cubicBezTo>
                <a:cubicBezTo>
                  <a:pt x="546265" y="262123"/>
                  <a:pt x="573974" y="76077"/>
                  <a:pt x="629392" y="30555"/>
                </a:cubicBezTo>
                <a:cubicBezTo>
                  <a:pt x="684810" y="-14967"/>
                  <a:pt x="744187" y="-123"/>
                  <a:pt x="803564" y="1472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4191990" y="1033362"/>
            <a:ext cx="305276" cy="3115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4466776" y="3708185"/>
            <a:ext cx="259929" cy="2345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8325591" y="968391"/>
            <a:ext cx="3511138" cy="25790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/>
              <a:t>Крайне </a:t>
            </a:r>
            <a:r>
              <a:rPr lang="ru-RU" sz="1400" b="1" dirty="0"/>
              <a:t>низкая толерантность к фрустрациям, а также низкий порог разряда </a:t>
            </a:r>
            <a:r>
              <a:rPr lang="ru-RU" sz="1400" b="1" dirty="0" smtClean="0"/>
              <a:t>агрессии;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В</a:t>
            </a:r>
            <a:r>
              <a:rPr lang="ru-RU" sz="1400" dirty="0" smtClean="0"/>
              <a:t>ыраженная </a:t>
            </a:r>
            <a:r>
              <a:rPr lang="ru-RU" sz="1400" dirty="0"/>
              <a:t>склонность обвинять окружающих или выдвигать благовидные объяснения своему поведению, приводящему субъекта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к </a:t>
            </a:r>
            <a:r>
              <a:rPr lang="ru-RU" sz="1400" dirty="0"/>
              <a:t>конфликту с обществом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17058" y="3798933"/>
            <a:ext cx="315487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Продуманная </a:t>
            </a:r>
            <a:r>
              <a:rPr lang="ru-RU" sz="1400" dirty="0"/>
              <a:t>тактика поведения в обществе, отличная маскировка реальные фактов, присуща мужчинам </a:t>
            </a:r>
            <a:r>
              <a:rPr lang="ru-RU" sz="1400" dirty="0" smtClean="0"/>
              <a:t>«психопатам». </a:t>
            </a:r>
            <a:br>
              <a:rPr lang="ru-RU" sz="1400" dirty="0" smtClean="0"/>
            </a:br>
            <a:r>
              <a:rPr lang="ru-RU" sz="1400" b="1" dirty="0" smtClean="0"/>
              <a:t>Распознать </a:t>
            </a:r>
            <a:r>
              <a:rPr lang="ru-RU" sz="1400" b="1" dirty="0"/>
              <a:t>мужчину как </a:t>
            </a:r>
            <a:r>
              <a:rPr lang="ru-RU" sz="1400" b="1" dirty="0" smtClean="0"/>
              <a:t>«психопата» </a:t>
            </a:r>
            <a:r>
              <a:rPr lang="ru-RU" sz="1400" b="1" dirty="0"/>
              <a:t>при недлительном знакомстве трудно</a:t>
            </a:r>
            <a:r>
              <a:rPr lang="ru-RU" sz="1400" b="1" dirty="0" smtClean="0"/>
              <a:t>.</a:t>
            </a:r>
          </a:p>
          <a:p>
            <a:r>
              <a:rPr lang="ru-RU" sz="1400" dirty="0" smtClean="0"/>
              <a:t>Высокие </a:t>
            </a:r>
            <a:r>
              <a:rPr lang="ru-RU" sz="1400" dirty="0"/>
              <a:t>успехи на работе и бизнесе, привлекательная манера поведения и высокая активность – продуманное до мелочей поведение в обществе. </a:t>
            </a:r>
          </a:p>
        </p:txBody>
      </p:sp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7285160"/>
              </p:ext>
            </p:extLst>
          </p:nvPr>
        </p:nvGraphicFramePr>
        <p:xfrm>
          <a:off x="259543" y="3708185"/>
          <a:ext cx="4601688" cy="2801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0270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7442716" y="1749702"/>
            <a:ext cx="3757122" cy="2978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181943D5-249D-EE46-97BC-C0AFC9979D8D}"/>
              </a:ext>
            </a:extLst>
          </p:cNvPr>
          <p:cNvSpPr/>
          <p:nvPr/>
        </p:nvSpPr>
        <p:spPr>
          <a:xfrm>
            <a:off x="0" y="135438"/>
            <a:ext cx="6728478" cy="5909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5241" y="688899"/>
            <a:ext cx="9757325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                                    </a:t>
            </a:r>
          </a:p>
          <a:p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Шкала Светлой триады,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LTS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400" b="1" dirty="0" smtClean="0"/>
              <a:t>Авторы</a:t>
            </a:r>
            <a:r>
              <a:rPr lang="ru-RU" sz="1400" b="1" dirty="0"/>
              <a:t>: Скотт Барри Кауфман и др. (</a:t>
            </a:r>
            <a:r>
              <a:rPr lang="ru-RU" sz="1400" b="1" dirty="0" err="1"/>
              <a:t>Scott</a:t>
            </a:r>
            <a:r>
              <a:rPr lang="ru-RU" sz="1400" b="1" dirty="0"/>
              <a:t> B. </a:t>
            </a:r>
            <a:r>
              <a:rPr lang="ru-RU" sz="1400" b="1" dirty="0" err="1"/>
              <a:t>Kaufman</a:t>
            </a:r>
            <a:r>
              <a:rPr lang="ru-RU" sz="1400" b="1" dirty="0"/>
              <a:t>, </a:t>
            </a:r>
            <a:r>
              <a:rPr lang="ru-RU" sz="1400" b="1" dirty="0" err="1"/>
              <a:t>David</a:t>
            </a:r>
            <a:r>
              <a:rPr lang="ru-RU" sz="1400" b="1" dirty="0"/>
              <a:t> B. </a:t>
            </a:r>
            <a:r>
              <a:rPr lang="ru-RU" sz="1400" b="1" dirty="0" err="1"/>
              <a:t>Yaden</a:t>
            </a:r>
            <a:r>
              <a:rPr lang="ru-RU" sz="1400" b="1" dirty="0"/>
              <a:t>, </a:t>
            </a:r>
            <a:r>
              <a:rPr lang="ru-RU" sz="1400" b="1" dirty="0" err="1"/>
              <a:t>Elizabeth</a:t>
            </a:r>
            <a:r>
              <a:rPr lang="ru-RU" sz="1400" b="1" dirty="0"/>
              <a:t> </a:t>
            </a:r>
            <a:r>
              <a:rPr lang="ru-RU" sz="1400" b="1" dirty="0" err="1"/>
              <a:t>Hyde</a:t>
            </a:r>
            <a:r>
              <a:rPr lang="ru-RU" sz="1400" b="1" dirty="0"/>
              <a:t>, </a:t>
            </a:r>
            <a:r>
              <a:rPr lang="ru-RU" sz="1400" b="1" dirty="0" err="1"/>
              <a:t>Eli</a:t>
            </a:r>
            <a:r>
              <a:rPr lang="ru-RU" sz="1400" b="1" dirty="0"/>
              <a:t> </a:t>
            </a:r>
            <a:r>
              <a:rPr lang="ru-RU" sz="1400" b="1" dirty="0" err="1"/>
              <a:t>Tsukayama</a:t>
            </a:r>
            <a:r>
              <a:rPr lang="ru-RU" sz="1400" b="1" dirty="0"/>
              <a:t>, 2019)</a:t>
            </a:r>
          </a:p>
          <a:p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i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0370" y="1615044"/>
            <a:ext cx="6625869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Шкала </a:t>
            </a:r>
            <a:r>
              <a:rPr lang="ru-RU" sz="1400" dirty="0"/>
              <a:t>Светлой триады (</a:t>
            </a:r>
            <a:r>
              <a:rPr lang="ru-RU" sz="1400" dirty="0" err="1"/>
              <a:t>Light</a:t>
            </a:r>
            <a:r>
              <a:rPr lang="ru-RU" sz="1400" dirty="0"/>
              <a:t> </a:t>
            </a:r>
            <a:r>
              <a:rPr lang="ru-RU" sz="1400" dirty="0" err="1"/>
              <a:t>Triad</a:t>
            </a:r>
            <a:r>
              <a:rPr lang="ru-RU" sz="1400" dirty="0"/>
              <a:t> </a:t>
            </a:r>
            <a:r>
              <a:rPr lang="ru-RU" sz="1400" dirty="0" err="1"/>
              <a:t>Scale</a:t>
            </a:r>
            <a:r>
              <a:rPr lang="ru-RU" sz="1400" dirty="0"/>
              <a:t>, LTS) – экспериментальный </a:t>
            </a:r>
            <a:r>
              <a:rPr lang="ru-RU" sz="1400" dirty="0" smtClean="0"/>
              <a:t>инструмент (12 вопросов), </a:t>
            </a:r>
            <a:r>
              <a:rPr lang="ru-RU" sz="1400" dirty="0"/>
              <a:t>измеряющий три аспекта доброжелательного отношения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к </a:t>
            </a:r>
            <a:r>
              <a:rPr lang="ru-RU" sz="1400" dirty="0"/>
              <a:t>окружающим: </a:t>
            </a:r>
            <a:endParaRPr lang="ru-RU" sz="1400" dirty="0" smtClean="0"/>
          </a:p>
          <a:p>
            <a:endParaRPr lang="ru-RU" sz="1400" b="1" dirty="0"/>
          </a:p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КАНТИАНСТВО</a:t>
            </a:r>
            <a:r>
              <a:rPr lang="ru-RU" sz="2000" b="1" dirty="0" smtClean="0"/>
              <a:t> </a:t>
            </a:r>
          </a:p>
          <a:p>
            <a:r>
              <a:rPr lang="ru-RU" sz="2000" b="1" dirty="0"/>
              <a:t>(отношение к людям, как к </a:t>
            </a:r>
            <a:r>
              <a:rPr lang="ru-RU" sz="2000" b="1" dirty="0" err="1" smtClean="0"/>
              <a:t>самоценности</a:t>
            </a:r>
            <a:r>
              <a:rPr lang="ru-RU" sz="2000" b="1" dirty="0" smtClean="0"/>
              <a:t>,</a:t>
            </a:r>
            <a:r>
              <a:rPr lang="ru-RU" sz="2000" b="1" dirty="0"/>
              <a:t>  а не как к средству достижения своих </a:t>
            </a:r>
            <a:r>
              <a:rPr lang="ru-RU" sz="2000" b="1" dirty="0" smtClean="0"/>
              <a:t>целей),</a:t>
            </a:r>
          </a:p>
          <a:p>
            <a:r>
              <a:rPr lang="ru-RU" sz="2000" b="1" dirty="0" smtClean="0"/>
              <a:t> </a:t>
            </a:r>
          </a:p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ГУМАНИЗМ </a:t>
            </a:r>
          </a:p>
          <a:p>
            <a:r>
              <a:rPr lang="ru-RU" sz="2000" b="1" dirty="0"/>
              <a:t>(признание </a:t>
            </a:r>
            <a:r>
              <a:rPr lang="ru-RU" sz="2000" b="1" dirty="0" err="1"/>
              <a:t>неотъемлимого</a:t>
            </a:r>
            <a:r>
              <a:rPr lang="ru-RU" sz="2000" b="1" dirty="0"/>
              <a:t> достоинства и ценности каждого человека),</a:t>
            </a:r>
            <a:endParaRPr lang="ru-RU" sz="2000" b="1" dirty="0" smtClean="0"/>
          </a:p>
          <a:p>
            <a:r>
              <a:rPr lang="ru-RU" sz="2000" b="1" dirty="0" smtClean="0"/>
              <a:t> </a:t>
            </a:r>
          </a:p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ВЕРА В ЧЕЛОВЕЧЕСТВО </a:t>
            </a:r>
          </a:p>
          <a:p>
            <a:r>
              <a:rPr lang="ru-RU" sz="2000" b="1" dirty="0" smtClean="0"/>
              <a:t>(</a:t>
            </a:r>
            <a:r>
              <a:rPr lang="ru-RU" sz="2000" b="1" dirty="0"/>
              <a:t>уверенность в основополагающей добродетельности людей). </a:t>
            </a:r>
            <a:endParaRPr lang="ru-RU" sz="2000" b="1" dirty="0" smtClean="0"/>
          </a:p>
          <a:p>
            <a:endParaRPr lang="ru-RU" sz="1400" b="1" dirty="0"/>
          </a:p>
          <a:p>
            <a:endParaRPr lang="ru-RU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565244" y="1795657"/>
            <a:ext cx="370145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 </a:t>
            </a:r>
            <a:r>
              <a:rPr lang="ru-RU" dirty="0">
                <a:solidFill>
                  <a:schemeClr val="bg1"/>
                </a:solidFill>
              </a:rPr>
              <a:t>Активные исследования </a:t>
            </a:r>
            <a:r>
              <a:rPr lang="ru-RU" dirty="0" smtClean="0">
                <a:solidFill>
                  <a:schemeClr val="bg1"/>
                </a:solidFill>
              </a:rPr>
              <a:t>«Тёмной триады» </a:t>
            </a:r>
            <a:r>
              <a:rPr lang="ru-RU" dirty="0">
                <a:solidFill>
                  <a:schemeClr val="bg1"/>
                </a:solidFill>
              </a:rPr>
              <a:t>побудили американского психолога 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Скотта </a:t>
            </a:r>
            <a:r>
              <a:rPr lang="ru-RU" dirty="0">
                <a:solidFill>
                  <a:schemeClr val="bg1"/>
                </a:solidFill>
              </a:rPr>
              <a:t>Кауфмана посмотреть 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на </a:t>
            </a:r>
            <a:r>
              <a:rPr lang="ru-RU" dirty="0">
                <a:solidFill>
                  <a:schemeClr val="bg1"/>
                </a:solidFill>
              </a:rPr>
              <a:t>светлую сторону нашей личности: </a:t>
            </a:r>
          </a:p>
          <a:p>
            <a:r>
              <a:rPr lang="ru-RU" b="1" i="1" dirty="0" smtClean="0">
                <a:solidFill>
                  <a:schemeClr val="bg1"/>
                </a:solidFill>
              </a:rPr>
              <a:t>«</a:t>
            </a:r>
            <a:r>
              <a:rPr lang="ru-RU" b="1" i="1" dirty="0">
                <a:solidFill>
                  <a:schemeClr val="bg1"/>
                </a:solidFill>
              </a:rPr>
              <a:t>Мне было ужасно досадно, что люди так увлеклись тёмной стороной, не уделяя никакого внимания светлой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».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5-конечная звезда 11"/>
          <p:cNvSpPr/>
          <p:nvPr/>
        </p:nvSpPr>
        <p:spPr>
          <a:xfrm>
            <a:off x="396779" y="2510169"/>
            <a:ext cx="264654" cy="2335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5-конечная звезда 12"/>
          <p:cNvSpPr/>
          <p:nvPr/>
        </p:nvSpPr>
        <p:spPr>
          <a:xfrm>
            <a:off x="6995588" y="592389"/>
            <a:ext cx="264653" cy="26796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Выноска со стрелкой вверх 4"/>
          <p:cNvSpPr/>
          <p:nvPr/>
        </p:nvSpPr>
        <p:spPr>
          <a:xfrm>
            <a:off x="7380351" y="4818532"/>
            <a:ext cx="3886344" cy="1745672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bg1"/>
                </a:solidFill>
                <a:cs typeface="Times New Roman" panose="02020603050405020304" pitchFamily="18" charset="0"/>
              </a:rPr>
              <a:t>Исследования показали, что черты «Светлой триады» далеко </a:t>
            </a:r>
            <a:br>
              <a:rPr lang="ru-RU" b="1" dirty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bg1"/>
                </a:solidFill>
                <a:cs typeface="Times New Roman" panose="02020603050405020304" pitchFamily="18" charset="0"/>
              </a:rPr>
              <a:t>не всегда являются прямым отражением «Тёмной».</a:t>
            </a:r>
            <a:endParaRPr lang="ru-RU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5-конечная звезда 15"/>
          <p:cNvSpPr/>
          <p:nvPr/>
        </p:nvSpPr>
        <p:spPr>
          <a:xfrm>
            <a:off x="353425" y="3766764"/>
            <a:ext cx="264654" cy="2335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5-конечная звезда 16"/>
          <p:cNvSpPr/>
          <p:nvPr/>
        </p:nvSpPr>
        <p:spPr>
          <a:xfrm>
            <a:off x="325716" y="4959398"/>
            <a:ext cx="264654" cy="2335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>
            <a:extLst>
              <a:ext uri="{FF2B5EF4-FFF2-40B4-BE49-F238E27FC236}">
                <a16:creationId xmlns:a16="http://schemas.microsoft.com/office/drawing/2014/main" xmlns="" id="{A421EA3B-E49D-0E41-9B05-808F2842EE3B}"/>
              </a:ext>
            </a:extLst>
          </p:cNvPr>
          <p:cNvSpPr/>
          <p:nvPr/>
        </p:nvSpPr>
        <p:spPr>
          <a:xfrm>
            <a:off x="7260241" y="1457726"/>
            <a:ext cx="685800" cy="675861"/>
          </a:xfrm>
          <a:prstGeom prst="star5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353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7726550"/>
              </p:ext>
            </p:extLst>
          </p:nvPr>
        </p:nvGraphicFramePr>
        <p:xfrm>
          <a:off x="321643" y="3783594"/>
          <a:ext cx="4800580" cy="2956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3824038"/>
              </p:ext>
            </p:extLst>
          </p:nvPr>
        </p:nvGraphicFramePr>
        <p:xfrm>
          <a:off x="404771" y="88232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3" name="Прямоугольник 32"/>
          <p:cNvSpPr/>
          <p:nvPr/>
        </p:nvSpPr>
        <p:spPr>
          <a:xfrm>
            <a:off x="8005414" y="2074509"/>
            <a:ext cx="3653641" cy="3161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721933" y="4294883"/>
            <a:ext cx="816922" cy="8510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651175" y="1429904"/>
            <a:ext cx="748146" cy="7600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8185029" y="2297643"/>
            <a:ext cx="350619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21,0%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девушек </a:t>
            </a:r>
            <a:b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25,5 %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юношей, в результате исследований,</a:t>
            </a:r>
            <a:b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обнаружен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низкий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уровень кантианства, что по нашему мнению является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высоким частотным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показателем </a:t>
            </a:r>
            <a:b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Анти-ПВК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будущих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врачей. 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6524B803-D024-454F-A6CE-0559C2211819}"/>
              </a:ext>
            </a:extLst>
          </p:cNvPr>
          <p:cNvSpPr/>
          <p:nvPr/>
        </p:nvSpPr>
        <p:spPr>
          <a:xfrm>
            <a:off x="-1" y="87727"/>
            <a:ext cx="7948552" cy="54737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 - кантианство 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52208" y="969311"/>
            <a:ext cx="2820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Человек — это высшая ценность, это личность.</a:t>
            </a:r>
            <a:endParaRPr lang="ru-RU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540654" y="2074509"/>
            <a:ext cx="283194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Цитаты из вопросов опросника</a:t>
            </a:r>
            <a:br>
              <a:rPr lang="ru-RU" sz="1400" b="1" dirty="0" smtClean="0"/>
            </a:br>
            <a:r>
              <a:rPr lang="ru-RU" sz="1400" i="1" dirty="0" smtClean="0">
                <a:solidFill>
                  <a:schemeClr val="accent1">
                    <a:lumMod val="75000"/>
                  </a:schemeClr>
                </a:solidFill>
              </a:rPr>
              <a:t>Мне </a:t>
            </a:r>
            <a:r>
              <a:rPr lang="ru-RU" sz="1400" i="1" dirty="0">
                <a:solidFill>
                  <a:schemeClr val="accent1">
                    <a:lumMod val="75000"/>
                  </a:schemeClr>
                </a:solidFill>
              </a:rPr>
              <a:t>некомфортно откровенно манипулировать людьми для получения </a:t>
            </a:r>
            <a:r>
              <a:rPr lang="ru-RU" sz="1400" i="1" dirty="0" smtClean="0">
                <a:solidFill>
                  <a:schemeClr val="accent1">
                    <a:lumMod val="75000"/>
                  </a:schemeClr>
                </a:solidFill>
              </a:rPr>
              <a:t>желаемого.</a:t>
            </a:r>
          </a:p>
          <a:p>
            <a:endParaRPr lang="ru-RU" sz="1400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</a:rPr>
              <a:t>Я предпочту оставаться верным себе, даже если это навредит моей </a:t>
            </a: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</a:rPr>
              <a:t>репутации.</a:t>
            </a:r>
            <a:r>
              <a:rPr lang="ru-RU" sz="1400" i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96741" y="4203752"/>
            <a:ext cx="24581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</a:rPr>
              <a:t>Разговаривая с людьми, я редко думаю о том, чего я от них хочу.</a:t>
            </a:r>
            <a:endParaRPr lang="ru-RU" sz="1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3127169" y="1163761"/>
            <a:ext cx="1389889" cy="383990"/>
          </a:xfrm>
          <a:custGeom>
            <a:avLst/>
            <a:gdLst>
              <a:gd name="connsiteX0" fmla="*/ 0 w 1389889"/>
              <a:gd name="connsiteY0" fmla="*/ 383990 h 383990"/>
              <a:gd name="connsiteX1" fmla="*/ 482930 w 1389889"/>
              <a:gd name="connsiteY1" fmla="*/ 114816 h 383990"/>
              <a:gd name="connsiteX2" fmla="*/ 815439 w 1389889"/>
              <a:gd name="connsiteY2" fmla="*/ 253361 h 383990"/>
              <a:gd name="connsiteX3" fmla="*/ 1341912 w 1389889"/>
              <a:gd name="connsiteY3" fmla="*/ 7938 h 383990"/>
              <a:gd name="connsiteX4" fmla="*/ 1365662 w 1389889"/>
              <a:gd name="connsiteY4" fmla="*/ 55439 h 383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9889" h="383990">
                <a:moveTo>
                  <a:pt x="0" y="383990"/>
                </a:moveTo>
                <a:cubicBezTo>
                  <a:pt x="173512" y="260288"/>
                  <a:pt x="347024" y="136587"/>
                  <a:pt x="482930" y="114816"/>
                </a:cubicBezTo>
                <a:cubicBezTo>
                  <a:pt x="618836" y="93045"/>
                  <a:pt x="672275" y="271174"/>
                  <a:pt x="815439" y="253361"/>
                </a:cubicBezTo>
                <a:cubicBezTo>
                  <a:pt x="958603" y="235548"/>
                  <a:pt x="1250208" y="40925"/>
                  <a:pt x="1341912" y="7938"/>
                </a:cubicBezTo>
                <a:cubicBezTo>
                  <a:pt x="1433616" y="-25049"/>
                  <a:pt x="1365662" y="55439"/>
                  <a:pt x="1365662" y="5543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3640539" y="4353947"/>
            <a:ext cx="803564" cy="438274"/>
          </a:xfrm>
          <a:custGeom>
            <a:avLst/>
            <a:gdLst>
              <a:gd name="connsiteX0" fmla="*/ 0 w 803564"/>
              <a:gd name="connsiteY0" fmla="*/ 438274 h 438274"/>
              <a:gd name="connsiteX1" fmla="*/ 178130 w 803564"/>
              <a:gd name="connsiteY1" fmla="*/ 184934 h 438274"/>
              <a:gd name="connsiteX2" fmla="*/ 471055 w 803564"/>
              <a:gd name="connsiteY2" fmla="*/ 287853 h 438274"/>
              <a:gd name="connsiteX3" fmla="*/ 629392 w 803564"/>
              <a:gd name="connsiteY3" fmla="*/ 30555 h 438274"/>
              <a:gd name="connsiteX4" fmla="*/ 803564 w 803564"/>
              <a:gd name="connsiteY4" fmla="*/ 14721 h 438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3564" h="438274">
                <a:moveTo>
                  <a:pt x="0" y="438274"/>
                </a:moveTo>
                <a:cubicBezTo>
                  <a:pt x="49810" y="324139"/>
                  <a:pt x="99621" y="210004"/>
                  <a:pt x="178130" y="184934"/>
                </a:cubicBezTo>
                <a:cubicBezTo>
                  <a:pt x="256639" y="159864"/>
                  <a:pt x="395845" y="313583"/>
                  <a:pt x="471055" y="287853"/>
                </a:cubicBezTo>
                <a:cubicBezTo>
                  <a:pt x="546265" y="262123"/>
                  <a:pt x="573974" y="76077"/>
                  <a:pt x="629392" y="30555"/>
                </a:cubicBezTo>
                <a:cubicBezTo>
                  <a:pt x="684810" y="-14967"/>
                  <a:pt x="744187" y="-123"/>
                  <a:pt x="803564" y="1472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4291465" y="968391"/>
            <a:ext cx="305276" cy="31151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4400393" y="4240012"/>
            <a:ext cx="259929" cy="234548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5-конечная звезда 30"/>
          <p:cNvSpPr/>
          <p:nvPr/>
        </p:nvSpPr>
        <p:spPr>
          <a:xfrm>
            <a:off x="7772400" y="1846843"/>
            <a:ext cx="352301" cy="362502"/>
          </a:xfrm>
          <a:prstGeom prst="star5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лилиния 2"/>
          <p:cNvSpPr/>
          <p:nvPr/>
        </p:nvSpPr>
        <p:spPr>
          <a:xfrm>
            <a:off x="3333008" y="2228596"/>
            <a:ext cx="1197350" cy="1029201"/>
          </a:xfrm>
          <a:custGeom>
            <a:avLst/>
            <a:gdLst>
              <a:gd name="connsiteX0" fmla="*/ 0 w 1197350"/>
              <a:gd name="connsiteY0" fmla="*/ 1029201 h 1029201"/>
              <a:gd name="connsiteX1" fmla="*/ 170213 w 1197350"/>
              <a:gd name="connsiteY1" fmla="*/ 890656 h 1029201"/>
              <a:gd name="connsiteX2" fmla="*/ 328550 w 1197350"/>
              <a:gd name="connsiteY2" fmla="*/ 419601 h 1029201"/>
              <a:gd name="connsiteX3" fmla="*/ 411678 w 1197350"/>
              <a:gd name="connsiteY3" fmla="*/ 95009 h 1029201"/>
              <a:gd name="connsiteX4" fmla="*/ 1112322 w 1197350"/>
              <a:gd name="connsiteY4" fmla="*/ 7 h 1029201"/>
              <a:gd name="connsiteX5" fmla="*/ 1159823 w 1197350"/>
              <a:gd name="connsiteY5" fmla="*/ 91051 h 1029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7350" h="1029201">
                <a:moveTo>
                  <a:pt x="0" y="1029201"/>
                </a:moveTo>
                <a:cubicBezTo>
                  <a:pt x="57727" y="1010728"/>
                  <a:pt x="115455" y="992256"/>
                  <a:pt x="170213" y="890656"/>
                </a:cubicBezTo>
                <a:cubicBezTo>
                  <a:pt x="224971" y="789056"/>
                  <a:pt x="288306" y="552209"/>
                  <a:pt x="328550" y="419601"/>
                </a:cubicBezTo>
                <a:cubicBezTo>
                  <a:pt x="368794" y="286993"/>
                  <a:pt x="281049" y="164941"/>
                  <a:pt x="411678" y="95009"/>
                </a:cubicBezTo>
                <a:cubicBezTo>
                  <a:pt x="542307" y="25077"/>
                  <a:pt x="987631" y="667"/>
                  <a:pt x="1112322" y="7"/>
                </a:cubicBezTo>
                <a:cubicBezTo>
                  <a:pt x="1237013" y="-653"/>
                  <a:pt x="1198418" y="45199"/>
                  <a:pt x="1159823" y="9105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4336812" y="2070526"/>
            <a:ext cx="305276" cy="31151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375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Диаграмма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7403064"/>
              </p:ext>
            </p:extLst>
          </p:nvPr>
        </p:nvGraphicFramePr>
        <p:xfrm>
          <a:off x="300360" y="3652241"/>
          <a:ext cx="4701630" cy="2962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9186384"/>
              </p:ext>
            </p:extLst>
          </p:nvPr>
        </p:nvGraphicFramePr>
        <p:xfrm>
          <a:off x="261515" y="854684"/>
          <a:ext cx="4572000" cy="2743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3" name="Прямоугольник 32"/>
          <p:cNvSpPr/>
          <p:nvPr/>
        </p:nvSpPr>
        <p:spPr>
          <a:xfrm>
            <a:off x="8005414" y="2074509"/>
            <a:ext cx="3653641" cy="316181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660718" y="4180434"/>
            <a:ext cx="816922" cy="8510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651175" y="1429904"/>
            <a:ext cx="748146" cy="760020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8185029" y="2297643"/>
            <a:ext cx="350619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21,7%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девушек 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12,7 %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юношей, в результате исследований,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обнаружен ВЫСОКИЙ уровень гуманизма, что по нашему мнению является 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ДОСТАТОЧНО высоким частотным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показателем 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ПВК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будущих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врачей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6524B803-D024-454F-A6CE-0559C2211819}"/>
              </a:ext>
            </a:extLst>
          </p:cNvPr>
          <p:cNvSpPr/>
          <p:nvPr/>
        </p:nvSpPr>
        <p:spPr>
          <a:xfrm>
            <a:off x="-1" y="87727"/>
            <a:ext cx="7948552" cy="54737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 - гуманизм 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55128" y="3994879"/>
            <a:ext cx="293238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 Л</a:t>
            </a:r>
            <a:r>
              <a:rPr lang="ru-RU" sz="1400" dirty="0" smtClean="0"/>
              <a:t>ичность </a:t>
            </a:r>
            <a:r>
              <a:rPr lang="ru-RU" sz="1400" dirty="0"/>
              <a:t>как </a:t>
            </a:r>
            <a:r>
              <a:rPr lang="ru-RU" sz="1400" dirty="0" smtClean="0"/>
              <a:t>уникальная целостная система, </a:t>
            </a:r>
            <a:r>
              <a:rPr lang="ru-RU" sz="1400" dirty="0"/>
              <a:t>которая представляет собой не нечто заранее данное, а «открытую возможность» </a:t>
            </a:r>
            <a:r>
              <a:rPr lang="ru-RU" sz="1400" dirty="0" err="1"/>
              <a:t>самоактуализации</a:t>
            </a:r>
            <a:r>
              <a:rPr lang="ru-RU" sz="1400" dirty="0"/>
              <a:t>, присущую только </a:t>
            </a:r>
            <a:r>
              <a:rPr lang="ru-RU" sz="1400" dirty="0" smtClean="0"/>
              <a:t>человеку.</a:t>
            </a:r>
            <a:endParaRPr lang="ru-RU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642087" y="939450"/>
            <a:ext cx="278659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Цитаты из вопросов опросника</a:t>
            </a:r>
            <a:br>
              <a:rPr lang="ru-RU" sz="1400" b="1" dirty="0" smtClean="0"/>
            </a:br>
            <a:r>
              <a:rPr lang="ru-RU" sz="1400" i="1" dirty="0">
                <a:solidFill>
                  <a:schemeClr val="accent1">
                    <a:lumMod val="75000"/>
                  </a:schemeClr>
                </a:solidFill>
              </a:rPr>
              <a:t>Я склонен восторгаться успехами других людей</a:t>
            </a:r>
            <a:r>
              <a:rPr lang="ru-RU" sz="1400" i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r>
              <a:rPr lang="ru-RU" sz="14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1400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</a:rPr>
              <a:t>Я с удовольствием слушаю людей из всех слоев общества.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08616" y="2776486"/>
            <a:ext cx="245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</a:rPr>
              <a:t>Я склонен восхищаться другими людьми.</a:t>
            </a:r>
            <a:endParaRPr lang="ru-RU" sz="1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3127169" y="1163761"/>
            <a:ext cx="1389889" cy="383990"/>
          </a:xfrm>
          <a:custGeom>
            <a:avLst/>
            <a:gdLst>
              <a:gd name="connsiteX0" fmla="*/ 0 w 1389889"/>
              <a:gd name="connsiteY0" fmla="*/ 383990 h 383990"/>
              <a:gd name="connsiteX1" fmla="*/ 482930 w 1389889"/>
              <a:gd name="connsiteY1" fmla="*/ 114816 h 383990"/>
              <a:gd name="connsiteX2" fmla="*/ 815439 w 1389889"/>
              <a:gd name="connsiteY2" fmla="*/ 253361 h 383990"/>
              <a:gd name="connsiteX3" fmla="*/ 1341912 w 1389889"/>
              <a:gd name="connsiteY3" fmla="*/ 7938 h 383990"/>
              <a:gd name="connsiteX4" fmla="*/ 1365662 w 1389889"/>
              <a:gd name="connsiteY4" fmla="*/ 55439 h 383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9889" h="383990">
                <a:moveTo>
                  <a:pt x="0" y="383990"/>
                </a:moveTo>
                <a:cubicBezTo>
                  <a:pt x="173512" y="260288"/>
                  <a:pt x="347024" y="136587"/>
                  <a:pt x="482930" y="114816"/>
                </a:cubicBezTo>
                <a:cubicBezTo>
                  <a:pt x="618836" y="93045"/>
                  <a:pt x="672275" y="271174"/>
                  <a:pt x="815439" y="253361"/>
                </a:cubicBezTo>
                <a:cubicBezTo>
                  <a:pt x="958603" y="235548"/>
                  <a:pt x="1250208" y="40925"/>
                  <a:pt x="1341912" y="7938"/>
                </a:cubicBezTo>
                <a:cubicBezTo>
                  <a:pt x="1433616" y="-25049"/>
                  <a:pt x="1365662" y="55439"/>
                  <a:pt x="1365662" y="5543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3640539" y="4353947"/>
            <a:ext cx="803564" cy="438274"/>
          </a:xfrm>
          <a:custGeom>
            <a:avLst/>
            <a:gdLst>
              <a:gd name="connsiteX0" fmla="*/ 0 w 803564"/>
              <a:gd name="connsiteY0" fmla="*/ 438274 h 438274"/>
              <a:gd name="connsiteX1" fmla="*/ 178130 w 803564"/>
              <a:gd name="connsiteY1" fmla="*/ 184934 h 438274"/>
              <a:gd name="connsiteX2" fmla="*/ 471055 w 803564"/>
              <a:gd name="connsiteY2" fmla="*/ 287853 h 438274"/>
              <a:gd name="connsiteX3" fmla="*/ 629392 w 803564"/>
              <a:gd name="connsiteY3" fmla="*/ 30555 h 438274"/>
              <a:gd name="connsiteX4" fmla="*/ 803564 w 803564"/>
              <a:gd name="connsiteY4" fmla="*/ 14721 h 438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3564" h="438274">
                <a:moveTo>
                  <a:pt x="0" y="438274"/>
                </a:moveTo>
                <a:cubicBezTo>
                  <a:pt x="49810" y="324139"/>
                  <a:pt x="99621" y="210004"/>
                  <a:pt x="178130" y="184934"/>
                </a:cubicBezTo>
                <a:cubicBezTo>
                  <a:pt x="256639" y="159864"/>
                  <a:pt x="395845" y="313583"/>
                  <a:pt x="471055" y="287853"/>
                </a:cubicBezTo>
                <a:cubicBezTo>
                  <a:pt x="546265" y="262123"/>
                  <a:pt x="573974" y="76077"/>
                  <a:pt x="629392" y="30555"/>
                </a:cubicBezTo>
                <a:cubicBezTo>
                  <a:pt x="684810" y="-14967"/>
                  <a:pt x="744187" y="-123"/>
                  <a:pt x="803564" y="1472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4291465" y="968391"/>
            <a:ext cx="305276" cy="311516"/>
          </a:xfrm>
          <a:prstGeom prst="star5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4400393" y="4240012"/>
            <a:ext cx="259929" cy="234548"/>
          </a:xfrm>
          <a:prstGeom prst="star5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5-конечная звезда 30"/>
          <p:cNvSpPr/>
          <p:nvPr/>
        </p:nvSpPr>
        <p:spPr>
          <a:xfrm>
            <a:off x="7772400" y="1846843"/>
            <a:ext cx="352301" cy="362502"/>
          </a:xfrm>
          <a:prstGeom prst="star5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лилиния 2"/>
          <p:cNvSpPr/>
          <p:nvPr/>
        </p:nvSpPr>
        <p:spPr>
          <a:xfrm>
            <a:off x="3333008" y="2228596"/>
            <a:ext cx="1197350" cy="1029201"/>
          </a:xfrm>
          <a:custGeom>
            <a:avLst/>
            <a:gdLst>
              <a:gd name="connsiteX0" fmla="*/ 0 w 1197350"/>
              <a:gd name="connsiteY0" fmla="*/ 1029201 h 1029201"/>
              <a:gd name="connsiteX1" fmla="*/ 170213 w 1197350"/>
              <a:gd name="connsiteY1" fmla="*/ 890656 h 1029201"/>
              <a:gd name="connsiteX2" fmla="*/ 328550 w 1197350"/>
              <a:gd name="connsiteY2" fmla="*/ 419601 h 1029201"/>
              <a:gd name="connsiteX3" fmla="*/ 411678 w 1197350"/>
              <a:gd name="connsiteY3" fmla="*/ 95009 h 1029201"/>
              <a:gd name="connsiteX4" fmla="*/ 1112322 w 1197350"/>
              <a:gd name="connsiteY4" fmla="*/ 7 h 1029201"/>
              <a:gd name="connsiteX5" fmla="*/ 1159823 w 1197350"/>
              <a:gd name="connsiteY5" fmla="*/ 91051 h 1029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7350" h="1029201">
                <a:moveTo>
                  <a:pt x="0" y="1029201"/>
                </a:moveTo>
                <a:cubicBezTo>
                  <a:pt x="57727" y="1010728"/>
                  <a:pt x="115455" y="992256"/>
                  <a:pt x="170213" y="890656"/>
                </a:cubicBezTo>
                <a:cubicBezTo>
                  <a:pt x="224971" y="789056"/>
                  <a:pt x="288306" y="552209"/>
                  <a:pt x="328550" y="419601"/>
                </a:cubicBezTo>
                <a:cubicBezTo>
                  <a:pt x="368794" y="286993"/>
                  <a:pt x="281049" y="164941"/>
                  <a:pt x="411678" y="95009"/>
                </a:cubicBezTo>
                <a:cubicBezTo>
                  <a:pt x="542307" y="25077"/>
                  <a:pt x="987631" y="667"/>
                  <a:pt x="1112322" y="7"/>
                </a:cubicBezTo>
                <a:cubicBezTo>
                  <a:pt x="1237013" y="-653"/>
                  <a:pt x="1198418" y="45199"/>
                  <a:pt x="1159823" y="9105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4336812" y="2070526"/>
            <a:ext cx="305276" cy="311516"/>
          </a:xfrm>
          <a:prstGeom prst="star5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263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Диаграмма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8899821"/>
              </p:ext>
            </p:extLst>
          </p:nvPr>
        </p:nvGraphicFramePr>
        <p:xfrm>
          <a:off x="374717" y="3744687"/>
          <a:ext cx="4707921" cy="2873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1786684"/>
              </p:ext>
            </p:extLst>
          </p:nvPr>
        </p:nvGraphicFramePr>
        <p:xfrm>
          <a:off x="210802" y="866320"/>
          <a:ext cx="4572000" cy="2743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3" name="Прямоугольник 32"/>
          <p:cNvSpPr/>
          <p:nvPr/>
        </p:nvSpPr>
        <p:spPr>
          <a:xfrm>
            <a:off x="8005414" y="2074509"/>
            <a:ext cx="3653641" cy="316181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858035" y="4624283"/>
            <a:ext cx="816922" cy="851065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1"/>
                </a:solidFill>
              </a:ln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2714414" y="1534199"/>
            <a:ext cx="748146" cy="76002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8185029" y="2297643"/>
            <a:ext cx="350619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13,8%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девушек 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7,3 %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юношей, в результате исследований,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обнаружен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уровень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веры в человечество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по нашему мнению является 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ДОСТАТОЧНО высоким частотным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показателем 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ПВК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будущих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врачей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6524B803-D024-454F-A6CE-0559C2211819}"/>
              </a:ext>
            </a:extLst>
          </p:cNvPr>
          <p:cNvSpPr/>
          <p:nvPr/>
        </p:nvSpPr>
        <p:spPr>
          <a:xfrm>
            <a:off x="-2" y="87727"/>
            <a:ext cx="9068791" cy="54737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 – вера в человечество 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73574" y="4038422"/>
            <a:ext cx="270722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Вера </a:t>
            </a:r>
            <a:r>
              <a:rPr lang="ru-RU" sz="1400" dirty="0"/>
              <a:t>является сложным, многофункциональным феноменом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с </a:t>
            </a:r>
            <a:r>
              <a:rPr lang="ru-RU" sz="1400" dirty="0"/>
              <a:t>множественностью проявлений, охватывающих все стороны человеческого бытия.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33887" y="920835"/>
            <a:ext cx="278659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Цитаты из вопросов опросника</a:t>
            </a:r>
            <a:br>
              <a:rPr lang="ru-RU" sz="1400" b="1" dirty="0" smtClean="0"/>
            </a:br>
            <a:r>
              <a:rPr lang="ru-RU" sz="1400" i="1" dirty="0">
                <a:solidFill>
                  <a:schemeClr val="accent1">
                    <a:lumMod val="75000"/>
                  </a:schemeClr>
                </a:solidFill>
              </a:rPr>
              <a:t>Я склонен видеть в людях самое лучшее.</a:t>
            </a:r>
            <a:endParaRPr lang="ru-RU" sz="14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4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1400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400" b="1" i="1" dirty="0"/>
              <a:t>Я думаю, что люди в основном </a:t>
            </a:r>
            <a:r>
              <a:rPr lang="ru-RU" sz="1400" b="1" i="1" dirty="0" smtClean="0"/>
              <a:t>хорошие.</a:t>
            </a:r>
            <a:endParaRPr lang="ru-RU" sz="14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4733887" y="2806128"/>
            <a:ext cx="24581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</a:rPr>
              <a:t>Я быстро прощаю людей, которые причинили мне </a:t>
            </a: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</a:rPr>
              <a:t>боль.</a:t>
            </a:r>
            <a:endParaRPr lang="ru-RU" sz="1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3127169" y="1163761"/>
            <a:ext cx="1389889" cy="383990"/>
          </a:xfrm>
          <a:custGeom>
            <a:avLst/>
            <a:gdLst>
              <a:gd name="connsiteX0" fmla="*/ 0 w 1389889"/>
              <a:gd name="connsiteY0" fmla="*/ 383990 h 383990"/>
              <a:gd name="connsiteX1" fmla="*/ 482930 w 1389889"/>
              <a:gd name="connsiteY1" fmla="*/ 114816 h 383990"/>
              <a:gd name="connsiteX2" fmla="*/ 815439 w 1389889"/>
              <a:gd name="connsiteY2" fmla="*/ 253361 h 383990"/>
              <a:gd name="connsiteX3" fmla="*/ 1341912 w 1389889"/>
              <a:gd name="connsiteY3" fmla="*/ 7938 h 383990"/>
              <a:gd name="connsiteX4" fmla="*/ 1365662 w 1389889"/>
              <a:gd name="connsiteY4" fmla="*/ 55439 h 383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9889" h="383990">
                <a:moveTo>
                  <a:pt x="0" y="383990"/>
                </a:moveTo>
                <a:cubicBezTo>
                  <a:pt x="173512" y="260288"/>
                  <a:pt x="347024" y="136587"/>
                  <a:pt x="482930" y="114816"/>
                </a:cubicBezTo>
                <a:cubicBezTo>
                  <a:pt x="618836" y="93045"/>
                  <a:pt x="672275" y="271174"/>
                  <a:pt x="815439" y="253361"/>
                </a:cubicBezTo>
                <a:cubicBezTo>
                  <a:pt x="958603" y="235548"/>
                  <a:pt x="1250208" y="40925"/>
                  <a:pt x="1341912" y="7938"/>
                </a:cubicBezTo>
                <a:cubicBezTo>
                  <a:pt x="1433616" y="-25049"/>
                  <a:pt x="1365662" y="55439"/>
                  <a:pt x="1365662" y="5543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3640539" y="4353947"/>
            <a:ext cx="803564" cy="438274"/>
          </a:xfrm>
          <a:custGeom>
            <a:avLst/>
            <a:gdLst>
              <a:gd name="connsiteX0" fmla="*/ 0 w 803564"/>
              <a:gd name="connsiteY0" fmla="*/ 438274 h 438274"/>
              <a:gd name="connsiteX1" fmla="*/ 178130 w 803564"/>
              <a:gd name="connsiteY1" fmla="*/ 184934 h 438274"/>
              <a:gd name="connsiteX2" fmla="*/ 471055 w 803564"/>
              <a:gd name="connsiteY2" fmla="*/ 287853 h 438274"/>
              <a:gd name="connsiteX3" fmla="*/ 629392 w 803564"/>
              <a:gd name="connsiteY3" fmla="*/ 30555 h 438274"/>
              <a:gd name="connsiteX4" fmla="*/ 803564 w 803564"/>
              <a:gd name="connsiteY4" fmla="*/ 14721 h 438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3564" h="438274">
                <a:moveTo>
                  <a:pt x="0" y="438274"/>
                </a:moveTo>
                <a:cubicBezTo>
                  <a:pt x="49810" y="324139"/>
                  <a:pt x="99621" y="210004"/>
                  <a:pt x="178130" y="184934"/>
                </a:cubicBezTo>
                <a:cubicBezTo>
                  <a:pt x="256639" y="159864"/>
                  <a:pt x="395845" y="313583"/>
                  <a:pt x="471055" y="287853"/>
                </a:cubicBezTo>
                <a:cubicBezTo>
                  <a:pt x="546265" y="262123"/>
                  <a:pt x="573974" y="76077"/>
                  <a:pt x="629392" y="30555"/>
                </a:cubicBezTo>
                <a:cubicBezTo>
                  <a:pt x="684810" y="-14967"/>
                  <a:pt x="744187" y="-123"/>
                  <a:pt x="803564" y="1472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4444103" y="936177"/>
            <a:ext cx="305276" cy="311516"/>
          </a:xfrm>
          <a:prstGeom prst="star5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4400393" y="4240012"/>
            <a:ext cx="259929" cy="234548"/>
          </a:xfrm>
          <a:prstGeom prst="star5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5-конечная звезда 30"/>
          <p:cNvSpPr/>
          <p:nvPr/>
        </p:nvSpPr>
        <p:spPr>
          <a:xfrm>
            <a:off x="7772400" y="1846843"/>
            <a:ext cx="352301" cy="362502"/>
          </a:xfrm>
          <a:prstGeom prst="star5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312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7612083" y="837579"/>
            <a:ext cx="3946566" cy="587036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7612083" y="970186"/>
            <a:ext cx="3772395" cy="5605153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Для студентов младших курсов свойственны все </a:t>
            </a:r>
            <a:r>
              <a:rPr lang="ru-RU" dirty="0" smtClean="0"/>
              <a:t>компоненты </a:t>
            </a:r>
            <a:r>
              <a:rPr lang="ru-RU" dirty="0" err="1" smtClean="0"/>
              <a:t>симптомокомплекса</a:t>
            </a:r>
            <a:r>
              <a:rPr lang="ru-RU" dirty="0" smtClean="0"/>
              <a:t> </a:t>
            </a:r>
            <a:r>
              <a:rPr lang="ru-RU" dirty="0"/>
              <a:t>темной триады </a:t>
            </a:r>
            <a:r>
              <a:rPr lang="ru-RU" dirty="0" smtClean="0"/>
              <a:t>личности.</a:t>
            </a:r>
          </a:p>
          <a:p>
            <a:r>
              <a:rPr lang="ru-RU" dirty="0" smtClean="0"/>
              <a:t>Наблюдается </a:t>
            </a:r>
            <a:r>
              <a:rPr lang="ru-RU" b="1" dirty="0" smtClean="0"/>
              <a:t>умеренная</a:t>
            </a:r>
            <a:r>
              <a:rPr lang="ru-RU" dirty="0" smtClean="0"/>
              <a:t> выраженность высоких показателей макиавеллизма неклинического нарциссизма и психопатии, </a:t>
            </a:r>
          </a:p>
          <a:p>
            <a:r>
              <a:rPr lang="ru-RU" dirty="0" smtClean="0"/>
              <a:t>а также недостаточно выраженную высокую частотность кантианства, гуманизма и веры в человечество, </a:t>
            </a:r>
            <a:r>
              <a:rPr lang="ru-RU" b="1" dirty="0" smtClean="0"/>
              <a:t>что в свою очередь указывает на наличие анти–профессионально качеств у будущих врачей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Несомненно</a:t>
            </a:r>
            <a:r>
              <a:rPr lang="ru-RU" dirty="0"/>
              <a:t>, данные качества будут препятствовать успешности и </a:t>
            </a:r>
            <a:r>
              <a:rPr lang="ru-RU" dirty="0" err="1"/>
              <a:t>экологичности</a:t>
            </a:r>
            <a:r>
              <a:rPr lang="ru-RU" dirty="0"/>
              <a:t> профессиональной </a:t>
            </a:r>
            <a:r>
              <a:rPr lang="ru-RU" dirty="0" smtClean="0"/>
              <a:t>деятельности.</a:t>
            </a:r>
            <a:endParaRPr lang="ru-RU" dirty="0"/>
          </a:p>
          <a:p>
            <a:r>
              <a:rPr lang="ru-RU" dirty="0" smtClean="0"/>
              <a:t>В </a:t>
            </a:r>
            <a:r>
              <a:rPr lang="ru-RU" dirty="0"/>
              <a:t>рамках </a:t>
            </a:r>
            <a:r>
              <a:rPr lang="ru-RU" dirty="0" smtClean="0"/>
              <a:t>тренингов личностного </a:t>
            </a:r>
            <a:r>
              <a:rPr lang="ru-RU" dirty="0"/>
              <a:t>развития необходимо </a:t>
            </a:r>
            <a:r>
              <a:rPr lang="ru-RU" dirty="0" smtClean="0"/>
              <a:t>обратить внимание </a:t>
            </a:r>
            <a:r>
              <a:rPr lang="ru-RU" dirty="0"/>
              <a:t>на коррекцию указанных качеств.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181943D5-249D-EE46-97BC-C0AFC9979D8D}"/>
              </a:ext>
            </a:extLst>
          </p:cNvPr>
          <p:cNvSpPr/>
          <p:nvPr/>
        </p:nvSpPr>
        <p:spPr>
          <a:xfrm>
            <a:off x="-873" y="119604"/>
            <a:ext cx="6081039" cy="5909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исследования 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2728" y="1009403"/>
            <a:ext cx="533597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Большинство студентов имеет средние показатели по всем </a:t>
            </a:r>
            <a:r>
              <a:rPr lang="ru-RU" sz="1600" dirty="0" smtClean="0"/>
              <a:t>шкалам «Темных </a:t>
            </a:r>
            <a:r>
              <a:rPr lang="ru-RU" sz="1600" dirty="0" err="1" smtClean="0"/>
              <a:t>траид</a:t>
            </a:r>
            <a:r>
              <a:rPr lang="ru-RU" sz="1600" dirty="0" smtClean="0"/>
              <a:t>», однако наблюдается </a:t>
            </a:r>
            <a:r>
              <a:rPr lang="ru-RU" sz="1600" dirty="0"/>
              <a:t>высокий уровень макиавеллизма у </a:t>
            </a:r>
            <a:r>
              <a:rPr lang="ru-RU" sz="1600" dirty="0" smtClean="0"/>
              <a:t>20,1% девушек и 16,4% юношей.</a:t>
            </a:r>
          </a:p>
          <a:p>
            <a:endParaRPr lang="ru-RU" sz="1600" dirty="0"/>
          </a:p>
          <a:p>
            <a:r>
              <a:rPr lang="ru-RU" sz="1600" dirty="0" smtClean="0"/>
              <a:t>21,0 </a:t>
            </a:r>
            <a:r>
              <a:rPr lang="ru-RU" sz="1600" dirty="0"/>
              <a:t>% – </a:t>
            </a:r>
            <a:r>
              <a:rPr lang="ru-RU" sz="1600" dirty="0" smtClean="0"/>
              <a:t>девушек показывают </a:t>
            </a:r>
            <a:r>
              <a:rPr lang="ru-RU" sz="1600" dirty="0"/>
              <a:t>высокий уровень нарциссизма, 16,4% </a:t>
            </a:r>
            <a:r>
              <a:rPr lang="ru-RU" sz="1600" dirty="0" smtClean="0"/>
              <a:t>юношей,  что является анти–ПВК.</a:t>
            </a:r>
          </a:p>
          <a:p>
            <a:endParaRPr lang="ru-RU" sz="1600" dirty="0" smtClean="0"/>
          </a:p>
          <a:p>
            <a:r>
              <a:rPr lang="ru-RU" sz="1600" dirty="0" smtClean="0"/>
              <a:t>Неклиническая психопатия выражена на высоком уровне у 15,9 </a:t>
            </a:r>
            <a:r>
              <a:rPr lang="ru-RU" sz="1600" dirty="0"/>
              <a:t>% – девушек </a:t>
            </a:r>
            <a:r>
              <a:rPr lang="ru-RU" sz="1600" dirty="0" smtClean="0"/>
              <a:t>и 18,2% юношей.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181943D5-249D-EE46-97BC-C0AFC9979D8D}"/>
              </a:ext>
            </a:extLst>
          </p:cNvPr>
          <p:cNvSpPr/>
          <p:nvPr/>
        </p:nvSpPr>
        <p:spPr>
          <a:xfrm>
            <a:off x="7419227" y="114035"/>
            <a:ext cx="4772774" cy="5909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2728" y="3907181"/>
            <a:ext cx="538743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Большинство студентов имеет средние показатели по всем </a:t>
            </a:r>
            <a:r>
              <a:rPr lang="ru-RU" sz="1600" dirty="0" smtClean="0"/>
              <a:t>шкалам «Светлых триад», однако наблюдается низкий </a:t>
            </a:r>
            <a:r>
              <a:rPr lang="ru-RU" sz="1600" dirty="0"/>
              <a:t>уровень </a:t>
            </a:r>
            <a:r>
              <a:rPr lang="ru-RU" sz="1600" dirty="0" smtClean="0"/>
              <a:t>кантианства </a:t>
            </a:r>
            <a:r>
              <a:rPr lang="ru-RU" sz="1600" dirty="0"/>
              <a:t>у </a:t>
            </a:r>
            <a:r>
              <a:rPr lang="ru-RU" sz="1600" dirty="0" smtClean="0"/>
              <a:t>20,0% девушек и 25,5% юношей.</a:t>
            </a:r>
          </a:p>
          <a:p>
            <a:endParaRPr lang="ru-RU" sz="1600" dirty="0"/>
          </a:p>
          <a:p>
            <a:r>
              <a:rPr lang="ru-RU" sz="1600" dirty="0" smtClean="0"/>
              <a:t>21,7 </a:t>
            </a:r>
            <a:r>
              <a:rPr lang="ru-RU" sz="1600" dirty="0"/>
              <a:t>% – </a:t>
            </a:r>
            <a:r>
              <a:rPr lang="ru-RU" sz="1600" dirty="0" smtClean="0"/>
              <a:t>девушек показывают </a:t>
            </a:r>
            <a:r>
              <a:rPr lang="ru-RU" sz="1600" dirty="0"/>
              <a:t>высокий уровень </a:t>
            </a:r>
            <a:r>
              <a:rPr lang="ru-RU" sz="1600" dirty="0" smtClean="0"/>
              <a:t>гуманизма, 12,7% юношей, что является </a:t>
            </a:r>
            <a:r>
              <a:rPr lang="ru-RU" sz="1600" dirty="0"/>
              <a:t>не </a:t>
            </a:r>
            <a:r>
              <a:rPr lang="ru-RU" sz="1600" dirty="0" smtClean="0"/>
              <a:t>достаточным уровнем ПВК.</a:t>
            </a:r>
          </a:p>
          <a:p>
            <a:endParaRPr lang="ru-RU" sz="1600" dirty="0" smtClean="0"/>
          </a:p>
          <a:p>
            <a:r>
              <a:rPr lang="ru-RU" sz="1600" dirty="0" smtClean="0"/>
              <a:t>Вера в человечество выражена на высоком уровне у 13,8 </a:t>
            </a:r>
            <a:r>
              <a:rPr lang="ru-RU" sz="1600" dirty="0"/>
              <a:t>% – девушек </a:t>
            </a:r>
            <a:r>
              <a:rPr lang="ru-RU" sz="1600" dirty="0" smtClean="0"/>
              <a:t>и 7,3% юношей.</a:t>
            </a:r>
          </a:p>
        </p:txBody>
      </p:sp>
      <p:sp>
        <p:nvSpPr>
          <p:cNvPr id="12" name="5-конечная звезда 11"/>
          <p:cNvSpPr/>
          <p:nvPr/>
        </p:nvSpPr>
        <p:spPr>
          <a:xfrm>
            <a:off x="431984" y="1009403"/>
            <a:ext cx="305276" cy="31151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5-конечная звезда 12"/>
          <p:cNvSpPr/>
          <p:nvPr/>
        </p:nvSpPr>
        <p:spPr>
          <a:xfrm>
            <a:off x="365919" y="2206831"/>
            <a:ext cx="305276" cy="31151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5-конечная звезда 13"/>
          <p:cNvSpPr/>
          <p:nvPr/>
        </p:nvSpPr>
        <p:spPr>
          <a:xfrm>
            <a:off x="370868" y="2937361"/>
            <a:ext cx="305276" cy="311516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5-конечная звезда 14"/>
          <p:cNvSpPr/>
          <p:nvPr/>
        </p:nvSpPr>
        <p:spPr>
          <a:xfrm>
            <a:off x="365919" y="3907181"/>
            <a:ext cx="305276" cy="31151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5-конечная звезда 15"/>
          <p:cNvSpPr/>
          <p:nvPr/>
        </p:nvSpPr>
        <p:spPr>
          <a:xfrm>
            <a:off x="390660" y="5106391"/>
            <a:ext cx="305276" cy="311516"/>
          </a:xfrm>
          <a:prstGeom prst="star5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5-конечная звезда 16"/>
          <p:cNvSpPr/>
          <p:nvPr/>
        </p:nvSpPr>
        <p:spPr>
          <a:xfrm>
            <a:off x="410964" y="6090066"/>
            <a:ext cx="305276" cy="311516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3278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6A4C752-C935-CC40-8543-5FCFED3EF6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4391"/>
            <a:ext cx="8596668" cy="456588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dirty="0">
                <a:solidFill>
                  <a:srgbClr val="000000"/>
                </a:solidFill>
              </a:rPr>
              <a:t>Егорова М.С., </a:t>
            </a:r>
            <a:r>
              <a:rPr lang="ru-RU" dirty="0" err="1">
                <a:solidFill>
                  <a:srgbClr val="000000"/>
                </a:solidFill>
              </a:rPr>
              <a:t>Ситникова</a:t>
            </a:r>
            <a:r>
              <a:rPr lang="ru-RU" dirty="0">
                <a:solidFill>
                  <a:srgbClr val="000000"/>
                </a:solidFill>
              </a:rPr>
              <a:t> М.А. Темная триада // Психологические исследования. 2014. Т. 7. № 38. С. 12-19.</a:t>
            </a:r>
          </a:p>
          <a:p>
            <a:pPr marL="457200" indent="-457200">
              <a:buAutoNum type="arabicPeriod"/>
            </a:pPr>
            <a:r>
              <a:rPr lang="ru-RU" dirty="0" err="1">
                <a:solidFill>
                  <a:srgbClr val="000000"/>
                </a:solidFill>
              </a:rPr>
              <a:t>ЕгороваМ.С</a:t>
            </a:r>
            <a:r>
              <a:rPr lang="ru-RU" dirty="0">
                <a:solidFill>
                  <a:srgbClr val="000000"/>
                </a:solidFill>
              </a:rPr>
              <a:t>., Паршикова О.В., </a:t>
            </a:r>
            <a:r>
              <a:rPr lang="ru-RU" dirty="0" err="1">
                <a:solidFill>
                  <a:srgbClr val="000000"/>
                </a:solidFill>
              </a:rPr>
              <a:t>Ситникова</a:t>
            </a:r>
            <a:r>
              <a:rPr lang="ru-RU" dirty="0">
                <a:solidFill>
                  <a:srgbClr val="000000"/>
                </a:solidFill>
              </a:rPr>
              <a:t> М. А. Половые различия по показателям Темной триады // Психологические исследования. 2015. Т. 8, № 39</a:t>
            </a:r>
          </a:p>
          <a:p>
            <a:pPr marL="457200" indent="-457200"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Jones D.N., </a:t>
            </a:r>
            <a:r>
              <a:rPr lang="en-US" dirty="0" err="1">
                <a:solidFill>
                  <a:srgbClr val="000000"/>
                </a:solidFill>
              </a:rPr>
              <a:t>Paulhus</a:t>
            </a:r>
            <a:r>
              <a:rPr lang="en-US" dirty="0">
                <a:solidFill>
                  <a:srgbClr val="000000"/>
                </a:solidFill>
              </a:rPr>
              <a:t> D.L. Introducing the Short Dark Triad (SD3): A Brief Measure of Dark Personality Traits // Assessment. 2014. Vol. 21(1). P. 2841. </a:t>
            </a:r>
            <a:endParaRPr lang="ru-RU" dirty="0">
              <a:solidFill>
                <a:srgbClr val="000000"/>
              </a:solidFill>
            </a:endParaRPr>
          </a:p>
          <a:p>
            <a:pPr marL="457200" indent="-457200">
              <a:buAutoNum type="arabicPeriod"/>
            </a:pPr>
            <a:r>
              <a:rPr lang="en-US" dirty="0">
                <a:solidFill>
                  <a:srgbClr val="292929"/>
                </a:solidFill>
              </a:rPr>
              <a:t>Scott B. Kaufman, David B. </a:t>
            </a:r>
            <a:r>
              <a:rPr lang="en-US" dirty="0" err="1">
                <a:solidFill>
                  <a:srgbClr val="292929"/>
                </a:solidFill>
              </a:rPr>
              <a:t>Yaden</a:t>
            </a:r>
            <a:r>
              <a:rPr lang="en-US" dirty="0">
                <a:solidFill>
                  <a:srgbClr val="292929"/>
                </a:solidFill>
              </a:rPr>
              <a:t>, Elizabeth Hyde, Eli </a:t>
            </a:r>
            <a:r>
              <a:rPr lang="en-US" dirty="0" err="1">
                <a:solidFill>
                  <a:srgbClr val="292929"/>
                </a:solidFill>
              </a:rPr>
              <a:t>Tsukayama</a:t>
            </a:r>
            <a:r>
              <a:rPr lang="en-US" dirty="0">
                <a:solidFill>
                  <a:srgbClr val="292929"/>
                </a:solidFill>
              </a:rPr>
              <a:t>. </a:t>
            </a:r>
            <a:r>
              <a:rPr lang="en-US" dirty="0">
                <a:solidFill>
                  <a:srgbClr val="1E186A"/>
                </a:solidFill>
                <a:hlinkClick r:id="rId2"/>
              </a:rPr>
              <a:t>The Light vs. Dark Triad of Personality: Contrasting Two Very Different Profiles of Human Nature</a:t>
            </a:r>
            <a:r>
              <a:rPr lang="en-US" dirty="0">
                <a:solidFill>
                  <a:srgbClr val="292929"/>
                </a:solidFill>
              </a:rPr>
              <a:t> // Frontiers in Psychology, 2019. </a:t>
            </a:r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181943D5-249D-EE46-97BC-C0AFC9979D8D}"/>
              </a:ext>
            </a:extLst>
          </p:cNvPr>
          <p:cNvSpPr/>
          <p:nvPr/>
        </p:nvSpPr>
        <p:spPr>
          <a:xfrm>
            <a:off x="-873" y="119604"/>
            <a:ext cx="6081039" cy="5909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литературы </a:t>
            </a:r>
          </a:p>
        </p:txBody>
      </p:sp>
    </p:spTree>
    <p:extLst>
      <p:ext uri="{BB962C8B-B14F-4D97-AF65-F5344CB8AC3E}">
        <p14:creationId xmlns:p14="http://schemas.microsoft.com/office/powerpoint/2010/main" val="4290361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758F896-A7AF-6544-B06C-B6927D398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0935" y="1749584"/>
            <a:ext cx="7274530" cy="2683778"/>
          </a:xfrm>
        </p:spPr>
        <p:txBody>
          <a:bodyPr>
            <a:noAutofit/>
          </a:bodyPr>
          <a:lstStyle/>
          <a:p>
            <a:pPr algn="ctr"/>
            <a:r>
              <a:rPr lang="ru-RU" sz="8800" dirty="0">
                <a:latin typeface="Trebuchet MS" panose="020B0603020202020204" pitchFamily="34" charset="0"/>
                <a:cs typeface="Times New Roman" panose="02020603050405020304" pitchFamily="18" charset="0"/>
              </a:rPr>
              <a:t>Спасибо </a:t>
            </a:r>
            <a:r>
              <a:rPr lang="ru-RU" sz="88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/>
            </a:r>
            <a:br>
              <a:rPr lang="ru-RU" sz="88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r>
              <a:rPr lang="ru-RU" sz="88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за внимание</a:t>
            </a:r>
            <a:r>
              <a:rPr lang="ru-RU" sz="8800" dirty="0">
                <a:latin typeface="Trebuchet MS" panose="020B0603020202020204" pitchFamily="34" charset="0"/>
                <a:cs typeface="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600231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097688" y="1446873"/>
            <a:ext cx="5281318" cy="507803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AA572AA-15F7-6A4C-9AB1-300E4D0DF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0379" y="1446873"/>
            <a:ext cx="5062847" cy="50482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•</a:t>
            </a:r>
            <a:r>
              <a:rPr lang="ru-RU" sz="2000" b="1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	</a:t>
            </a:r>
            <a:r>
              <a:rPr lang="ru-RU" sz="2000" b="1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Анти-ПВК</a:t>
            </a:r>
            <a:r>
              <a:rPr lang="ru-RU" sz="20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: структура профессиональной пригодности предполагает </a:t>
            </a:r>
            <a:r>
              <a:rPr lang="ru-RU" sz="24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минимальный</a:t>
            </a:r>
            <a:r>
              <a:rPr lang="ru-RU" sz="20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 уровень их развития или даже их отсутствие. 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Это свойства, которые </a:t>
            </a:r>
            <a:r>
              <a:rPr lang="ru-RU" sz="28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выступают профессиональными противопоказаниями к той или иной деятельности</a:t>
            </a:r>
            <a:r>
              <a:rPr lang="ru-RU" sz="20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. </a:t>
            </a:r>
            <a:r>
              <a:rPr lang="ru-RU" sz="2000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Они</a:t>
            </a:r>
            <a:r>
              <a:rPr lang="ru-RU" sz="20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, в противоположность качествам первых трех групп, коррелируют с параметрами деятельности значимо, но </a:t>
            </a:r>
            <a:r>
              <a:rPr lang="ru-RU" sz="2000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отрицательно.</a:t>
            </a:r>
            <a:endParaRPr lang="ru-RU" sz="2000" b="1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6524B803-D024-454F-A6CE-0559C2211819}"/>
              </a:ext>
            </a:extLst>
          </p:cNvPr>
          <p:cNvSpPr/>
          <p:nvPr/>
        </p:nvSpPr>
        <p:spPr>
          <a:xfrm>
            <a:off x="0" y="212651"/>
            <a:ext cx="4596415" cy="5473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73D76B54-FA69-7743-903D-EFEFFC047AB1}"/>
              </a:ext>
            </a:extLst>
          </p:cNvPr>
          <p:cNvCxnSpPr/>
          <p:nvPr/>
        </p:nvCxnSpPr>
        <p:spPr>
          <a:xfrm flipV="1">
            <a:off x="0" y="1190787"/>
            <a:ext cx="10097984" cy="51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90091" y="1246054"/>
            <a:ext cx="517048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абсолютные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ПВК - свойства, необходимые для выполнения деятельности как таковой на минимально допустимом или нормативно-заданном - среднем уровне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относительные ПВК, определяющие собой возможность достижения субъектом высоких («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наднормативных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») количественных и качественных показателей деятельности «ПВК мастерства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»);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мотивационная готовность к реализации той или иной деятельности; доказано, что высокая мотивация может существенно компенсировать недостаточный уровень развития многих иных ПВК (но не наоборот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75668" y="265216"/>
            <a:ext cx="60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•	Выделяют основные группы индивидуальных качеств личности, образующих в совокупности структуру профессиональной пригодности:</a:t>
            </a:r>
          </a:p>
          <a:p>
            <a:endParaRPr lang="ru-RU" dirty="0"/>
          </a:p>
        </p:txBody>
      </p:sp>
      <p:sp>
        <p:nvSpPr>
          <p:cNvPr id="5" name="5-конечная звезда 4"/>
          <p:cNvSpPr/>
          <p:nvPr/>
        </p:nvSpPr>
        <p:spPr>
          <a:xfrm>
            <a:off x="518556" y="1587335"/>
            <a:ext cx="221673" cy="20188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490091" y="2988623"/>
            <a:ext cx="210553" cy="20583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518556" y="4655127"/>
            <a:ext cx="182088" cy="18604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5-конечная звезда 12"/>
          <p:cNvSpPr/>
          <p:nvPr/>
        </p:nvSpPr>
        <p:spPr>
          <a:xfrm>
            <a:off x="5007428" y="265216"/>
            <a:ext cx="277091" cy="28485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5-конечная звезда 13"/>
          <p:cNvSpPr/>
          <p:nvPr/>
        </p:nvSpPr>
        <p:spPr>
          <a:xfrm>
            <a:off x="6150662" y="1385454"/>
            <a:ext cx="475769" cy="459179"/>
          </a:xfrm>
          <a:prstGeom prst="star5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535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6357257" y="1830842"/>
            <a:ext cx="4888675" cy="42730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96125" y="1830842"/>
            <a:ext cx="5475283" cy="424140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AA572AA-15F7-6A4C-9AB1-300E4D0DF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848" y="1985223"/>
            <a:ext cx="5487157" cy="5048286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Кондрашихина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О.А.  в своем исследовании АТИ-ПВК у психологов предлагает понимать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анти-ПВК,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качества, которые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своей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ИНТЕНСИВНОЙ ВЫРАЖЕННОСТИ, </a:t>
            </a:r>
            <a:b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одной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стороны,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НЕСКОМПЕНСИРОВАННОСТИ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профессионально-важным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качествами,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другой стороны, будут приводить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отрицательным результатам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73D76B54-FA69-7743-903D-EFEFFC047AB1}"/>
              </a:ext>
            </a:extLst>
          </p:cNvPr>
          <p:cNvCxnSpPr/>
          <p:nvPr/>
        </p:nvCxnSpPr>
        <p:spPr>
          <a:xfrm>
            <a:off x="0" y="1535448"/>
            <a:ext cx="49756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бъект 2">
            <a:extLst>
              <a:ext uri="{FF2B5EF4-FFF2-40B4-BE49-F238E27FC236}">
                <a16:creationId xmlns:a16="http://schemas.microsoft.com/office/drawing/2014/main" xmlns="" id="{DAA572AA-15F7-6A4C-9AB1-300E4D0DF5CF}"/>
              </a:ext>
            </a:extLst>
          </p:cNvPr>
          <p:cNvSpPr txBox="1">
            <a:spLocks/>
          </p:cNvSpPr>
          <p:nvPr/>
        </p:nvSpPr>
        <p:spPr>
          <a:xfrm>
            <a:off x="6128889" y="1985223"/>
            <a:ext cx="5049751" cy="5048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Анти–ПВК входят в структуру профессиональной пригодности наряду 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абсолютными, относительными ПВК и являются свойствами, которые противоречат тому или иному виду профессиональной деятельности.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Профессионально–важные качества будущего врача широко представлены в современных исследованиях, однако практически не встречаются исследования профессионально непригодных качеств (анти–ПВК). </a:t>
            </a:r>
          </a:p>
          <a:p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6524B803-D024-454F-A6CE-0559C2211819}"/>
              </a:ext>
            </a:extLst>
          </p:cNvPr>
          <p:cNvSpPr/>
          <p:nvPr/>
        </p:nvSpPr>
        <p:spPr>
          <a:xfrm>
            <a:off x="0" y="212651"/>
            <a:ext cx="4596415" cy="5473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5-конечная звезда 13"/>
          <p:cNvSpPr/>
          <p:nvPr/>
        </p:nvSpPr>
        <p:spPr>
          <a:xfrm>
            <a:off x="228833" y="1949596"/>
            <a:ext cx="408478" cy="389844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081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7150177" y="2798748"/>
            <a:ext cx="4471807" cy="33174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219636" y="271009"/>
            <a:ext cx="4366722" cy="21489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181943D5-249D-EE46-97BC-C0AFC9979D8D}"/>
              </a:ext>
            </a:extLst>
          </p:cNvPr>
          <p:cNvSpPr/>
          <p:nvPr/>
        </p:nvSpPr>
        <p:spPr>
          <a:xfrm>
            <a:off x="0" y="47635"/>
            <a:ext cx="6728478" cy="5909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 </a:t>
            </a:r>
          </a:p>
        </p:txBody>
      </p:sp>
      <p:sp>
        <p:nvSpPr>
          <p:cNvPr id="9" name="5-конечная звезда 8">
            <a:extLst>
              <a:ext uri="{FF2B5EF4-FFF2-40B4-BE49-F238E27FC236}">
                <a16:creationId xmlns:a16="http://schemas.microsoft.com/office/drawing/2014/main" xmlns="" id="{A421EA3B-E49D-0E41-9B05-808F2842EE3B}"/>
              </a:ext>
            </a:extLst>
          </p:cNvPr>
          <p:cNvSpPr/>
          <p:nvPr/>
        </p:nvSpPr>
        <p:spPr>
          <a:xfrm>
            <a:off x="6728478" y="-89652"/>
            <a:ext cx="685800" cy="675861"/>
          </a:xfrm>
          <a:prstGeom prst="star5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7219636" y="248278"/>
            <a:ext cx="458047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«ТЁМНАЯ ТРИАДА» </a:t>
            </a: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психологии представляет собой группу, включающую три личностные черты: </a:t>
            </a:r>
            <a: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нарциссизм, </a:t>
            </a:r>
            <a:r>
              <a:rPr lang="ru-RU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макиавеллизм,  психопатию</a:t>
            </a:r>
            <a:r>
              <a:rPr lang="ru-RU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</a:t>
            </a:r>
            <a:r>
              <a:rPr lang="ru-RU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«тёмный» </a:t>
            </a: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указывает </a:t>
            </a:r>
            <a:r>
              <a:rPr lang="ru-RU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злонамеренные, негативные для окружающих особенности данных черт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4531" y="375978"/>
            <a:ext cx="66595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                                    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+mj-lt"/>
                <a:cs typeface="Times New Roman" panose="02020603050405020304" pitchFamily="18" charset="0"/>
              </a:rPr>
              <a:t>Короткий </a:t>
            </a:r>
            <a:r>
              <a:rPr lang="ru-RU" b="1" dirty="0">
                <a:latin typeface="+mj-lt"/>
                <a:cs typeface="Times New Roman" panose="02020603050405020304" pitchFamily="18" charset="0"/>
              </a:rPr>
              <a:t>опросник Темной триады (SD3) </a:t>
            </a:r>
            <a:r>
              <a:rPr lang="ru-RU" b="1" dirty="0" smtClean="0">
                <a:latin typeface="+mj-lt"/>
                <a:cs typeface="Times New Roman" panose="02020603050405020304" pitchFamily="18" charset="0"/>
              </a:rPr>
              <a:t>2013 г.</a:t>
            </a:r>
            <a:r>
              <a:rPr lang="ru-RU" i="1" dirty="0" smtClean="0">
                <a:latin typeface="+mj-lt"/>
                <a:cs typeface="Times New Roman" panose="02020603050405020304" pitchFamily="18" charset="0"/>
              </a:rPr>
              <a:t/>
            </a:r>
            <a:br>
              <a:rPr lang="ru-RU" i="1" dirty="0" smtClean="0">
                <a:latin typeface="+mj-lt"/>
                <a:cs typeface="Times New Roman" panose="02020603050405020304" pitchFamily="18" charset="0"/>
              </a:rPr>
            </a:br>
            <a:r>
              <a:rPr lang="ru-RU" sz="1400" dirty="0" smtClean="0">
                <a:latin typeface="+mj-lt"/>
                <a:cs typeface="Times New Roman" panose="02020603050405020304" pitchFamily="18" charset="0"/>
              </a:rPr>
              <a:t>(</a:t>
            </a:r>
            <a:r>
              <a:rPr lang="ru-RU" sz="1400" dirty="0">
                <a:latin typeface="+mj-lt"/>
                <a:cs typeface="Times New Roman" panose="02020603050405020304" pitchFamily="18" charset="0"/>
              </a:rPr>
              <a:t>в адаптации М.С. Егоровой, М.А. Ситниковой, О.В. Паршиковой) </a:t>
            </a:r>
            <a:r>
              <a:rPr lang="ru-RU" sz="1200" dirty="0" smtClean="0">
                <a:latin typeface="+mj-lt"/>
                <a:cs typeface="Times New Roman" panose="02020603050405020304" pitchFamily="18" charset="0"/>
              </a:rPr>
              <a:t>состоит</a:t>
            </a:r>
            <a:br>
              <a:rPr lang="ru-RU" sz="1200" dirty="0" smtClean="0">
                <a:latin typeface="+mj-lt"/>
                <a:cs typeface="Times New Roman" panose="02020603050405020304" pitchFamily="18" charset="0"/>
              </a:rPr>
            </a:br>
            <a:r>
              <a:rPr lang="ru-RU" sz="12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+mj-lt"/>
                <a:cs typeface="Times New Roman" panose="02020603050405020304" pitchFamily="18" charset="0"/>
              </a:rPr>
              <a:t>из трех </a:t>
            </a:r>
            <a:r>
              <a:rPr lang="ru-RU" sz="1200" dirty="0" err="1">
                <a:latin typeface="+mj-lt"/>
                <a:cs typeface="Times New Roman" panose="02020603050405020304" pitchFamily="18" charset="0"/>
              </a:rPr>
              <a:t>субшкал</a:t>
            </a:r>
            <a:r>
              <a:rPr lang="ru-RU" sz="1200" dirty="0" smtClean="0">
                <a:latin typeface="+mj-lt"/>
                <a:cs typeface="Times New Roman" panose="02020603050405020304" pitchFamily="18" charset="0"/>
              </a:rPr>
              <a:t>,(</a:t>
            </a:r>
            <a:r>
              <a:rPr lang="ru-RU" sz="1200" dirty="0">
                <a:latin typeface="+mj-lt"/>
                <a:cs typeface="Times New Roman" panose="02020603050405020304" pitchFamily="18" charset="0"/>
              </a:rPr>
              <a:t>27 вопросов</a:t>
            </a:r>
            <a:r>
              <a:rPr lang="ru-RU" sz="1200" dirty="0" smtClean="0">
                <a:latin typeface="+mj-lt"/>
                <a:cs typeface="Times New Roman" panose="02020603050405020304" pitchFamily="18" charset="0"/>
              </a:rPr>
              <a:t>), </a:t>
            </a:r>
            <a:r>
              <a:rPr lang="ru-RU" sz="1200" dirty="0">
                <a:latin typeface="+mj-lt"/>
                <a:cs typeface="Times New Roman" panose="02020603050405020304" pitchFamily="18" charset="0"/>
              </a:rPr>
              <a:t>объединяющим три психологические личностные черты –</a:t>
            </a:r>
          </a:p>
          <a:p>
            <a:r>
              <a:rPr lang="ru-RU" sz="1200" b="1" dirty="0">
                <a:latin typeface="+mj-lt"/>
                <a:cs typeface="Times New Roman" panose="02020603050405020304" pitchFamily="18" charset="0"/>
              </a:rPr>
              <a:t>макиавеллизм, нарциссизм и психопатию</a:t>
            </a:r>
            <a:r>
              <a:rPr lang="ru-RU" sz="1200" dirty="0">
                <a:latin typeface="+mj-lt"/>
                <a:cs typeface="Times New Roman" panose="02020603050405020304" pitchFamily="18" charset="0"/>
              </a:rPr>
              <a:t>, которые исследуются в психологии</a:t>
            </a:r>
          </a:p>
          <a:p>
            <a:r>
              <a:rPr lang="ru-RU" sz="1200" dirty="0">
                <a:latin typeface="+mj-lt"/>
                <a:cs typeface="Times New Roman" panose="02020603050405020304" pitchFamily="18" charset="0"/>
              </a:rPr>
              <a:t>при изучении вариативности в пределах нормы.</a:t>
            </a:r>
            <a:r>
              <a:rPr lang="ru-RU" sz="12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2513" y="1945281"/>
            <a:ext cx="5268686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2400" b="1" dirty="0" smtClean="0"/>
              <a:t>НЕКЛИНИЧЕСКИЙ НАРЦИССИЗМ </a:t>
            </a:r>
            <a:r>
              <a:rPr lang="ru-RU" dirty="0" smtClean="0"/>
              <a:t>– </a:t>
            </a:r>
            <a:r>
              <a:rPr lang="ru-RU" dirty="0"/>
              <a:t>личностная черта, проявляющаяся в: </a:t>
            </a:r>
            <a:r>
              <a:rPr lang="ru-RU" b="1" dirty="0"/>
              <a:t>преувеличенном чувстве собственной значимости; </a:t>
            </a:r>
            <a:endParaRPr lang="ru-RU" b="1" dirty="0" smtClean="0"/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 smtClean="0"/>
              <a:t>постоянных </a:t>
            </a:r>
            <a:r>
              <a:rPr lang="ru-RU" dirty="0"/>
              <a:t>фантазиях о несомненном </a:t>
            </a:r>
            <a:r>
              <a:rPr lang="ru-RU" dirty="0" smtClean="0"/>
              <a:t>будущем успехе</a:t>
            </a:r>
            <a:r>
              <a:rPr lang="ru-RU" dirty="0"/>
              <a:t>; </a:t>
            </a:r>
            <a:endParaRPr lang="ru-RU" dirty="0" smtClean="0"/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 smtClean="0"/>
              <a:t>потребности </a:t>
            </a:r>
            <a:r>
              <a:rPr lang="ru-RU" dirty="0"/>
              <a:t>в обожании и восхищении; неадекватной реакции на критику; </a:t>
            </a:r>
            <a:endParaRPr lang="ru-RU" dirty="0" smtClean="0"/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 smtClean="0"/>
              <a:t>ожидании </a:t>
            </a:r>
            <a:r>
              <a:rPr lang="ru-RU" dirty="0"/>
              <a:t>особого отношения; </a:t>
            </a:r>
            <a:endParaRPr lang="ru-RU" dirty="0" smtClean="0"/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 smtClean="0"/>
              <a:t>использовании других </a:t>
            </a:r>
            <a:r>
              <a:rPr lang="ru-RU" dirty="0"/>
              <a:t>для осуществления своих желаний </a:t>
            </a:r>
            <a:r>
              <a:rPr lang="ru-RU" dirty="0" smtClean="0"/>
              <a:t>и достижения </a:t>
            </a:r>
            <a:r>
              <a:rPr lang="ru-RU" dirty="0"/>
              <a:t>своих целей; </a:t>
            </a:r>
            <a:endParaRPr lang="ru-RU" dirty="0" smtClean="0"/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 smtClean="0"/>
              <a:t>непонимании </a:t>
            </a:r>
            <a:r>
              <a:rPr lang="ru-RU" dirty="0"/>
              <a:t>эмоций других людей, то есть отсутствии </a:t>
            </a:r>
            <a:r>
              <a:rPr lang="ru-RU" dirty="0" err="1" smtClean="0"/>
              <a:t>эмпатии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5-конечная звезда 2"/>
          <p:cNvSpPr/>
          <p:nvPr/>
        </p:nvSpPr>
        <p:spPr>
          <a:xfrm>
            <a:off x="475012" y="1970718"/>
            <a:ext cx="296884" cy="2755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623454" y="5634245"/>
            <a:ext cx="5803076" cy="11815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«НАРЦИССЫ»</a:t>
            </a:r>
            <a:r>
              <a:rPr lang="ru-RU" dirty="0" smtClean="0"/>
              <a:t> – </a:t>
            </a:r>
            <a:r>
              <a:rPr lang="ru-RU" dirty="0"/>
              <a:t>крайне самовлюбленные люди с завышенной самооценкой;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48945" y="2850078"/>
            <a:ext cx="435428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Согласно эмпирически выведенной </a:t>
            </a:r>
            <a:r>
              <a:rPr lang="ru-RU" b="1" dirty="0" smtClean="0"/>
              <a:t>модели </a:t>
            </a:r>
            <a:r>
              <a:rPr lang="ru-RU" b="1" dirty="0"/>
              <a:t>нарциссизма, это свойство </a:t>
            </a:r>
            <a:r>
              <a:rPr lang="ru-RU" b="1" dirty="0" smtClean="0"/>
              <a:t>включает: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 </a:t>
            </a:r>
            <a:r>
              <a:rPr lang="ru-RU" dirty="0"/>
              <a:t>восприятие себя</a:t>
            </a:r>
          </a:p>
          <a:p>
            <a:r>
              <a:rPr lang="ru-RU" dirty="0"/>
              <a:t>в оттенках превосходства и исключительности; </a:t>
            </a: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 smtClean="0"/>
              <a:t>самовосхищение</a:t>
            </a:r>
            <a:r>
              <a:rPr lang="ru-RU" dirty="0" smtClean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использование </a:t>
            </a:r>
            <a:r>
              <a:rPr lang="ru-RU" dirty="0"/>
              <a:t>других людей в личных целях с посягательством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 их </a:t>
            </a:r>
            <a:r>
              <a:rPr lang="ru-RU" dirty="0"/>
              <a:t>права; </a:t>
            </a: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ориентацию </a:t>
            </a:r>
            <a:r>
              <a:rPr lang="ru-RU" dirty="0"/>
              <a:t>на лидерство и власть.</a:t>
            </a:r>
          </a:p>
        </p:txBody>
      </p:sp>
      <p:sp>
        <p:nvSpPr>
          <p:cNvPr id="10" name="5-конечная звезда 9"/>
          <p:cNvSpPr/>
          <p:nvPr/>
        </p:nvSpPr>
        <p:spPr>
          <a:xfrm>
            <a:off x="6782789" y="2709866"/>
            <a:ext cx="494805" cy="49084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106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7150177" y="688899"/>
            <a:ext cx="3756483" cy="33174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149538" y="4272588"/>
            <a:ext cx="3757122" cy="24646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181943D5-249D-EE46-97BC-C0AFC9979D8D}"/>
              </a:ext>
            </a:extLst>
          </p:cNvPr>
          <p:cNvSpPr/>
          <p:nvPr/>
        </p:nvSpPr>
        <p:spPr>
          <a:xfrm>
            <a:off x="0" y="135438"/>
            <a:ext cx="6728478" cy="5909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 </a:t>
            </a:r>
          </a:p>
        </p:txBody>
      </p:sp>
      <p:sp>
        <p:nvSpPr>
          <p:cNvPr id="9" name="5-конечная звезда 8">
            <a:extLst>
              <a:ext uri="{FF2B5EF4-FFF2-40B4-BE49-F238E27FC236}">
                <a16:creationId xmlns:a16="http://schemas.microsoft.com/office/drawing/2014/main" xmlns="" id="{A421EA3B-E49D-0E41-9B05-808F2842EE3B}"/>
              </a:ext>
            </a:extLst>
          </p:cNvPr>
          <p:cNvSpPr/>
          <p:nvPr/>
        </p:nvSpPr>
        <p:spPr>
          <a:xfrm>
            <a:off x="6652688" y="4204724"/>
            <a:ext cx="685800" cy="675861"/>
          </a:xfrm>
          <a:prstGeom prst="star5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7202273" y="4336610"/>
            <a:ext cx="360905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МАКИАВЕЛЛИЗМ</a:t>
            </a:r>
            <a: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в </a:t>
            </a:r>
            <a: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себя манипуляцию </a:t>
            </a:r>
            <a:r>
              <a:rPr lang="ru-RU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эксплуатацию других, </a:t>
            </a:r>
            <a:r>
              <a:rPr lang="ru-RU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циничное </a:t>
            </a:r>
            <a: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пренебрежение нравственностью, сосредоточение на собственных </a:t>
            </a:r>
            <a:r>
              <a:rPr lang="ru-RU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интересах, лживость и умение льстить.</a:t>
            </a:r>
            <a:endParaRPr lang="ru-RU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241" y="688899"/>
            <a:ext cx="64982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                                    </a:t>
            </a:r>
          </a:p>
          <a:p>
            <a:r>
              <a:rPr lang="ru-RU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Короткий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опросник Темной триады (SD3)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2013 г.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/>
            </a:r>
            <a:b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(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в адаптации М.С. Егоровой, М.А. Ситниковой, О.В. Паршиковой)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i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0785" y="1844634"/>
            <a:ext cx="5268686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 </a:t>
            </a:r>
            <a:r>
              <a:rPr lang="ru-RU" sz="2400" b="1" dirty="0" smtClean="0"/>
              <a:t>МАКИАВЕЛЛИЗМ</a:t>
            </a:r>
            <a:r>
              <a:rPr lang="ru-RU" dirty="0" smtClean="0"/>
              <a:t> </a:t>
            </a:r>
            <a:r>
              <a:rPr lang="ru-RU" dirty="0"/>
              <a:t>– склонность использовать </a:t>
            </a:r>
            <a:r>
              <a:rPr lang="ru-RU" dirty="0" err="1"/>
              <a:t>манипулятивные</a:t>
            </a:r>
            <a:r>
              <a:rPr lang="ru-RU" dirty="0"/>
              <a:t> тактики для достижения своих целей, связанная с </a:t>
            </a:r>
            <a:r>
              <a:rPr lang="ru-RU" dirty="0" smtClean="0"/>
              <a:t>убеждением субъекта </a:t>
            </a:r>
            <a:r>
              <a:rPr lang="ru-RU" dirty="0"/>
              <a:t>в том, что </a:t>
            </a:r>
            <a:r>
              <a:rPr lang="ru-RU" sz="2400" b="1" dirty="0"/>
              <a:t>при общении с </a:t>
            </a:r>
            <a:r>
              <a:rPr lang="ru-RU" sz="2400" b="1" dirty="0" smtClean="0"/>
              <a:t>другими людьми </a:t>
            </a:r>
            <a:r>
              <a:rPr lang="ru-RU" sz="2400" b="1" dirty="0"/>
              <a:t>ими можно и даже нужно манипулировать, </a:t>
            </a:r>
            <a:r>
              <a:rPr lang="ru-RU" dirty="0"/>
              <a:t>а также наличием навыков и конкретных умений манипуляции (способность</a:t>
            </a:r>
          </a:p>
          <a:p>
            <a:r>
              <a:rPr lang="ru-RU" dirty="0"/>
              <a:t>убеждать других, понимать их намерения и</a:t>
            </a:r>
          </a:p>
          <a:p>
            <a:r>
              <a:rPr lang="ru-RU" dirty="0"/>
              <a:t>причины поступков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205209" y="610703"/>
            <a:ext cx="370145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Акцент на желании управлять другими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dirty="0" smtClean="0"/>
              <a:t>приводит </a:t>
            </a:r>
            <a:r>
              <a:rPr lang="ru-RU" dirty="0"/>
              <a:t>к </a:t>
            </a:r>
            <a:r>
              <a:rPr lang="ru-RU" dirty="0" err="1"/>
              <a:t>манипулятивному</a:t>
            </a:r>
            <a:r>
              <a:rPr lang="ru-RU" dirty="0"/>
              <a:t>, </a:t>
            </a:r>
          </a:p>
          <a:p>
            <a:r>
              <a:rPr lang="ru-RU" dirty="0"/>
              <a:t>а не к диалогичному взаимодействию, препятствует установлению аутентичных, доверительных отношений,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что </a:t>
            </a:r>
            <a:r>
              <a:rPr lang="ru-RU" dirty="0"/>
              <a:t>в итоге приводит к неэффективности либо отрицательному эффекту подобного взаимодействия;</a:t>
            </a:r>
          </a:p>
        </p:txBody>
      </p:sp>
      <p:sp>
        <p:nvSpPr>
          <p:cNvPr id="12" name="5-конечная звезда 11"/>
          <p:cNvSpPr/>
          <p:nvPr/>
        </p:nvSpPr>
        <p:spPr>
          <a:xfrm>
            <a:off x="550785" y="1971304"/>
            <a:ext cx="264654" cy="2335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5-конечная звезда 12"/>
          <p:cNvSpPr/>
          <p:nvPr/>
        </p:nvSpPr>
        <p:spPr>
          <a:xfrm>
            <a:off x="6995588" y="592389"/>
            <a:ext cx="264653" cy="26796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637309" y="5450774"/>
            <a:ext cx="6020790" cy="12864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«МАКИАВЕЛЛИСТЫ»</a:t>
            </a:r>
            <a:r>
              <a:rPr lang="ru-RU" dirty="0"/>
              <a:t> – манипуляторы, использующие других в своих целях;</a:t>
            </a:r>
          </a:p>
        </p:txBody>
      </p:sp>
    </p:spTree>
    <p:extLst>
      <p:ext uri="{BB962C8B-B14F-4D97-AF65-F5344CB8AC3E}">
        <p14:creationId xmlns:p14="http://schemas.microsoft.com/office/powerpoint/2010/main" val="3202482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7176657" y="3226260"/>
            <a:ext cx="4433454" cy="3408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219636" y="271008"/>
            <a:ext cx="4303388" cy="2800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181943D5-249D-EE46-97BC-C0AFC9979D8D}"/>
              </a:ext>
            </a:extLst>
          </p:cNvPr>
          <p:cNvSpPr/>
          <p:nvPr/>
        </p:nvSpPr>
        <p:spPr>
          <a:xfrm>
            <a:off x="0" y="135438"/>
            <a:ext cx="6728478" cy="5909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 </a:t>
            </a:r>
          </a:p>
        </p:txBody>
      </p:sp>
      <p:sp>
        <p:nvSpPr>
          <p:cNvPr id="9" name="5-конечная звезда 8">
            <a:extLst>
              <a:ext uri="{FF2B5EF4-FFF2-40B4-BE49-F238E27FC236}">
                <a16:creationId xmlns:a16="http://schemas.microsoft.com/office/drawing/2014/main" xmlns="" id="{A421EA3B-E49D-0E41-9B05-808F2842EE3B}"/>
              </a:ext>
            </a:extLst>
          </p:cNvPr>
          <p:cNvSpPr/>
          <p:nvPr/>
        </p:nvSpPr>
        <p:spPr>
          <a:xfrm>
            <a:off x="6728478" y="-89652"/>
            <a:ext cx="685800" cy="675861"/>
          </a:xfrm>
          <a:prstGeom prst="star5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7251305" y="271009"/>
            <a:ext cx="435880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90-х гг.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Дж.Макхоски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коллегами [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McHoskey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1995;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McHoskey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1998] показали, что, </a:t>
            </a:r>
            <a:endParaRPr lang="ru-RU" sz="1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во-первых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теоретические представления о макиавеллизме, нарциссизме и психопатии в значительной степени совпадают; </a:t>
            </a:r>
            <a:endParaRPr lang="ru-RU" sz="1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во-вторых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структуры их связей  с другими психологическими особенностями очень похожи (например, они положительно связаны с социальной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доминантностью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экстернальным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локусом контроля, асоциальностью и т.д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5457" y="622200"/>
            <a:ext cx="677036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                                    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+mj-lt"/>
                <a:cs typeface="Times New Roman" panose="02020603050405020304" pitchFamily="18" charset="0"/>
              </a:rPr>
              <a:t>Короткий </a:t>
            </a:r>
            <a:r>
              <a:rPr lang="ru-RU" b="1" dirty="0">
                <a:latin typeface="+mj-lt"/>
                <a:cs typeface="Times New Roman" panose="02020603050405020304" pitchFamily="18" charset="0"/>
              </a:rPr>
              <a:t>опросник Темной триады (SD3) </a:t>
            </a:r>
            <a:r>
              <a:rPr lang="ru-RU" b="1" dirty="0" smtClean="0">
                <a:latin typeface="+mj-lt"/>
                <a:cs typeface="Times New Roman" panose="02020603050405020304" pitchFamily="18" charset="0"/>
              </a:rPr>
              <a:t>2013 г.</a:t>
            </a:r>
            <a:r>
              <a:rPr lang="ru-RU" i="1" dirty="0" smtClean="0">
                <a:latin typeface="+mj-lt"/>
                <a:cs typeface="Times New Roman" panose="02020603050405020304" pitchFamily="18" charset="0"/>
              </a:rPr>
              <a:t/>
            </a:r>
            <a:br>
              <a:rPr lang="ru-RU" i="1" dirty="0" smtClean="0">
                <a:latin typeface="+mj-lt"/>
                <a:cs typeface="Times New Roman" panose="02020603050405020304" pitchFamily="18" charset="0"/>
              </a:rPr>
            </a:br>
            <a:r>
              <a:rPr lang="ru-RU" sz="1400" dirty="0" smtClean="0">
                <a:latin typeface="+mj-lt"/>
                <a:cs typeface="Times New Roman" panose="02020603050405020304" pitchFamily="18" charset="0"/>
              </a:rPr>
              <a:t>(</a:t>
            </a:r>
            <a:r>
              <a:rPr lang="ru-RU" sz="1400" dirty="0">
                <a:latin typeface="+mj-lt"/>
                <a:cs typeface="Times New Roman" panose="02020603050405020304" pitchFamily="18" charset="0"/>
              </a:rPr>
              <a:t>в адаптации М.С. Егоровой, М.А. Ситниковой, О.В. Паршиковой)</a:t>
            </a:r>
            <a:r>
              <a:rPr lang="ru-R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6471" y="1653334"/>
            <a:ext cx="5470567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НЕКЛИНИЧЕСКАЯ ПСИХОПАТИЯ </a:t>
            </a:r>
            <a:r>
              <a:rPr lang="ru-RU" dirty="0" smtClean="0"/>
              <a:t>– аномалия развития </a:t>
            </a:r>
            <a:r>
              <a:rPr lang="ru-RU" dirty="0"/>
              <a:t>эмоционально-волевой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 </a:t>
            </a:r>
            <a:r>
              <a:rPr lang="ru-RU" dirty="0"/>
              <a:t>мотивационной сфер личности, основные </a:t>
            </a:r>
            <a:r>
              <a:rPr lang="ru-RU" dirty="0" smtClean="0"/>
              <a:t>проявления: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низкая </a:t>
            </a:r>
            <a:r>
              <a:rPr lang="ru-RU" dirty="0"/>
              <a:t>тревожность, </a:t>
            </a: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импульсивность</a:t>
            </a:r>
            <a:r>
              <a:rPr lang="ru-RU" dirty="0"/>
              <a:t>, </a:t>
            </a: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безответственность</a:t>
            </a:r>
            <a:r>
              <a:rPr lang="ru-RU" dirty="0"/>
              <a:t>, </a:t>
            </a: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эмоциональная холодность (бессердечность),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склонность к обману и </a:t>
            </a:r>
            <a:r>
              <a:rPr lang="ru-RU" dirty="0" smtClean="0"/>
              <a:t>манипуляции,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тенденция </a:t>
            </a:r>
            <a:r>
              <a:rPr lang="ru-RU" dirty="0"/>
              <a:t>к асоциальности, </a:t>
            </a: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эгоизм,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беспощадность. </a:t>
            </a:r>
          </a:p>
        </p:txBody>
      </p:sp>
      <p:sp>
        <p:nvSpPr>
          <p:cNvPr id="5" name="Стрелка вправо 4"/>
          <p:cNvSpPr/>
          <p:nvPr/>
        </p:nvSpPr>
        <p:spPr>
          <a:xfrm>
            <a:off x="593767" y="4615543"/>
            <a:ext cx="6515594" cy="21771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</a:t>
            </a:r>
            <a:r>
              <a:rPr lang="ru-RU" b="1" dirty="0" smtClean="0"/>
              <a:t>ПСИХОПАТЫ»</a:t>
            </a:r>
            <a:r>
              <a:rPr lang="ru-RU" dirty="0"/>
              <a:t> </a:t>
            </a:r>
            <a:r>
              <a:rPr lang="ru-RU" dirty="0" smtClean="0"/>
              <a:t>–личности</a:t>
            </a:r>
            <a:r>
              <a:rPr lang="ru-RU" dirty="0"/>
              <a:t>, характеризующиеся безразличием к окружающим или даже жестокостью к </a:t>
            </a:r>
            <a:r>
              <a:rPr lang="ru-RU" dirty="0" smtClean="0"/>
              <a:t>ним и </a:t>
            </a:r>
            <a:r>
              <a:rPr lang="ru-RU" dirty="0"/>
              <a:t>импульсивностью.</a:t>
            </a:r>
          </a:p>
        </p:txBody>
      </p:sp>
      <p:sp>
        <p:nvSpPr>
          <p:cNvPr id="7" name="5-конечная звезда 6"/>
          <p:cNvSpPr/>
          <p:nvPr/>
        </p:nvSpPr>
        <p:spPr>
          <a:xfrm>
            <a:off x="372654" y="1594030"/>
            <a:ext cx="270600" cy="33646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7166479" y="3164681"/>
            <a:ext cx="4528457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Объединяет все три черты черствость и безразличие к людям. </a:t>
            </a:r>
            <a:endParaRPr lang="ru-RU" sz="1600" dirty="0" smtClean="0"/>
          </a:p>
          <a:p>
            <a:r>
              <a:rPr lang="ru-RU" sz="1600" dirty="0" smtClean="0"/>
              <a:t>Отсутствие </a:t>
            </a:r>
            <a:r>
              <a:rPr lang="ru-RU" sz="1600" dirty="0" err="1"/>
              <a:t>эмпатии</a:t>
            </a:r>
            <a:r>
              <a:rPr lang="ru-RU" sz="1600" dirty="0"/>
              <a:t> позволяет не тратить время и силы на чужие проблемы и не испытывать чувства вины, манипулируя другими людьми для достижения собственных целей. Отсутствие эмоционального отклика и использование </a:t>
            </a:r>
            <a:r>
              <a:rPr lang="ru-RU" sz="1600" dirty="0" err="1"/>
              <a:t>манипулятивных</a:t>
            </a:r>
            <a:r>
              <a:rPr lang="ru-RU" sz="1600" dirty="0"/>
              <a:t> тактик представляют собой </a:t>
            </a:r>
            <a:r>
              <a:rPr lang="ru-RU" sz="2400" b="1" dirty="0"/>
              <a:t>ядро Темной триады, </a:t>
            </a:r>
            <a:r>
              <a:rPr lang="ru-RU" dirty="0"/>
              <a:t>то есть именно то, что позволяет рассматривать «темные» черты как единый </a:t>
            </a:r>
            <a:r>
              <a:rPr lang="ru-RU" dirty="0" smtClean="0"/>
              <a:t>комплекс.</a:t>
            </a:r>
            <a:endParaRPr lang="ru-RU" dirty="0"/>
          </a:p>
        </p:txBody>
      </p:sp>
      <p:sp>
        <p:nvSpPr>
          <p:cNvPr id="14" name="5-конечная звезда 13"/>
          <p:cNvSpPr/>
          <p:nvPr/>
        </p:nvSpPr>
        <p:spPr>
          <a:xfrm>
            <a:off x="6689206" y="3020768"/>
            <a:ext cx="518555" cy="50479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721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7219636" y="271009"/>
            <a:ext cx="4366722" cy="21489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Им безразличны чувства и потребности других людей, а потому они редко считаются с ними при составлении и реализации своих планов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181943D5-249D-EE46-97BC-C0AFC9979D8D}"/>
              </a:ext>
            </a:extLst>
          </p:cNvPr>
          <p:cNvSpPr/>
          <p:nvPr/>
        </p:nvSpPr>
        <p:spPr>
          <a:xfrm>
            <a:off x="0" y="135438"/>
            <a:ext cx="6728478" cy="5909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 </a:t>
            </a:r>
          </a:p>
        </p:txBody>
      </p:sp>
      <p:sp>
        <p:nvSpPr>
          <p:cNvPr id="9" name="5-конечная звезда 8">
            <a:extLst>
              <a:ext uri="{FF2B5EF4-FFF2-40B4-BE49-F238E27FC236}">
                <a16:creationId xmlns:a16="http://schemas.microsoft.com/office/drawing/2014/main" xmlns="" id="{A421EA3B-E49D-0E41-9B05-808F2842EE3B}"/>
              </a:ext>
            </a:extLst>
          </p:cNvPr>
          <p:cNvSpPr/>
          <p:nvPr/>
        </p:nvSpPr>
        <p:spPr>
          <a:xfrm>
            <a:off x="6728478" y="-89652"/>
            <a:ext cx="685800" cy="675861"/>
          </a:xfrm>
          <a:prstGeom prst="star5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95457" y="622200"/>
            <a:ext cx="66595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                                    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Короткий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опросник Темной триады (SD3)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2013 г.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/>
            </a:r>
            <a:b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(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в адаптации М.С. Егоровой, М.А. Ситниковой, О.В. Паршиковой)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6472" y="1694214"/>
            <a:ext cx="5268686" cy="219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b="1" dirty="0"/>
              <a:t>Практически в каждом </a:t>
            </a:r>
            <a:r>
              <a:rPr lang="ru-RU" sz="1600" dirty="0"/>
              <a:t>из нас есть кое-что от темной триады, но у кого-то такие черты выражены значительно, у кого-то – нет</a:t>
            </a:r>
            <a:r>
              <a:rPr lang="ru-RU" sz="1600" dirty="0" smtClean="0"/>
              <a:t>.</a:t>
            </a: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 smtClean="0"/>
              <a:t>Слово </a:t>
            </a:r>
            <a:r>
              <a:rPr lang="ru-RU" sz="1600" dirty="0"/>
              <a:t>«темный» или «черный» в названии триады подчеркивает, что </a:t>
            </a:r>
            <a:r>
              <a:rPr lang="ru-RU" sz="2000" b="1" dirty="0"/>
              <a:t>общение или иное взаимодействие с </a:t>
            </a:r>
            <a:r>
              <a:rPr lang="ru-RU" sz="2000" b="1" dirty="0" smtClean="0"/>
              <a:t>ними не </a:t>
            </a:r>
            <a:r>
              <a:rPr lang="ru-RU" sz="2000" b="1" dirty="0"/>
              <a:t>всегда проходит для окружающих приятно и/или бесследно. </a:t>
            </a:r>
          </a:p>
        </p:txBody>
      </p:sp>
      <p:sp>
        <p:nvSpPr>
          <p:cNvPr id="3" name="5-конечная звезда 2"/>
          <p:cNvSpPr/>
          <p:nvPr/>
        </p:nvSpPr>
        <p:spPr>
          <a:xfrm>
            <a:off x="526472" y="1793174"/>
            <a:ext cx="296884" cy="2755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148945" y="2850078"/>
            <a:ext cx="4354286" cy="341016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С другой стороны, свои достоинства у этих личностных черт тоже есть. В частности, они помогают своим обладателям добиваться успешности, строить карьеру: таким людям проще управлять проектами, сотрудниками и т.д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О</a:t>
            </a:r>
            <a:r>
              <a:rPr lang="ru-RU" dirty="0" smtClean="0">
                <a:solidFill>
                  <a:schemeClr val="bg1"/>
                </a:solidFill>
              </a:rPr>
              <a:t>ни могут </a:t>
            </a:r>
            <a:r>
              <a:rPr lang="ru-RU" dirty="0">
                <a:solidFill>
                  <a:schemeClr val="bg1"/>
                </a:solidFill>
              </a:rPr>
              <a:t>быть очень эффективны в достижении целей, не боятся рисковать, привлекают к себе внимание и, как правило, легко завязывают знакомства (если, конечно, хотят).</a:t>
            </a:r>
          </a:p>
        </p:txBody>
      </p:sp>
      <p:sp>
        <p:nvSpPr>
          <p:cNvPr id="10" name="5-конечная звезда 9"/>
          <p:cNvSpPr/>
          <p:nvPr/>
        </p:nvSpPr>
        <p:spPr>
          <a:xfrm>
            <a:off x="6954983" y="2709866"/>
            <a:ext cx="494805" cy="49084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73973" y="4091211"/>
            <a:ext cx="5110349" cy="24406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/>
              <a:t>Те, кто показывает высокие баллы по уровням Темной триады, могут воспринимать </a:t>
            </a:r>
            <a:r>
              <a:rPr lang="ru-RU" sz="2000" b="1" dirty="0"/>
              <a:t>окружающих как ресурс </a:t>
            </a:r>
            <a:r>
              <a:rPr lang="ru-RU" dirty="0"/>
              <a:t>для достижения цели или, напротив, как досадную помеху. </a:t>
            </a:r>
            <a:endParaRPr lang="ru-RU" dirty="0" smtClean="0"/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 smtClean="0"/>
              <a:t>И </a:t>
            </a:r>
            <a:r>
              <a:rPr lang="ru-RU" dirty="0"/>
              <a:t>в том, и в другом случае они, скорее всего, не постесняются использовать манипуляции, агрессию, шантаж и другие не вполне честные приемы. </a:t>
            </a:r>
          </a:p>
        </p:txBody>
      </p:sp>
    </p:spTree>
    <p:extLst>
      <p:ext uri="{BB962C8B-B14F-4D97-AF65-F5344CB8AC3E}">
        <p14:creationId xmlns:p14="http://schemas.microsoft.com/office/powerpoint/2010/main" val="2165967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Прямоугольник 32"/>
          <p:cNvSpPr/>
          <p:nvPr/>
        </p:nvSpPr>
        <p:spPr>
          <a:xfrm>
            <a:off x="8178140" y="407719"/>
            <a:ext cx="3653641" cy="3161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2" name="Диаграмма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7649326"/>
              </p:ext>
            </p:extLst>
          </p:nvPr>
        </p:nvGraphicFramePr>
        <p:xfrm>
          <a:off x="-310736" y="3760520"/>
          <a:ext cx="4795650" cy="3032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8253348" y="3983484"/>
            <a:ext cx="3578433" cy="24621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2887628"/>
              </p:ext>
            </p:extLst>
          </p:nvPr>
        </p:nvGraphicFramePr>
        <p:xfrm>
          <a:off x="451264" y="758381"/>
          <a:ext cx="4809506" cy="3335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Овал 13"/>
          <p:cNvSpPr/>
          <p:nvPr/>
        </p:nvSpPr>
        <p:spPr>
          <a:xfrm>
            <a:off x="2892631" y="4781564"/>
            <a:ext cx="811480" cy="8510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329542" y="1095267"/>
            <a:ext cx="748146" cy="7600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8320642" y="4034935"/>
            <a:ext cx="35061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20,1%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девушек </a:t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16,4 %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юношей, в результате исследований,</a:t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обнаружен высокий уровень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макевиализма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по нашему мнению является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высоким частотным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показателем </a:t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Анти-ПВК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будущих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врачей. 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6524B803-D024-454F-A6CE-0559C2211819}"/>
              </a:ext>
            </a:extLst>
          </p:cNvPr>
          <p:cNvSpPr/>
          <p:nvPr/>
        </p:nvSpPr>
        <p:spPr>
          <a:xfrm>
            <a:off x="-1" y="87727"/>
            <a:ext cx="7948552" cy="54737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 - </a:t>
            </a:r>
            <a:r>
              <a:rPr lang="ru-RU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макевиализм</a:t>
            </a: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66776" y="1057824"/>
            <a:ext cx="282038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Использование и восприятие других в качестве инструмента</a:t>
            </a:r>
            <a:r>
              <a:rPr lang="ru-RU" sz="1400" dirty="0"/>
              <a:t>.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На </a:t>
            </a:r>
            <a:r>
              <a:rPr lang="ru-RU" sz="1400" dirty="0"/>
              <a:t>первый план </a:t>
            </a:r>
            <a:r>
              <a:rPr lang="ru-RU" sz="1400" b="1" dirty="0" smtClean="0"/>
              <a:t>всегда </a:t>
            </a:r>
            <a:r>
              <a:rPr lang="ru-RU" sz="1400" b="1" dirty="0"/>
              <a:t>выходят свои цели</a:t>
            </a:r>
            <a:endParaRPr lang="ru-RU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466776" y="2650102"/>
            <a:ext cx="28461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Нормы этики, морали, нравственности для макиавеллистов 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>не </a:t>
            </a:r>
            <a:r>
              <a:rPr lang="ru-RU" sz="1400" b="1" dirty="0"/>
              <a:t>играют особой роли</a:t>
            </a:r>
            <a:r>
              <a:rPr lang="ru-RU" sz="1400" dirty="0"/>
              <a:t>.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При </a:t>
            </a:r>
            <a:r>
              <a:rPr lang="ru-RU" sz="1400" dirty="0"/>
              <a:t>необходимости они легко могут преступить через них. 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84914" y="4511623"/>
            <a:ext cx="24581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Они не считают свое поведение чем-либо плохим</a:t>
            </a:r>
            <a:r>
              <a:rPr lang="ru-RU" sz="1400" dirty="0"/>
              <a:t>.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Многие </a:t>
            </a:r>
            <a:r>
              <a:rPr lang="ru-RU" sz="1400" dirty="0"/>
              <a:t>из них верят, что выигрывает сильнейший, что в основной своей массе люди слабы, порочны, обладают слабой </a:t>
            </a:r>
            <a:r>
              <a:rPr lang="ru-RU" sz="1400" dirty="0" smtClean="0"/>
              <a:t>волей.</a:t>
            </a:r>
            <a:endParaRPr lang="ru-RU" sz="1400" dirty="0"/>
          </a:p>
        </p:txBody>
      </p:sp>
      <p:sp>
        <p:nvSpPr>
          <p:cNvPr id="12" name="Полилиния 11"/>
          <p:cNvSpPr/>
          <p:nvPr/>
        </p:nvSpPr>
        <p:spPr>
          <a:xfrm>
            <a:off x="3127169" y="1163761"/>
            <a:ext cx="1389889" cy="383990"/>
          </a:xfrm>
          <a:custGeom>
            <a:avLst/>
            <a:gdLst>
              <a:gd name="connsiteX0" fmla="*/ 0 w 1389889"/>
              <a:gd name="connsiteY0" fmla="*/ 383990 h 383990"/>
              <a:gd name="connsiteX1" fmla="*/ 482930 w 1389889"/>
              <a:gd name="connsiteY1" fmla="*/ 114816 h 383990"/>
              <a:gd name="connsiteX2" fmla="*/ 815439 w 1389889"/>
              <a:gd name="connsiteY2" fmla="*/ 253361 h 383990"/>
              <a:gd name="connsiteX3" fmla="*/ 1341912 w 1389889"/>
              <a:gd name="connsiteY3" fmla="*/ 7938 h 383990"/>
              <a:gd name="connsiteX4" fmla="*/ 1365662 w 1389889"/>
              <a:gd name="connsiteY4" fmla="*/ 55439 h 383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9889" h="383990">
                <a:moveTo>
                  <a:pt x="0" y="383990"/>
                </a:moveTo>
                <a:cubicBezTo>
                  <a:pt x="173512" y="260288"/>
                  <a:pt x="347024" y="136587"/>
                  <a:pt x="482930" y="114816"/>
                </a:cubicBezTo>
                <a:cubicBezTo>
                  <a:pt x="618836" y="93045"/>
                  <a:pt x="672275" y="271174"/>
                  <a:pt x="815439" y="253361"/>
                </a:cubicBezTo>
                <a:cubicBezTo>
                  <a:pt x="958603" y="235548"/>
                  <a:pt x="1250208" y="40925"/>
                  <a:pt x="1341912" y="7938"/>
                </a:cubicBezTo>
                <a:cubicBezTo>
                  <a:pt x="1433616" y="-25049"/>
                  <a:pt x="1365662" y="55439"/>
                  <a:pt x="1365662" y="5543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3748644" y="4608739"/>
            <a:ext cx="803564" cy="438274"/>
          </a:xfrm>
          <a:custGeom>
            <a:avLst/>
            <a:gdLst>
              <a:gd name="connsiteX0" fmla="*/ 0 w 803564"/>
              <a:gd name="connsiteY0" fmla="*/ 438274 h 438274"/>
              <a:gd name="connsiteX1" fmla="*/ 178130 w 803564"/>
              <a:gd name="connsiteY1" fmla="*/ 184934 h 438274"/>
              <a:gd name="connsiteX2" fmla="*/ 471055 w 803564"/>
              <a:gd name="connsiteY2" fmla="*/ 287853 h 438274"/>
              <a:gd name="connsiteX3" fmla="*/ 629392 w 803564"/>
              <a:gd name="connsiteY3" fmla="*/ 30555 h 438274"/>
              <a:gd name="connsiteX4" fmla="*/ 803564 w 803564"/>
              <a:gd name="connsiteY4" fmla="*/ 14721 h 438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3564" h="438274">
                <a:moveTo>
                  <a:pt x="0" y="438274"/>
                </a:moveTo>
                <a:cubicBezTo>
                  <a:pt x="49810" y="324139"/>
                  <a:pt x="99621" y="210004"/>
                  <a:pt x="178130" y="184934"/>
                </a:cubicBezTo>
                <a:cubicBezTo>
                  <a:pt x="256639" y="159864"/>
                  <a:pt x="395845" y="313583"/>
                  <a:pt x="471055" y="287853"/>
                </a:cubicBezTo>
                <a:cubicBezTo>
                  <a:pt x="546265" y="262123"/>
                  <a:pt x="573974" y="76077"/>
                  <a:pt x="629392" y="30555"/>
                </a:cubicBezTo>
                <a:cubicBezTo>
                  <a:pt x="684810" y="-14967"/>
                  <a:pt x="744187" y="-123"/>
                  <a:pt x="803564" y="1472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4291465" y="968391"/>
            <a:ext cx="305276" cy="311516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4336812" y="4485868"/>
            <a:ext cx="259929" cy="23454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6459207" y="2980408"/>
            <a:ext cx="1718933" cy="589123"/>
          </a:xfrm>
          <a:custGeom>
            <a:avLst/>
            <a:gdLst>
              <a:gd name="connsiteX0" fmla="*/ 1718933 w 1718933"/>
              <a:gd name="connsiteY0" fmla="*/ 589123 h 589123"/>
              <a:gd name="connsiteX1" fmla="*/ 1350798 w 1718933"/>
              <a:gd name="connsiteY1" fmla="*/ 141819 h 589123"/>
              <a:gd name="connsiteX2" fmla="*/ 673905 w 1718933"/>
              <a:gd name="connsiteY2" fmla="*/ 288281 h 589123"/>
              <a:gd name="connsiteX3" fmla="*/ 60346 w 1718933"/>
              <a:gd name="connsiteY3" fmla="*/ 23066 h 589123"/>
              <a:gd name="connsiteX4" fmla="*/ 56388 w 1718933"/>
              <a:gd name="connsiteY4" fmla="*/ 30983 h 589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8933" h="589123">
                <a:moveTo>
                  <a:pt x="1718933" y="589123"/>
                </a:moveTo>
                <a:cubicBezTo>
                  <a:pt x="1621951" y="390541"/>
                  <a:pt x="1524969" y="191959"/>
                  <a:pt x="1350798" y="141819"/>
                </a:cubicBezTo>
                <a:cubicBezTo>
                  <a:pt x="1176627" y="91679"/>
                  <a:pt x="888980" y="308073"/>
                  <a:pt x="673905" y="288281"/>
                </a:cubicBezTo>
                <a:cubicBezTo>
                  <a:pt x="458830" y="268489"/>
                  <a:pt x="163265" y="65949"/>
                  <a:pt x="60346" y="23066"/>
                </a:cubicBezTo>
                <a:cubicBezTo>
                  <a:pt x="-42573" y="-19817"/>
                  <a:pt x="6907" y="5583"/>
                  <a:pt x="56388" y="3098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5-конечная звезда 30"/>
          <p:cNvSpPr/>
          <p:nvPr/>
        </p:nvSpPr>
        <p:spPr>
          <a:xfrm>
            <a:off x="8077199" y="3620982"/>
            <a:ext cx="352301" cy="36250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8178140" y="455935"/>
            <a:ext cx="365364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Макиавеллист</a:t>
            </a:r>
            <a:r>
              <a:rPr lang="ru-RU" sz="1600" b="1" dirty="0">
                <a:solidFill>
                  <a:schemeClr val="bg1"/>
                </a:solidFill>
              </a:rPr>
              <a:t> обычно обаятелен, </a:t>
            </a:r>
            <a:r>
              <a:rPr lang="ru-RU" sz="1600" b="1" dirty="0" err="1">
                <a:solidFill>
                  <a:schemeClr val="bg1"/>
                </a:solidFill>
              </a:rPr>
              <a:t>харизматичен</a:t>
            </a:r>
            <a:r>
              <a:rPr lang="ru-RU" sz="1600" b="1" dirty="0">
                <a:solidFill>
                  <a:schemeClr val="bg1"/>
                </a:solidFill>
              </a:rPr>
              <a:t>, привлекает к себе внимание (если, конечно, ему это выгодно в данный момент). </a:t>
            </a:r>
            <a:endParaRPr lang="ru-RU" sz="1600" b="1" dirty="0" smtClean="0">
              <a:solidFill>
                <a:schemeClr val="bg1"/>
              </a:solidFill>
            </a:endParaRPr>
          </a:p>
          <a:p>
            <a:r>
              <a:rPr lang="ru-RU" sz="1600" b="1" dirty="0" smtClean="0">
                <a:solidFill>
                  <a:schemeClr val="bg1"/>
                </a:solidFill>
              </a:rPr>
              <a:t/>
            </a:r>
            <a:br>
              <a:rPr lang="ru-RU" sz="1600" b="1" dirty="0" smtClean="0">
                <a:solidFill>
                  <a:schemeClr val="bg1"/>
                </a:solidFill>
              </a:rPr>
            </a:br>
            <a:r>
              <a:rPr lang="ru-RU" sz="1600" b="1" dirty="0" smtClean="0">
                <a:solidFill>
                  <a:schemeClr val="bg1"/>
                </a:solidFill>
              </a:rPr>
              <a:t>Такие </a:t>
            </a:r>
            <a:r>
              <a:rPr lang="ru-RU" sz="1600" b="1" dirty="0">
                <a:solidFill>
                  <a:schemeClr val="bg1"/>
                </a:solidFill>
              </a:rPr>
              <a:t>люди ценят власть, деньги и т.д. выше, чем нематериальные ценности. </a:t>
            </a:r>
            <a:endParaRPr lang="ru-RU" sz="1600" b="1" dirty="0" smtClean="0">
              <a:solidFill>
                <a:schemeClr val="bg1"/>
              </a:solidFill>
            </a:endParaRPr>
          </a:p>
          <a:p>
            <a:r>
              <a:rPr lang="ru-RU" sz="1600" b="1" dirty="0" smtClean="0">
                <a:solidFill>
                  <a:schemeClr val="bg1"/>
                </a:solidFill>
              </a:rPr>
              <a:t/>
            </a:r>
            <a:br>
              <a:rPr lang="ru-RU" sz="1600" b="1" dirty="0" smtClean="0">
                <a:solidFill>
                  <a:schemeClr val="bg1"/>
                </a:solidFill>
              </a:rPr>
            </a:br>
            <a:r>
              <a:rPr lang="ru-RU" sz="1600" b="1" dirty="0" smtClean="0">
                <a:solidFill>
                  <a:schemeClr val="bg1"/>
                </a:solidFill>
              </a:rPr>
              <a:t>В </a:t>
            </a:r>
            <a:r>
              <a:rPr lang="ru-RU" sz="1600" b="1" dirty="0">
                <a:solidFill>
                  <a:schemeClr val="bg1"/>
                </a:solidFill>
              </a:rPr>
              <a:t>их описании часто встречается слово «циничность», но также и «отличная хватка».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530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5067496"/>
              </p:ext>
            </p:extLst>
          </p:nvPr>
        </p:nvGraphicFramePr>
        <p:xfrm>
          <a:off x="386657" y="3800105"/>
          <a:ext cx="4728965" cy="2924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476212"/>
              </p:ext>
            </p:extLst>
          </p:nvPr>
        </p:nvGraphicFramePr>
        <p:xfrm>
          <a:off x="484291" y="588360"/>
          <a:ext cx="4699905" cy="3537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8401468" y="3962104"/>
            <a:ext cx="2335480" cy="24621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554847" y="4159271"/>
            <a:ext cx="811480" cy="8510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554847" y="975746"/>
            <a:ext cx="748146" cy="7600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8459493" y="4014377"/>
            <a:ext cx="2133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20,0%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девушек </a:t>
            </a:r>
            <a:b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16,4 %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юношей, в результате исследований,</a:t>
            </a:r>
            <a:b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обнаружен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нарциссизма, что по нашему мнению</a:t>
            </a:r>
            <a:b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высоким частотным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показателем Анти-ПВК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будущих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врачей 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6524B803-D024-454F-A6CE-0559C2211819}"/>
              </a:ext>
            </a:extLst>
          </p:cNvPr>
          <p:cNvSpPr/>
          <p:nvPr/>
        </p:nvSpPr>
        <p:spPr>
          <a:xfrm>
            <a:off x="-1" y="87727"/>
            <a:ext cx="8166266" cy="54737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 – неклинический нарциссизм 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66776" y="956818"/>
            <a:ext cx="28203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Имеет раздутое чувство собственной значимости. 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>Н</a:t>
            </a:r>
            <a:r>
              <a:rPr lang="ru-RU" sz="1400" b="1" dirty="0" smtClean="0"/>
              <a:t>ередко </a:t>
            </a:r>
            <a:r>
              <a:rPr lang="ru-RU" sz="1400" b="1" dirty="0"/>
              <a:t>преувеличивает свои достижения и таланты. </a:t>
            </a:r>
            <a:r>
              <a:rPr lang="ru-RU" sz="1400" dirty="0"/>
              <a:t>Ожидает, что люди будут восхищаться его действиями, даже если они были незначительны.</a:t>
            </a:r>
          </a:p>
        </p:txBody>
      </p:sp>
      <p:sp>
        <p:nvSpPr>
          <p:cNvPr id="12" name="Полилиния 11"/>
          <p:cNvSpPr/>
          <p:nvPr/>
        </p:nvSpPr>
        <p:spPr>
          <a:xfrm>
            <a:off x="3127169" y="1163761"/>
            <a:ext cx="1389889" cy="383990"/>
          </a:xfrm>
          <a:custGeom>
            <a:avLst/>
            <a:gdLst>
              <a:gd name="connsiteX0" fmla="*/ 0 w 1389889"/>
              <a:gd name="connsiteY0" fmla="*/ 383990 h 383990"/>
              <a:gd name="connsiteX1" fmla="*/ 482930 w 1389889"/>
              <a:gd name="connsiteY1" fmla="*/ 114816 h 383990"/>
              <a:gd name="connsiteX2" fmla="*/ 815439 w 1389889"/>
              <a:gd name="connsiteY2" fmla="*/ 253361 h 383990"/>
              <a:gd name="connsiteX3" fmla="*/ 1341912 w 1389889"/>
              <a:gd name="connsiteY3" fmla="*/ 7938 h 383990"/>
              <a:gd name="connsiteX4" fmla="*/ 1365662 w 1389889"/>
              <a:gd name="connsiteY4" fmla="*/ 55439 h 383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9889" h="383990">
                <a:moveTo>
                  <a:pt x="0" y="383990"/>
                </a:moveTo>
                <a:cubicBezTo>
                  <a:pt x="173512" y="260288"/>
                  <a:pt x="347024" y="136587"/>
                  <a:pt x="482930" y="114816"/>
                </a:cubicBezTo>
                <a:cubicBezTo>
                  <a:pt x="618836" y="93045"/>
                  <a:pt x="672275" y="271174"/>
                  <a:pt x="815439" y="253361"/>
                </a:cubicBezTo>
                <a:cubicBezTo>
                  <a:pt x="958603" y="235548"/>
                  <a:pt x="1250208" y="40925"/>
                  <a:pt x="1341912" y="7938"/>
                </a:cubicBezTo>
                <a:cubicBezTo>
                  <a:pt x="1433616" y="-25049"/>
                  <a:pt x="1365662" y="55439"/>
                  <a:pt x="1365662" y="5543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3336661" y="3844748"/>
            <a:ext cx="1027915" cy="537127"/>
          </a:xfrm>
          <a:custGeom>
            <a:avLst/>
            <a:gdLst>
              <a:gd name="connsiteX0" fmla="*/ 0 w 803564"/>
              <a:gd name="connsiteY0" fmla="*/ 438274 h 438274"/>
              <a:gd name="connsiteX1" fmla="*/ 178130 w 803564"/>
              <a:gd name="connsiteY1" fmla="*/ 184934 h 438274"/>
              <a:gd name="connsiteX2" fmla="*/ 471055 w 803564"/>
              <a:gd name="connsiteY2" fmla="*/ 287853 h 438274"/>
              <a:gd name="connsiteX3" fmla="*/ 629392 w 803564"/>
              <a:gd name="connsiteY3" fmla="*/ 30555 h 438274"/>
              <a:gd name="connsiteX4" fmla="*/ 803564 w 803564"/>
              <a:gd name="connsiteY4" fmla="*/ 14721 h 438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3564" h="438274">
                <a:moveTo>
                  <a:pt x="0" y="438274"/>
                </a:moveTo>
                <a:cubicBezTo>
                  <a:pt x="49810" y="324139"/>
                  <a:pt x="99621" y="210004"/>
                  <a:pt x="178130" y="184934"/>
                </a:cubicBezTo>
                <a:cubicBezTo>
                  <a:pt x="256639" y="159864"/>
                  <a:pt x="395845" y="313583"/>
                  <a:pt x="471055" y="287853"/>
                </a:cubicBezTo>
                <a:cubicBezTo>
                  <a:pt x="546265" y="262123"/>
                  <a:pt x="573974" y="76077"/>
                  <a:pt x="629392" y="30555"/>
                </a:cubicBezTo>
                <a:cubicBezTo>
                  <a:pt x="684810" y="-14967"/>
                  <a:pt x="744187" y="-123"/>
                  <a:pt x="803564" y="1472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4191990" y="1033362"/>
            <a:ext cx="305276" cy="3115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4466776" y="3708185"/>
            <a:ext cx="259929" cy="2345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8325591" y="968391"/>
            <a:ext cx="3511138" cy="25790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/>
              <a:t>ОПИСАНИЕ ВЫБОРКИ:</a:t>
            </a:r>
          </a:p>
          <a:p>
            <a:r>
              <a:rPr lang="ru-RU" dirty="0" smtClean="0"/>
              <a:t>Для </a:t>
            </a:r>
            <a:r>
              <a:rPr lang="ru-RU" dirty="0"/>
              <a:t>исследования были привлечены </a:t>
            </a:r>
            <a:br>
              <a:rPr lang="ru-RU" dirty="0"/>
            </a:br>
            <a:r>
              <a:rPr lang="ru-RU" b="1" dirty="0"/>
              <a:t>студенты </a:t>
            </a:r>
            <a:r>
              <a:rPr lang="ru-RU" b="1" dirty="0" smtClean="0"/>
              <a:t>1-го </a:t>
            </a:r>
            <a:r>
              <a:rPr lang="ru-RU" b="1" dirty="0"/>
              <a:t>и </a:t>
            </a:r>
            <a:r>
              <a:rPr lang="ru-RU" b="1" dirty="0" smtClean="0"/>
              <a:t>2-го </a:t>
            </a:r>
            <a:r>
              <a:rPr lang="ru-RU" b="1" dirty="0"/>
              <a:t>курса</a:t>
            </a:r>
            <a:r>
              <a:rPr lang="ru-RU" dirty="0"/>
              <a:t> </a:t>
            </a:r>
            <a:r>
              <a:rPr lang="ru-RU" dirty="0" err="1" smtClean="0"/>
              <a:t>КрасГМУ</a:t>
            </a:r>
            <a:r>
              <a:rPr lang="ru-RU" dirty="0" smtClean="0"/>
              <a:t> педиатрического </a:t>
            </a:r>
            <a:r>
              <a:rPr lang="ru-RU" dirty="0"/>
              <a:t>и лечебного факультетов набора 2021-22 г.</a:t>
            </a:r>
          </a:p>
          <a:p>
            <a:r>
              <a:rPr lang="ru-RU" b="1" dirty="0" smtClean="0"/>
              <a:t>138 девушек и 55 юношей, средний </a:t>
            </a:r>
            <a:r>
              <a:rPr lang="ru-RU" b="1" dirty="0"/>
              <a:t>возраст – </a:t>
            </a:r>
            <a:r>
              <a:rPr lang="ru-RU" dirty="0" smtClean="0"/>
              <a:t>18,8 лет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540128" y="3923426"/>
            <a:ext cx="315487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Считает, что он не похож на других и равных ему мало. А потому и окружение должно соответствовать. </a:t>
            </a:r>
            <a:endParaRPr lang="ru-RU" sz="1400" dirty="0" smtClean="0"/>
          </a:p>
          <a:p>
            <a:r>
              <a:rPr lang="ru-RU" sz="1400" b="1" dirty="0" smtClean="0"/>
              <a:t>В партнеры </a:t>
            </a:r>
            <a:r>
              <a:rPr lang="ru-RU" sz="1400" b="1" dirty="0"/>
              <a:t>нарцисс выбирает «особенных» людей, например, с высоким социальным статусом или модельной внешностью.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Таким </a:t>
            </a:r>
            <a:r>
              <a:rPr lang="ru-RU" sz="1400" dirty="0"/>
              <a:t>образом он как бы отражает себя через них, ведь его проблемы уникальны и могут быть понятны только особым людям.</a:t>
            </a:r>
          </a:p>
        </p:txBody>
      </p:sp>
    </p:spTree>
    <p:extLst>
      <p:ext uri="{BB962C8B-B14F-4D97-AF65-F5344CB8AC3E}">
        <p14:creationId xmlns:p14="http://schemas.microsoft.com/office/powerpoint/2010/main" val="251121555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2648</TotalTime>
  <Words>1249</Words>
  <Application>Microsoft Office PowerPoint</Application>
  <PresentationFormat>Широкоэкранный</PresentationFormat>
  <Paragraphs>214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Times New Roman</vt:lpstr>
      <vt:lpstr>Trebuchet MS</vt:lpstr>
      <vt:lpstr>Wingdings 3</vt:lpstr>
      <vt:lpstr>Аспект</vt:lpstr>
      <vt:lpstr>АНТИ-ПРОФЕССИОНАЛЬНЫЕ КАЧЕСТВА ЛИЧНОСТИ БУДУЩЕГО ВРАЧА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Временная перспектива личности у студентов младших курсов</dc:title>
  <dc:creator>Елизавета Брюханова</dc:creator>
  <cp:lastModifiedBy>Наташа</cp:lastModifiedBy>
  <cp:revision>246</cp:revision>
  <dcterms:created xsi:type="dcterms:W3CDTF">2021-12-07T10:51:58Z</dcterms:created>
  <dcterms:modified xsi:type="dcterms:W3CDTF">2023-02-02T11:12:54Z</dcterms:modified>
</cp:coreProperties>
</file>