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9" r:id="rId2"/>
    <p:sldId id="257" r:id="rId3"/>
    <p:sldId id="258" r:id="rId4"/>
    <p:sldId id="256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1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37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67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9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591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374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717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28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4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95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7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90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60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3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7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B74A6-4CCF-41AF-8C6A-652442DB4D42}" type="datetimeFigureOut">
              <a:rPr lang="ru-RU" smtClean="0"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F8792B7-7EEF-4BE6-BEDA-D559BFDE76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Хронический кистозно-полипозный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пансинусит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27223" y="4484914"/>
            <a:ext cx="3013166" cy="772886"/>
          </a:xfrm>
        </p:spPr>
        <p:txBody>
          <a:bodyPr/>
          <a:lstStyle/>
          <a:p>
            <a:r>
              <a:rPr lang="ru-RU" dirty="0" err="1" smtClean="0"/>
              <a:t>Фиактистова</a:t>
            </a:r>
            <a:r>
              <a:rPr lang="ru-RU" dirty="0" smtClean="0"/>
              <a:t> С.В.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072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515" y="1093891"/>
            <a:ext cx="9601196" cy="4462177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Мужчина 40лет </a:t>
            </a:r>
          </a:p>
          <a:p>
            <a:r>
              <a:rPr lang="ru-RU" dirty="0" smtClean="0"/>
              <a:t>Жалобы на постоянную заложенность носа , выделения из носа слизистого характера , затруднение носового дыхания </a:t>
            </a:r>
          </a:p>
          <a:p>
            <a:r>
              <a:rPr lang="ru-RU" dirty="0" smtClean="0"/>
              <a:t>Анамнез : считает себя больным на протяжении нескольких лет. Самостоятельно длительное время пользуется сосудосуживающими препаратами , без эффекта. </a:t>
            </a:r>
          </a:p>
          <a:p>
            <a:pPr marL="0" indent="0">
              <a:buNone/>
            </a:pPr>
            <a:r>
              <a:rPr lang="ru-RU" dirty="0" smtClean="0"/>
              <a:t>Наружный нос не деформирован. Носовое дыхание несколько затруднено через обе половины носа, больше справа. При риноскопии : перегородка носа искривлена влево. Слизистая полости носа бледно-розовая , утолщена, нижние носовые раковины гипертрофированы ,отечны. В полости носа скудное слизистое отделяемое.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169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809897"/>
            <a:ext cx="9601196" cy="5065971"/>
          </a:xfrm>
        </p:spPr>
        <p:txBody>
          <a:bodyPr/>
          <a:lstStyle/>
          <a:p>
            <a:r>
              <a:rPr lang="ru-RU" dirty="0" smtClean="0"/>
              <a:t>При </a:t>
            </a:r>
            <a:r>
              <a:rPr lang="ru-RU" dirty="0" err="1" smtClean="0"/>
              <a:t>мезофарингоскопии</a:t>
            </a:r>
            <a:r>
              <a:rPr lang="ru-RU" dirty="0" smtClean="0"/>
              <a:t> слизистая ротоглотки чистая, розовая. Задняя стенка глотки ,розовая ,влажная. Небные миндалины 1 </a:t>
            </a:r>
            <a:r>
              <a:rPr lang="ru-RU" dirty="0" err="1" smtClean="0"/>
              <a:t>ст</a:t>
            </a:r>
            <a:r>
              <a:rPr lang="ru-RU" dirty="0" smtClean="0"/>
              <a:t> , наложений нет, лакуны свободны.</a:t>
            </a:r>
          </a:p>
          <a:p>
            <a:r>
              <a:rPr lang="ru-RU" dirty="0" smtClean="0"/>
              <a:t>При отоскопии </a:t>
            </a:r>
            <a:r>
              <a:rPr lang="en-US" dirty="0" smtClean="0"/>
              <a:t>AD AS </a:t>
            </a:r>
            <a:r>
              <a:rPr lang="ru-RU" dirty="0" smtClean="0"/>
              <a:t>наружный слуховой проход широкий ,свободный. Барабанные перепонки серые ,не напряжены ,</a:t>
            </a:r>
            <a:r>
              <a:rPr lang="ru-RU" dirty="0" err="1" smtClean="0"/>
              <a:t>опозновательные</a:t>
            </a:r>
            <a:r>
              <a:rPr lang="ru-RU" dirty="0" smtClean="0"/>
              <a:t> пункты четкие.</a:t>
            </a:r>
          </a:p>
          <a:p>
            <a:r>
              <a:rPr lang="ru-RU" dirty="0" smtClean="0"/>
              <a:t>На </a:t>
            </a:r>
            <a:r>
              <a:rPr lang="ru-RU" dirty="0" err="1" smtClean="0"/>
              <a:t>кт</a:t>
            </a:r>
            <a:r>
              <a:rPr lang="ru-RU" dirty="0" smtClean="0"/>
              <a:t> признаки </a:t>
            </a:r>
            <a:r>
              <a:rPr lang="ru-RU" dirty="0" err="1" smtClean="0"/>
              <a:t>кистозно</a:t>
            </a:r>
            <a:r>
              <a:rPr lang="ru-RU" dirty="0" smtClean="0"/>
              <a:t> полипозного </a:t>
            </a:r>
            <a:r>
              <a:rPr lang="ru-RU" dirty="0" err="1" smtClean="0"/>
              <a:t>пансинусита</a:t>
            </a:r>
            <a:r>
              <a:rPr lang="ru-RU" dirty="0" smtClean="0"/>
              <a:t>, признаки хронического гипертрофического ринита. </a:t>
            </a:r>
          </a:p>
          <a:p>
            <a:r>
              <a:rPr lang="en-US" dirty="0" smtClean="0"/>
              <a:t>DS </a:t>
            </a:r>
            <a:r>
              <a:rPr lang="ru-RU" dirty="0" smtClean="0"/>
              <a:t>Хронический кистозно-полипозный </a:t>
            </a:r>
            <a:r>
              <a:rPr lang="ru-RU" dirty="0" err="1" smtClean="0"/>
              <a:t>пансинусит</a:t>
            </a:r>
            <a:r>
              <a:rPr lang="ru-RU" dirty="0" smtClean="0"/>
              <a:t>. Хронический гипертрофический ринит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98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60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11224_0957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109" y="653142"/>
            <a:ext cx="10195884" cy="57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757646"/>
            <a:ext cx="9601196" cy="5118222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План ведения: </a:t>
            </a:r>
          </a:p>
          <a:p>
            <a:r>
              <a:rPr lang="ru-RU" sz="1800" dirty="0" smtClean="0"/>
              <a:t>Оперативное лечение : </a:t>
            </a:r>
            <a:r>
              <a:rPr lang="ru-RU" sz="1800" dirty="0" err="1" smtClean="0"/>
              <a:t>Полисинусотомия</a:t>
            </a:r>
            <a:endParaRPr lang="ru-RU" sz="1800" dirty="0" smtClean="0"/>
          </a:p>
          <a:p>
            <a:r>
              <a:rPr lang="en-US" sz="1800" dirty="0" err="1" smtClean="0"/>
              <a:t>Cefotaxim</a:t>
            </a:r>
            <a:r>
              <a:rPr lang="en-US" sz="1800" dirty="0" smtClean="0"/>
              <a:t> 2,0 +</a:t>
            </a:r>
            <a:r>
              <a:rPr lang="en-US" sz="1800" dirty="0" err="1" smtClean="0"/>
              <a:t>Sol.NaCl</a:t>
            </a:r>
            <a:r>
              <a:rPr lang="en-US" sz="1800" dirty="0" smtClean="0"/>
              <a:t> 0,9% 200,0</a:t>
            </a:r>
            <a:r>
              <a:rPr lang="ru-RU" sz="1800" dirty="0" smtClean="0"/>
              <a:t> в/в кап медленно 1 раз  в день на 5 дней</a:t>
            </a:r>
          </a:p>
          <a:p>
            <a:r>
              <a:rPr lang="en-US" sz="1800" dirty="0" err="1" smtClean="0"/>
              <a:t>Sol.Dexometazoni</a:t>
            </a:r>
            <a:r>
              <a:rPr lang="en-US" sz="1800" dirty="0" smtClean="0"/>
              <a:t> 8mg +</a:t>
            </a:r>
            <a:r>
              <a:rPr lang="en-US" sz="1800" dirty="0" err="1" smtClean="0"/>
              <a:t>Sol.NaCl</a:t>
            </a:r>
            <a:r>
              <a:rPr lang="en-US" sz="1800" dirty="0" smtClean="0"/>
              <a:t> 0,9% 200,0 </a:t>
            </a:r>
            <a:r>
              <a:rPr lang="ru-RU" sz="1800" dirty="0" smtClean="0"/>
              <a:t>в/в кап 1 раз в день на 3 дня</a:t>
            </a:r>
          </a:p>
          <a:p>
            <a:r>
              <a:rPr lang="en-US" sz="1800" dirty="0" err="1" smtClean="0"/>
              <a:t>Sol.Ketonali</a:t>
            </a:r>
            <a:r>
              <a:rPr lang="en-US" sz="1800" dirty="0" smtClean="0"/>
              <a:t> 5% </a:t>
            </a:r>
            <a:r>
              <a:rPr lang="ru-RU" sz="1800" dirty="0" smtClean="0"/>
              <a:t>при болях 2,0мл 2 раза в день в/м</a:t>
            </a:r>
          </a:p>
          <a:p>
            <a:r>
              <a:rPr lang="ru-RU" sz="1800" dirty="0" smtClean="0"/>
              <a:t>Санация полости носа + мазевые турунды 1 раз в день </a:t>
            </a:r>
          </a:p>
          <a:p>
            <a:r>
              <a:rPr lang="ru-RU" sz="1800" dirty="0" smtClean="0"/>
              <a:t>Состояние без отрицательной динамики ,самочувствие страдает по причине беспокоящих головных болей , в так же болей в области носа ,что соответствует тяжести и срокам перенесенной операции . Т тела 36,8С. Кожные покровы чистые ,умеренной влажности. В легких дыхание везикулярное, хрипов нет . ЧД 16 в мин. Сердечные тоны ясные ,ритмичные. АД 120/80 ЧСС 76. Живот мягкий ,доступен пальпации во всех отделах.</a:t>
            </a:r>
          </a:p>
          <a:p>
            <a:r>
              <a:rPr lang="en-US" sz="1800" dirty="0" err="1" smtClean="0"/>
              <a:t>Lor</a:t>
            </a:r>
            <a:r>
              <a:rPr lang="ru-RU" sz="1800" dirty="0" smtClean="0"/>
              <a:t>.</a:t>
            </a:r>
            <a:r>
              <a:rPr lang="en-US" sz="1800" dirty="0" smtClean="0"/>
              <a:t>status</a:t>
            </a:r>
            <a:r>
              <a:rPr lang="ru-RU" sz="1800" dirty="0" smtClean="0"/>
              <a:t>: Проведено удаление передней </a:t>
            </a:r>
            <a:r>
              <a:rPr lang="ru-RU" sz="1800" dirty="0" err="1" smtClean="0"/>
              <a:t>тампонады,кровотечение</a:t>
            </a:r>
            <a:r>
              <a:rPr lang="ru-RU" sz="1800" dirty="0" smtClean="0"/>
              <a:t> </a:t>
            </a:r>
            <a:r>
              <a:rPr lang="ru-RU" sz="1800" dirty="0" err="1" smtClean="0"/>
              <a:t>незначительное,гемостаз</a:t>
            </a:r>
            <a:r>
              <a:rPr lang="ru-RU" sz="1800" dirty="0" smtClean="0"/>
              <a:t> самостоятельный. Носовое дыхание несколько затруднено , в носовых ходах геморрагические </a:t>
            </a:r>
            <a:r>
              <a:rPr lang="ru-RU" sz="1800" dirty="0" err="1" smtClean="0"/>
              <a:t>сгутки</a:t>
            </a:r>
            <a:r>
              <a:rPr lang="ru-RU" sz="1800" dirty="0" smtClean="0"/>
              <a:t>. Установлены турунды с мазью «</a:t>
            </a:r>
            <a:r>
              <a:rPr lang="ru-RU" sz="1800" dirty="0" err="1" smtClean="0"/>
              <a:t>левомеколь</a:t>
            </a:r>
            <a:r>
              <a:rPr lang="ru-RU" sz="1800" dirty="0" smtClean="0"/>
              <a:t>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4390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4773" y="771674"/>
            <a:ext cx="9601196" cy="5019525"/>
          </a:xfrm>
        </p:spPr>
        <p:txBody>
          <a:bodyPr/>
          <a:lstStyle/>
          <a:p>
            <a:r>
              <a:rPr lang="ru-RU" dirty="0" smtClean="0"/>
              <a:t>Состояние удовлетворительное. Т 36.6С . Кожные покровы чистые ,умеренной </a:t>
            </a:r>
            <a:r>
              <a:rPr lang="ru-RU" dirty="0" err="1" smtClean="0"/>
              <a:t>влажности.В</a:t>
            </a:r>
            <a:r>
              <a:rPr lang="ru-RU" dirty="0" smtClean="0"/>
              <a:t> легких дыхание </a:t>
            </a:r>
            <a:r>
              <a:rPr lang="ru-RU" dirty="0" err="1" smtClean="0"/>
              <a:t>везикулярное,хрипов</a:t>
            </a:r>
            <a:r>
              <a:rPr lang="ru-RU" dirty="0" smtClean="0"/>
              <a:t> нет. ЧД 17. Сердечные тоны ясные ,ритмичные. ЧСС 82. АД 125/85.</a:t>
            </a:r>
          </a:p>
          <a:p>
            <a:r>
              <a:rPr lang="en-US" dirty="0" err="1" smtClean="0"/>
              <a:t>Lor.status</a:t>
            </a:r>
            <a:r>
              <a:rPr lang="ru-RU" dirty="0" smtClean="0"/>
              <a:t> Носовое дыхание свободное, в носовых отделах скудно геморрагические </a:t>
            </a:r>
            <a:r>
              <a:rPr lang="ru-RU" dirty="0" err="1" smtClean="0"/>
              <a:t>корочки,произведен</a:t>
            </a:r>
            <a:r>
              <a:rPr lang="ru-RU" dirty="0" smtClean="0"/>
              <a:t> туалет носа с помощью </a:t>
            </a:r>
            <a:r>
              <a:rPr lang="ru-RU" dirty="0" err="1" smtClean="0"/>
              <a:t>электроотсоса,слизистая</a:t>
            </a:r>
            <a:r>
              <a:rPr lang="ru-RU" dirty="0" smtClean="0"/>
              <a:t> полости носа розовая, умеренно-отечная ,поставлены турунды с мазью </a:t>
            </a:r>
            <a:r>
              <a:rPr lang="ru-RU" dirty="0" err="1" smtClean="0"/>
              <a:t>левомеколь</a:t>
            </a:r>
            <a:r>
              <a:rPr lang="ru-RU" dirty="0" smtClean="0"/>
              <a:t>. Выписывается под наблюдение ЛОР-врача поликлиники.</a:t>
            </a:r>
          </a:p>
          <a:p>
            <a:r>
              <a:rPr lang="ru-RU" dirty="0" smtClean="0"/>
              <a:t>Рекомендации : В полость носа Аква-лор 3 раза в день ,</a:t>
            </a:r>
            <a:r>
              <a:rPr lang="ru-RU" dirty="0" err="1" smtClean="0"/>
              <a:t>Назонекс</a:t>
            </a:r>
            <a:r>
              <a:rPr lang="ru-RU" dirty="0" smtClean="0"/>
              <a:t> 50 мкг по </a:t>
            </a:r>
            <a:r>
              <a:rPr lang="ru-RU" dirty="0"/>
              <a:t>2</a:t>
            </a:r>
            <a:r>
              <a:rPr lang="ru-RU" dirty="0" smtClean="0"/>
              <a:t> впрыска 1 раз в день 6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37732436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67</TotalTime>
  <Words>412</Words>
  <Application>Microsoft Office PowerPoint</Application>
  <PresentationFormat>Широкоэкранный</PresentationFormat>
  <Paragraphs>21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Garamond</vt:lpstr>
      <vt:lpstr>Times New Roman</vt:lpstr>
      <vt:lpstr>Натуральные материалы</vt:lpstr>
      <vt:lpstr>Хронический кистозно-полипозный пансинусит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Святослав Андриянов</dc:creator>
  <cp:lastModifiedBy>Святослав Андриянов</cp:lastModifiedBy>
  <cp:revision>8</cp:revision>
  <dcterms:created xsi:type="dcterms:W3CDTF">2022-01-14T01:02:15Z</dcterms:created>
  <dcterms:modified xsi:type="dcterms:W3CDTF">2022-01-14T02:09:30Z</dcterms:modified>
</cp:coreProperties>
</file>