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7" r:id="rId2"/>
    <p:sldId id="259" r:id="rId3"/>
    <p:sldId id="295" r:id="rId4"/>
    <p:sldId id="260" r:id="rId5"/>
    <p:sldId id="286" r:id="rId6"/>
    <p:sldId id="287" r:id="rId7"/>
    <p:sldId id="288" r:id="rId8"/>
    <p:sldId id="268" r:id="rId9"/>
    <p:sldId id="269" r:id="rId10"/>
    <p:sldId id="270" r:id="rId11"/>
    <p:sldId id="271" r:id="rId12"/>
    <p:sldId id="272" r:id="rId13"/>
    <p:sldId id="273" r:id="rId14"/>
    <p:sldId id="274" r:id="rId15"/>
    <p:sldId id="275" r:id="rId16"/>
    <p:sldId id="276" r:id="rId17"/>
    <p:sldId id="292" r:id="rId18"/>
    <p:sldId id="293" r:id="rId19"/>
    <p:sldId id="322" r:id="rId20"/>
    <p:sldId id="323" r:id="rId21"/>
    <p:sldId id="296" r:id="rId22"/>
    <p:sldId id="297" r:id="rId23"/>
    <p:sldId id="298" r:id="rId24"/>
    <p:sldId id="299" r:id="rId25"/>
    <p:sldId id="360" r:id="rId26"/>
    <p:sldId id="310" r:id="rId27"/>
    <p:sldId id="311" r:id="rId28"/>
    <p:sldId id="325" r:id="rId29"/>
    <p:sldId id="326" r:id="rId30"/>
    <p:sldId id="327" r:id="rId31"/>
    <p:sldId id="324" r:id="rId32"/>
    <p:sldId id="354" r:id="rId33"/>
    <p:sldId id="300" r:id="rId34"/>
    <p:sldId id="351" r:id="rId35"/>
    <p:sldId id="301" r:id="rId36"/>
    <p:sldId id="313" r:id="rId37"/>
    <p:sldId id="314" r:id="rId38"/>
    <p:sldId id="315" r:id="rId39"/>
    <p:sldId id="344" r:id="rId40"/>
    <p:sldId id="345" r:id="rId41"/>
    <p:sldId id="347" r:id="rId42"/>
    <p:sldId id="348" r:id="rId43"/>
    <p:sldId id="349" r:id="rId44"/>
    <p:sldId id="316" r:id="rId45"/>
    <p:sldId id="329" r:id="rId46"/>
    <p:sldId id="356" r:id="rId47"/>
    <p:sldId id="317" r:id="rId48"/>
    <p:sldId id="357" r:id="rId49"/>
    <p:sldId id="358" r:id="rId50"/>
    <p:sldId id="359" r:id="rId51"/>
    <p:sldId id="318" r:id="rId52"/>
    <p:sldId id="319" r:id="rId53"/>
    <p:sldId id="331" r:id="rId54"/>
    <p:sldId id="332" r:id="rId55"/>
    <p:sldId id="320" r:id="rId56"/>
    <p:sldId id="353" r:id="rId57"/>
    <p:sldId id="341" r:id="rId58"/>
    <p:sldId id="342" r:id="rId59"/>
    <p:sldId id="343" r:id="rId60"/>
    <p:sldId id="333" r:id="rId61"/>
    <p:sldId id="258" r:id="rId62"/>
  </p:sldIdLst>
  <p:sldSz cx="9144000" cy="6858000" type="screen4x3"/>
  <p:notesSz cx="6858000" cy="9144000"/>
  <p:custDataLst>
    <p:tags r:id="rId64"/>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390" autoAdjust="0"/>
  </p:normalViewPr>
  <p:slideViewPr>
    <p:cSldViewPr>
      <p:cViewPr varScale="1">
        <p:scale>
          <a:sx n="65" d="100"/>
          <a:sy n="65" d="100"/>
        </p:scale>
        <p:origin x="1452"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A060D6-6317-4088-A719-F4D503E48760}" type="datetimeFigureOut">
              <a:rPr lang="ru-RU" smtClean="0"/>
              <a:pPr/>
              <a:t>05.03.2021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417203-C46A-41A3-ACC0-401E3ABEF335}" type="slidenum">
              <a:rPr lang="ru-RU" smtClean="0"/>
              <a:pPr/>
              <a:t>‹#›</a:t>
            </a:fld>
            <a:endParaRPr lang="ru-RU"/>
          </a:p>
        </p:txBody>
      </p:sp>
    </p:spTree>
    <p:extLst>
      <p:ext uri="{BB962C8B-B14F-4D97-AF65-F5344CB8AC3E}">
        <p14:creationId xmlns:p14="http://schemas.microsoft.com/office/powerpoint/2010/main" val="3293419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bit.ly/6GKzgV" TargetMode="External"/><Relationship Id="rId3" Type="http://schemas.openxmlformats.org/officeDocument/2006/relationships/hyperlink" Target="http://www.oszone.net/" TargetMode="External"/><Relationship Id="rId7" Type="http://schemas.openxmlformats.org/officeDocument/2006/relationships/hyperlink" Target="http://www.oszone.net/11604/Word2010_View" TargetMode="External"/><Relationship Id="rId12" Type="http://schemas.openxmlformats.org/officeDocument/2006/relationships/hyperlink" Target="http://www.oszone.net/figs/u/72715/100317081733/image004.jpg"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www.oszone.net/10034/Office_2010" TargetMode="External"/><Relationship Id="rId11" Type="http://schemas.openxmlformats.org/officeDocument/2006/relationships/hyperlink" Target="http://www.outsidethebox.ms/x-files/windows-search/" TargetMode="External"/><Relationship Id="rId5" Type="http://schemas.openxmlformats.org/officeDocument/2006/relationships/hyperlink" Target="http://www.oszone.net/4068/Microsoft_Office" TargetMode="External"/><Relationship Id="rId10" Type="http://schemas.openxmlformats.org/officeDocument/2006/relationships/hyperlink" Target="http://www.oszone.net/figs/u/72715/100317081733/image003.jpg" TargetMode="External"/><Relationship Id="rId4" Type="http://schemas.openxmlformats.org/officeDocument/2006/relationships/hyperlink" Target="http://www.oszone.net/1/Windows" TargetMode="External"/><Relationship Id="rId9" Type="http://schemas.openxmlformats.org/officeDocument/2006/relationships/hyperlink" Target="http://www.oszone.net/figs/u/72715/100317081733/image001.jpg"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1200" b="1" i="0" u="none" strike="noStrike" cap="none" normalizeH="0" baseline="0" dirty="0" smtClean="0">
                <a:ln>
                  <a:noFill/>
                </a:ln>
                <a:effectLst/>
                <a:latin typeface="Times New Roman" pitchFamily="18" charset="0"/>
                <a:cs typeface="Times New Roman" pitchFamily="18" charset="0"/>
              </a:rPr>
              <a:t>Основные типы документов </a:t>
            </a:r>
            <a:r>
              <a:rPr kumimoji="0" lang="ru-RU" altLang="ru-RU" sz="1200" b="1" i="0" u="none" strike="noStrike" cap="none" normalizeH="0" baseline="0" dirty="0" err="1" smtClean="0">
                <a:ln>
                  <a:noFill/>
                </a:ln>
                <a:effectLst/>
                <a:latin typeface="Times New Roman" pitchFamily="18" charset="0"/>
                <a:cs typeface="Times New Roman" pitchFamily="18" charset="0"/>
              </a:rPr>
              <a:t>Microsoft</a:t>
            </a:r>
            <a:r>
              <a:rPr kumimoji="0" lang="ru-RU" altLang="ru-RU" sz="1200" b="1" i="0" u="none" strike="noStrike" cap="none" normalizeH="0" baseline="0" dirty="0" smtClean="0">
                <a:ln>
                  <a:noFill/>
                </a:ln>
                <a:effectLst/>
                <a:latin typeface="Times New Roman" pitchFamily="18" charset="0"/>
                <a:cs typeface="Times New Roman" pitchFamily="18" charset="0"/>
              </a:rPr>
              <a:t> </a:t>
            </a:r>
            <a:r>
              <a:rPr kumimoji="0" lang="ru-RU" altLang="ru-RU" sz="1200" b="1" i="0" u="none" strike="noStrike" cap="none" normalizeH="0" baseline="0" dirty="0" err="1" smtClean="0">
                <a:ln>
                  <a:noFill/>
                </a:ln>
                <a:effectLst/>
                <a:latin typeface="Times New Roman" pitchFamily="18" charset="0"/>
                <a:cs typeface="Times New Roman" pitchFamily="18" charset="0"/>
              </a:rPr>
              <a:t>Office</a:t>
            </a:r>
            <a:endParaRPr kumimoji="0" lang="ru-RU" altLang="ru-RU" sz="1200" b="1" i="0" u="none" strike="noStrike" cap="none" normalizeH="0" baseline="0" dirty="0" smtClean="0">
              <a:ln>
                <a:noFill/>
              </a:ln>
              <a:effectLst/>
              <a:latin typeface="Times New Roman" pitchFamily="18" charset="0"/>
              <a:cs typeface="Times New Roman" pitchFamily="18" charset="0"/>
            </a:endParaRPr>
          </a:p>
          <a:p>
            <a:endParaRPr lang="ru-RU" dirty="0"/>
          </a:p>
        </p:txBody>
      </p:sp>
      <p:sp>
        <p:nvSpPr>
          <p:cNvPr id="4" name="Номер слайда 3"/>
          <p:cNvSpPr>
            <a:spLocks noGrp="1"/>
          </p:cNvSpPr>
          <p:nvPr>
            <p:ph type="sldNum" sz="quarter" idx="10"/>
          </p:nvPr>
        </p:nvSpPr>
        <p:spPr/>
        <p:txBody>
          <a:bodyPr/>
          <a:lstStyle/>
          <a:p>
            <a:fld id="{87417203-C46A-41A3-ACC0-401E3ABEF335}" type="slidenum">
              <a:rPr lang="ru-RU" smtClean="0"/>
              <a:pPr/>
              <a:t>6</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just"/>
            <a:r>
              <a:rPr lang="ru-RU" sz="1200" b="1" dirty="0" smtClean="0">
                <a:latin typeface="Times New Roman" pitchFamily="18" charset="0"/>
                <a:cs typeface="Times New Roman" pitchFamily="18" charset="0"/>
              </a:rPr>
              <a:t>Оконный интерфейс </a:t>
            </a:r>
            <a:r>
              <a:rPr lang="ru-RU" sz="1200" dirty="0" smtClean="0">
                <a:latin typeface="Times New Roman" pitchFamily="18" charset="0"/>
                <a:cs typeface="Times New Roman" pitchFamily="18" charset="0"/>
              </a:rPr>
              <a:t>- такой способ организации пользовательского интерфейса программы, когда каждая интегральная часть располагается в </a:t>
            </a:r>
            <a:r>
              <a:rPr lang="ru-RU" sz="1200" i="1" dirty="0" smtClean="0">
                <a:latin typeface="Times New Roman" pitchFamily="18" charset="0"/>
                <a:cs typeface="Times New Roman" pitchFamily="18" charset="0"/>
              </a:rPr>
              <a:t>окне</a:t>
            </a:r>
            <a:r>
              <a:rPr lang="ru-RU" sz="1200" dirty="0" smtClean="0">
                <a:latin typeface="Times New Roman" pitchFamily="18" charset="0"/>
                <a:cs typeface="Times New Roman" pitchFamily="18" charset="0"/>
              </a:rPr>
              <a:t> - собственном </a:t>
            </a:r>
            <a:r>
              <a:rPr lang="ru-RU" sz="1200" dirty="0" err="1" smtClean="0">
                <a:latin typeface="Times New Roman" pitchFamily="18" charset="0"/>
                <a:cs typeface="Times New Roman" pitchFamily="18" charset="0"/>
              </a:rPr>
              <a:t>суб-экранном</a:t>
            </a:r>
            <a:r>
              <a:rPr lang="ru-RU" sz="1200" dirty="0" smtClean="0">
                <a:latin typeface="Times New Roman" pitchFamily="18" charset="0"/>
                <a:cs typeface="Times New Roman" pitchFamily="18" charset="0"/>
              </a:rPr>
              <a:t> пространстве, находящемся в произвольном месте «над» основным экраном. Несколько окон одновременно располагающихся на экране могут перекрываться, находясь «выше» или «ниже» друг относительно друг В MS </a:t>
            </a:r>
            <a:r>
              <a:rPr lang="ru-RU" sz="1200" dirty="0" err="1" smtClean="0">
                <a:latin typeface="Times New Roman" pitchFamily="18" charset="0"/>
                <a:cs typeface="Times New Roman" pitchFamily="18" charset="0"/>
              </a:rPr>
              <a:t>Office</a:t>
            </a:r>
            <a:r>
              <a:rPr lang="ru-RU" sz="1200" dirty="0" smtClean="0">
                <a:latin typeface="Times New Roman" pitchFamily="18" charset="0"/>
                <a:cs typeface="Times New Roman" pitchFamily="18" charset="0"/>
              </a:rPr>
              <a:t> использует окна четырех типов:</a:t>
            </a:r>
          </a:p>
          <a:p>
            <a:r>
              <a:rPr lang="ru-RU" sz="1200" dirty="0" smtClean="0">
                <a:latin typeface="Times New Roman" pitchFamily="18" charset="0"/>
                <a:cs typeface="Times New Roman" pitchFamily="18" charset="0"/>
              </a:rPr>
              <a:t>окно приложения;</a:t>
            </a:r>
          </a:p>
          <a:p>
            <a:r>
              <a:rPr lang="ru-RU" sz="1200" dirty="0" smtClean="0">
                <a:latin typeface="Times New Roman" pitchFamily="18" charset="0"/>
                <a:cs typeface="Times New Roman" pitchFamily="18" charset="0"/>
              </a:rPr>
              <a:t>окно документа;</a:t>
            </a:r>
          </a:p>
          <a:p>
            <a:r>
              <a:rPr lang="ru-RU" sz="1200" dirty="0" smtClean="0">
                <a:latin typeface="Times New Roman" pitchFamily="18" charset="0"/>
                <a:cs typeface="Times New Roman" pitchFamily="18" charset="0"/>
              </a:rPr>
              <a:t>диалоговое окно;</a:t>
            </a:r>
          </a:p>
          <a:p>
            <a:r>
              <a:rPr lang="ru-RU" sz="1200" dirty="0" smtClean="0">
                <a:latin typeface="Times New Roman" pitchFamily="18" charset="0"/>
                <a:cs typeface="Times New Roman" pitchFamily="18" charset="0"/>
              </a:rPr>
              <a:t>форма.</a:t>
            </a:r>
          </a:p>
          <a:p>
            <a:endParaRPr lang="ru-RU" dirty="0"/>
          </a:p>
        </p:txBody>
      </p:sp>
      <p:sp>
        <p:nvSpPr>
          <p:cNvPr id="4" name="Номер слайда 3"/>
          <p:cNvSpPr>
            <a:spLocks noGrp="1"/>
          </p:cNvSpPr>
          <p:nvPr>
            <p:ph type="sldNum" sz="quarter" idx="10"/>
          </p:nvPr>
        </p:nvSpPr>
        <p:spPr/>
        <p:txBody>
          <a:bodyPr/>
          <a:lstStyle/>
          <a:p>
            <a:fld id="{87417203-C46A-41A3-ACC0-401E3ABEF335}" type="slidenum">
              <a:rPr lang="ru-RU" smtClean="0"/>
              <a:pPr/>
              <a:t>7</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just">
              <a:lnSpc>
                <a:spcPct val="160000"/>
              </a:lnSpc>
              <a:buNone/>
            </a:pPr>
            <a:r>
              <a:rPr lang="ru-RU" sz="1200" dirty="0" smtClean="0">
                <a:latin typeface="Times New Roman" panose="02020603050405020304" pitchFamily="18" charset="0"/>
                <a:cs typeface="Times New Roman" panose="02020603050405020304" pitchFamily="18" charset="0"/>
              </a:rPr>
              <a:t>Одной из сильных сторон MS </a:t>
            </a:r>
            <a:r>
              <a:rPr lang="ru-RU" sz="1200" dirty="0" err="1" smtClean="0">
                <a:latin typeface="Times New Roman" panose="02020603050405020304" pitchFamily="18" charset="0"/>
                <a:cs typeface="Times New Roman" panose="02020603050405020304" pitchFamily="18" charset="0"/>
              </a:rPr>
              <a:t>Office</a:t>
            </a:r>
            <a:r>
              <a:rPr lang="ru-RU" sz="1200" dirty="0" smtClean="0">
                <a:latin typeface="Times New Roman" panose="02020603050405020304" pitchFamily="18" charset="0"/>
                <a:cs typeface="Times New Roman" panose="02020603050405020304" pitchFamily="18" charset="0"/>
              </a:rPr>
              <a:t> 97-2003 традиционно были широкие возможности по настройке пользовательского интерфейса. С помощью довольно простого набора функций диалогового окна </a:t>
            </a:r>
            <a:r>
              <a:rPr lang="ru-RU" sz="1200" dirty="0" err="1" smtClean="0">
                <a:latin typeface="Times New Roman" panose="02020603050405020304" pitchFamily="18" charset="0"/>
                <a:cs typeface="Times New Roman" panose="02020603050405020304" pitchFamily="18" charset="0"/>
              </a:rPr>
              <a:t>Сервис|Настройка</a:t>
            </a:r>
            <a:r>
              <a:rPr lang="ru-RU" sz="1200" dirty="0" smtClean="0">
                <a:latin typeface="Times New Roman" panose="02020603050405020304" pitchFamily="18" charset="0"/>
                <a:cs typeface="Times New Roman" panose="02020603050405020304" pitchFamily="18" charset="0"/>
              </a:rPr>
              <a:t> было несложно менять состав меню и панелей инструментов, создавать собственные панели и меню, включать в них не только встроенные, но и пользовательские команды и т. д. В </a:t>
            </a:r>
            <a:r>
              <a:rPr lang="ru-RU" sz="1200" dirty="0" err="1" smtClean="0">
                <a:latin typeface="Times New Roman" panose="02020603050405020304" pitchFamily="18" charset="0"/>
                <a:cs typeface="Times New Roman" panose="02020603050405020304" pitchFamily="18" charset="0"/>
              </a:rPr>
              <a:t>Office</a:t>
            </a:r>
            <a:r>
              <a:rPr lang="ru-RU" sz="1200" dirty="0" smtClean="0">
                <a:latin typeface="Times New Roman" panose="02020603050405020304" pitchFamily="18" charset="0"/>
                <a:cs typeface="Times New Roman" panose="02020603050405020304" pitchFamily="18" charset="0"/>
              </a:rPr>
              <a:t> 2010 это является команда </a:t>
            </a:r>
          </a:p>
          <a:p>
            <a:pPr algn="just">
              <a:lnSpc>
                <a:spcPct val="160000"/>
              </a:lnSpc>
              <a:buNone/>
            </a:pPr>
            <a:r>
              <a:rPr lang="ru-RU" sz="1200" dirty="0" err="1" smtClean="0">
                <a:latin typeface="Times New Roman" panose="02020603050405020304" pitchFamily="18" charset="0"/>
                <a:cs typeface="Times New Roman" panose="02020603050405020304" pitchFamily="18" charset="0"/>
              </a:rPr>
              <a:t>Файл-Параметры-Настройка</a:t>
            </a:r>
            <a:r>
              <a:rPr lang="ru-RU" sz="1200" dirty="0" smtClean="0">
                <a:latin typeface="Times New Roman" panose="02020603050405020304" pitchFamily="18" charset="0"/>
                <a:cs typeface="Times New Roman" panose="02020603050405020304" pitchFamily="18" charset="0"/>
              </a:rPr>
              <a:t> ленты или </a:t>
            </a:r>
            <a:r>
              <a:rPr lang="ru-RU" sz="1200" dirty="0" err="1" smtClean="0">
                <a:latin typeface="Times New Roman" panose="02020603050405020304" pitchFamily="18" charset="0"/>
                <a:cs typeface="Times New Roman" panose="02020603050405020304" pitchFamily="18" charset="0"/>
              </a:rPr>
              <a:t>Файл-Параметры-Настройка</a:t>
            </a:r>
            <a:r>
              <a:rPr lang="ru-RU" sz="1200" dirty="0" smtClean="0">
                <a:latin typeface="Times New Roman" panose="02020603050405020304" pitchFamily="18" charset="0"/>
                <a:cs typeface="Times New Roman" panose="02020603050405020304" pitchFamily="18" charset="0"/>
              </a:rPr>
              <a:t> панели быстрого доступа.</a:t>
            </a:r>
          </a:p>
          <a:p>
            <a:endParaRPr lang="ru-RU" dirty="0"/>
          </a:p>
        </p:txBody>
      </p:sp>
      <p:sp>
        <p:nvSpPr>
          <p:cNvPr id="4" name="Номер слайда 3"/>
          <p:cNvSpPr>
            <a:spLocks noGrp="1"/>
          </p:cNvSpPr>
          <p:nvPr>
            <p:ph type="sldNum" sz="quarter" idx="10"/>
          </p:nvPr>
        </p:nvSpPr>
        <p:spPr/>
        <p:txBody>
          <a:bodyPr/>
          <a:lstStyle/>
          <a:p>
            <a:fld id="{87417203-C46A-41A3-ACC0-401E3ABEF335}" type="slidenum">
              <a:rPr lang="ru-RU" smtClean="0"/>
              <a:pPr/>
              <a:t>19</a:t>
            </a:fld>
            <a:endParaRPr lang="ru-RU"/>
          </a:p>
        </p:txBody>
      </p:sp>
    </p:spTree>
    <p:extLst>
      <p:ext uri="{BB962C8B-B14F-4D97-AF65-F5344CB8AC3E}">
        <p14:creationId xmlns:p14="http://schemas.microsoft.com/office/powerpoint/2010/main" val="4099704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just">
              <a:lnSpc>
                <a:spcPct val="160000"/>
              </a:lnSpc>
              <a:buNone/>
            </a:pPr>
            <a:r>
              <a:rPr lang="ru-RU" sz="1200" dirty="0" smtClean="0">
                <a:latin typeface="Times New Roman" panose="02020603050405020304" pitchFamily="18" charset="0"/>
                <a:cs typeface="Times New Roman" panose="02020603050405020304" pitchFamily="18" charset="0"/>
              </a:rPr>
              <a:t>Одной из сильных сторон MS </a:t>
            </a:r>
            <a:r>
              <a:rPr lang="ru-RU" sz="1200" dirty="0" err="1" smtClean="0">
                <a:latin typeface="Times New Roman" panose="02020603050405020304" pitchFamily="18" charset="0"/>
                <a:cs typeface="Times New Roman" panose="02020603050405020304" pitchFamily="18" charset="0"/>
              </a:rPr>
              <a:t>Office</a:t>
            </a:r>
            <a:r>
              <a:rPr lang="ru-RU" sz="1200" dirty="0" smtClean="0">
                <a:latin typeface="Times New Roman" panose="02020603050405020304" pitchFamily="18" charset="0"/>
                <a:cs typeface="Times New Roman" panose="02020603050405020304" pitchFamily="18" charset="0"/>
              </a:rPr>
              <a:t> 97-2003 традиционно были широкие возможности по настройке пользовательского интерфейса. С помощью довольно простого набора функций диалогового окна </a:t>
            </a:r>
            <a:r>
              <a:rPr lang="ru-RU" sz="1200" dirty="0" err="1" smtClean="0">
                <a:latin typeface="Times New Roman" panose="02020603050405020304" pitchFamily="18" charset="0"/>
                <a:cs typeface="Times New Roman" panose="02020603050405020304" pitchFamily="18" charset="0"/>
              </a:rPr>
              <a:t>Сервис|Настройка</a:t>
            </a:r>
            <a:r>
              <a:rPr lang="ru-RU" sz="1200" dirty="0" smtClean="0">
                <a:latin typeface="Times New Roman" panose="02020603050405020304" pitchFamily="18" charset="0"/>
                <a:cs typeface="Times New Roman" panose="02020603050405020304" pitchFamily="18" charset="0"/>
              </a:rPr>
              <a:t> было несложно менять состав меню и панелей инструментов, создавать собственные панели и меню, включать в них не только встроенные, но и пользовательские команды и т. д. В </a:t>
            </a:r>
            <a:r>
              <a:rPr lang="ru-RU" sz="1200" dirty="0" err="1" smtClean="0">
                <a:latin typeface="Times New Roman" panose="02020603050405020304" pitchFamily="18" charset="0"/>
                <a:cs typeface="Times New Roman" panose="02020603050405020304" pitchFamily="18" charset="0"/>
              </a:rPr>
              <a:t>Office</a:t>
            </a:r>
            <a:r>
              <a:rPr lang="ru-RU" sz="1200" dirty="0" smtClean="0">
                <a:latin typeface="Times New Roman" panose="02020603050405020304" pitchFamily="18" charset="0"/>
                <a:cs typeface="Times New Roman" panose="02020603050405020304" pitchFamily="18" charset="0"/>
              </a:rPr>
              <a:t> 2010 это является команда </a:t>
            </a:r>
          </a:p>
          <a:p>
            <a:pPr algn="just">
              <a:lnSpc>
                <a:spcPct val="160000"/>
              </a:lnSpc>
              <a:buNone/>
            </a:pPr>
            <a:r>
              <a:rPr lang="ru-RU" sz="1200" dirty="0" err="1" smtClean="0">
                <a:latin typeface="Times New Roman" panose="02020603050405020304" pitchFamily="18" charset="0"/>
                <a:cs typeface="Times New Roman" panose="02020603050405020304" pitchFamily="18" charset="0"/>
              </a:rPr>
              <a:t>Файл-Параметры-Настройка</a:t>
            </a:r>
            <a:r>
              <a:rPr lang="ru-RU" sz="1200" dirty="0" smtClean="0">
                <a:latin typeface="Times New Roman" panose="02020603050405020304" pitchFamily="18" charset="0"/>
                <a:cs typeface="Times New Roman" panose="02020603050405020304" pitchFamily="18" charset="0"/>
              </a:rPr>
              <a:t> ленты или </a:t>
            </a:r>
            <a:r>
              <a:rPr lang="ru-RU" sz="1200" dirty="0" err="1" smtClean="0">
                <a:latin typeface="Times New Roman" panose="02020603050405020304" pitchFamily="18" charset="0"/>
                <a:cs typeface="Times New Roman" panose="02020603050405020304" pitchFamily="18" charset="0"/>
              </a:rPr>
              <a:t>Файл-Параметры-Настройка</a:t>
            </a:r>
            <a:r>
              <a:rPr lang="ru-RU" sz="1200" dirty="0" smtClean="0">
                <a:latin typeface="Times New Roman" panose="02020603050405020304" pitchFamily="18" charset="0"/>
                <a:cs typeface="Times New Roman" panose="02020603050405020304" pitchFamily="18" charset="0"/>
              </a:rPr>
              <a:t> панели быстрого доступа.</a:t>
            </a:r>
          </a:p>
          <a:p>
            <a:endParaRPr lang="ru-RU" dirty="0"/>
          </a:p>
        </p:txBody>
      </p:sp>
      <p:sp>
        <p:nvSpPr>
          <p:cNvPr id="4" name="Номер слайда 3"/>
          <p:cNvSpPr>
            <a:spLocks noGrp="1"/>
          </p:cNvSpPr>
          <p:nvPr>
            <p:ph type="sldNum" sz="quarter" idx="10"/>
          </p:nvPr>
        </p:nvSpPr>
        <p:spPr/>
        <p:txBody>
          <a:bodyPr/>
          <a:lstStyle/>
          <a:p>
            <a:fld id="{87417203-C46A-41A3-ACC0-401E3ABEF335}" type="slidenum">
              <a:rPr lang="ru-RU" smtClean="0"/>
              <a:pPr/>
              <a:t>20</a:t>
            </a:fld>
            <a:endParaRPr lang="ru-RU"/>
          </a:p>
        </p:txBody>
      </p:sp>
    </p:spTree>
    <p:extLst>
      <p:ext uri="{BB962C8B-B14F-4D97-AF65-F5344CB8AC3E}">
        <p14:creationId xmlns:p14="http://schemas.microsoft.com/office/powerpoint/2010/main" val="1948381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7417203-C46A-41A3-ACC0-401E3ABEF335}" type="slidenum">
              <a:rPr lang="ru-RU" smtClean="0"/>
              <a:pPr/>
              <a:t>24</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По-прежнему главным элементом пользовательского интерфейса </a:t>
            </a:r>
            <a:r>
              <a:rPr lang="ru-RU" sz="1200" b="0" i="0" kern="1200" dirty="0" err="1" smtClean="0">
                <a:solidFill>
                  <a:schemeClr val="tx1"/>
                </a:solidFill>
                <a:effectLst/>
                <a:latin typeface="+mn-lt"/>
                <a:ea typeface="+mn-ea"/>
                <a:cs typeface="+mn-cs"/>
              </a:rPr>
              <a:t>Word</a:t>
            </a:r>
            <a:r>
              <a:rPr lang="ru-RU" sz="1200" b="0" i="0" kern="1200" dirty="0" smtClean="0">
                <a:solidFill>
                  <a:schemeClr val="tx1"/>
                </a:solidFill>
                <a:effectLst/>
                <a:latin typeface="+mn-lt"/>
                <a:ea typeface="+mn-ea"/>
                <a:cs typeface="+mn-cs"/>
              </a:rPr>
              <a:t> 201</a:t>
            </a:r>
            <a:r>
              <a:rPr lang="en-US" sz="1200" b="0" i="0" kern="1200" dirty="0" smtClean="0">
                <a:solidFill>
                  <a:schemeClr val="tx1"/>
                </a:solidFill>
                <a:effectLst/>
                <a:latin typeface="+mn-lt"/>
                <a:ea typeface="+mn-ea"/>
                <a:cs typeface="+mn-cs"/>
              </a:rPr>
              <a:t>0</a:t>
            </a:r>
            <a:r>
              <a:rPr lang="ru-RU" sz="1200" b="0" i="0" kern="1200" dirty="0" smtClean="0">
                <a:solidFill>
                  <a:schemeClr val="tx1"/>
                </a:solidFill>
                <a:effectLst/>
                <a:latin typeface="+mn-lt"/>
                <a:ea typeface="+mn-ea"/>
                <a:cs typeface="+mn-cs"/>
              </a:rPr>
              <a:t> является лента, расположенная в верхней части окна приложения. Использование ленты решает задачу быстрого доступа к необходимым командам.</a:t>
            </a:r>
            <a:endParaRPr lang="ru-RU" dirty="0"/>
          </a:p>
        </p:txBody>
      </p:sp>
      <p:sp>
        <p:nvSpPr>
          <p:cNvPr id="4" name="Номер слайда 3"/>
          <p:cNvSpPr>
            <a:spLocks noGrp="1"/>
          </p:cNvSpPr>
          <p:nvPr>
            <p:ph type="sldNum" sz="quarter" idx="10"/>
          </p:nvPr>
        </p:nvSpPr>
        <p:spPr/>
        <p:txBody>
          <a:bodyPr/>
          <a:lstStyle/>
          <a:p>
            <a:fld id="{87417203-C46A-41A3-ACC0-401E3ABEF335}" type="slidenum">
              <a:rPr lang="ru-RU" smtClean="0"/>
              <a:pPr/>
              <a:t>31</a:t>
            </a:fld>
            <a:endParaRPr lang="ru-RU"/>
          </a:p>
        </p:txBody>
      </p:sp>
    </p:spTree>
    <p:extLst>
      <p:ext uri="{BB962C8B-B14F-4D97-AF65-F5344CB8AC3E}">
        <p14:creationId xmlns:p14="http://schemas.microsoft.com/office/powerpoint/2010/main" val="1873772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25000" lnSpcReduction="20000"/>
          </a:bodyPr>
          <a:lstStyle/>
          <a:p>
            <a:r>
              <a:rPr lang="ru-RU" sz="1200" b="1" i="0" kern="1200" dirty="0" smtClean="0">
                <a:solidFill>
                  <a:schemeClr val="tx1"/>
                </a:solidFill>
                <a:latin typeface="+mn-lt"/>
                <a:ea typeface="+mn-ea"/>
                <a:cs typeface="+mn-cs"/>
              </a:rPr>
              <a:t>Разметка страницы</a:t>
            </a:r>
          </a:p>
          <a:p>
            <a:r>
              <a:rPr lang="ru-RU" sz="1200" b="0" i="0" kern="1200" dirty="0" smtClean="0">
                <a:solidFill>
                  <a:schemeClr val="tx1"/>
                </a:solidFill>
                <a:latin typeface="+mn-lt"/>
                <a:ea typeface="+mn-ea"/>
                <a:cs typeface="+mn-cs"/>
              </a:rPr>
              <a:t>Разметка страницы – это способ отображения рабочей области документа, при котором представлены измерительные линейки, а сам документ разбит на страницы разделенные полями. Это наиболее универсальный режим для работы – доступны все инструменты форматирования, и можно добавлять в документ таблицы и различные графические объекты.</a:t>
            </a:r>
          </a:p>
          <a:p>
            <a:r>
              <a:rPr lang="ru-RU" sz="1200" b="1" i="0" kern="1200" dirty="0" smtClean="0">
                <a:solidFill>
                  <a:schemeClr val="tx1"/>
                </a:solidFill>
                <a:latin typeface="+mn-lt"/>
                <a:ea typeface="+mn-ea"/>
                <a:cs typeface="+mn-cs"/>
              </a:rPr>
              <a:t>Режим чтения</a:t>
            </a:r>
          </a:p>
          <a:p>
            <a:r>
              <a:rPr lang="ru-RU" sz="1200" b="0" i="0" kern="1200" dirty="0" smtClean="0">
                <a:solidFill>
                  <a:schemeClr val="tx1"/>
                </a:solidFill>
                <a:latin typeface="+mn-lt"/>
                <a:ea typeface="+mn-ea"/>
                <a:cs typeface="+mn-cs"/>
              </a:rPr>
              <a:t>Этот режим предназначен для максимального удобства чтения документа. Присутствие кнопок команд минимизировано, а рабочая область занимает максимум пространства</a:t>
            </a:r>
          </a:p>
          <a:p>
            <a:r>
              <a:rPr lang="ru-RU" sz="1200" b="1" i="0" kern="1200" dirty="0" err="1" smtClean="0">
                <a:solidFill>
                  <a:schemeClr val="tx1"/>
                </a:solidFill>
                <a:latin typeface="+mn-lt"/>
                <a:ea typeface="+mn-ea"/>
                <a:cs typeface="+mn-cs"/>
              </a:rPr>
              <a:t>Веб-документ</a:t>
            </a:r>
            <a:endParaRPr lang="ru-RU" sz="1200" b="1" i="0" kern="1200" dirty="0" smtClean="0">
              <a:solidFill>
                <a:schemeClr val="tx1"/>
              </a:solidFill>
              <a:latin typeface="+mn-lt"/>
              <a:ea typeface="+mn-ea"/>
              <a:cs typeface="+mn-cs"/>
            </a:endParaRPr>
          </a:p>
          <a:p>
            <a:r>
              <a:rPr lang="ru-RU" sz="1200" b="0" i="0" kern="1200" dirty="0" smtClean="0">
                <a:solidFill>
                  <a:schemeClr val="tx1"/>
                </a:solidFill>
                <a:latin typeface="+mn-lt"/>
                <a:ea typeface="+mn-ea"/>
                <a:cs typeface="+mn-cs"/>
              </a:rPr>
              <a:t>Данный режим используется для работы с документами, предназначенными для публикации во всемирной сети интернет.</a:t>
            </a:r>
          </a:p>
          <a:p>
            <a:pPr fontAlgn="t"/>
            <a:r>
              <a:rPr lang="ru-RU" dirty="0" smtClean="0"/>
              <a:t/>
            </a:r>
            <a:br>
              <a:rPr lang="ru-RU" dirty="0" smtClean="0"/>
            </a:br>
            <a:endParaRPr lang="ru-RU" dirty="0" smtClean="0"/>
          </a:p>
          <a:p>
            <a:pPr fontAlgn="t"/>
            <a:r>
              <a:rPr lang="ru-RU" sz="1200" b="1" u="sng" kern="1200" dirty="0" err="1" smtClean="0">
                <a:solidFill>
                  <a:schemeClr val="tx1"/>
                </a:solidFill>
                <a:latin typeface="+mn-lt"/>
                <a:ea typeface="+mn-ea"/>
                <a:cs typeface="+mn-cs"/>
                <a:hlinkClick r:id="rId3"/>
              </a:rPr>
              <a:t>OSzone.net</a:t>
            </a:r>
            <a:r>
              <a:rPr lang="ru-RU" sz="1200" u="sng" kern="1200" dirty="0" err="1" smtClean="0">
                <a:solidFill>
                  <a:schemeClr val="tx1"/>
                </a:solidFill>
                <a:latin typeface="+mn-lt"/>
                <a:ea typeface="+mn-ea"/>
                <a:cs typeface="+mn-cs"/>
                <a:hlinkClick r:id="rId4"/>
              </a:rPr>
              <a:t>Microsoft</a:t>
            </a:r>
            <a:r>
              <a:rPr lang="ru-RU" sz="1200" u="sng" kern="1200" dirty="0" err="1" smtClean="0">
                <a:solidFill>
                  <a:schemeClr val="tx1"/>
                </a:solidFill>
                <a:latin typeface="+mn-lt"/>
                <a:ea typeface="+mn-ea"/>
                <a:cs typeface="+mn-cs"/>
                <a:hlinkClick r:id="rId5"/>
              </a:rPr>
              <a:t>Microsoft</a:t>
            </a:r>
            <a:r>
              <a:rPr lang="ru-RU" sz="1200" u="sng" kern="1200" dirty="0" smtClean="0">
                <a:solidFill>
                  <a:schemeClr val="tx1"/>
                </a:solidFill>
                <a:latin typeface="+mn-lt"/>
                <a:ea typeface="+mn-ea"/>
                <a:cs typeface="+mn-cs"/>
                <a:hlinkClick r:id="rId5"/>
              </a:rPr>
              <a:t> </a:t>
            </a:r>
            <a:r>
              <a:rPr lang="ru-RU" sz="1200" u="sng" kern="1200" dirty="0" err="1" smtClean="0">
                <a:solidFill>
                  <a:schemeClr val="tx1"/>
                </a:solidFill>
                <a:latin typeface="+mn-lt"/>
                <a:ea typeface="+mn-ea"/>
                <a:cs typeface="+mn-cs"/>
                <a:hlinkClick r:id="rId5"/>
              </a:rPr>
              <a:t>Office</a:t>
            </a:r>
            <a:r>
              <a:rPr lang="ru-RU" sz="1200" u="sng" kern="1200" dirty="0" err="1" smtClean="0">
                <a:solidFill>
                  <a:schemeClr val="tx1"/>
                </a:solidFill>
                <a:latin typeface="+mn-lt"/>
                <a:ea typeface="+mn-ea"/>
                <a:cs typeface="+mn-cs"/>
                <a:hlinkClick r:id="rId6"/>
              </a:rPr>
              <a:t>Office</a:t>
            </a:r>
            <a:r>
              <a:rPr lang="ru-RU" sz="1200" u="sng" kern="1200" dirty="0" smtClean="0">
                <a:solidFill>
                  <a:schemeClr val="tx1"/>
                </a:solidFill>
                <a:latin typeface="+mn-lt"/>
                <a:ea typeface="+mn-ea"/>
                <a:cs typeface="+mn-cs"/>
                <a:hlinkClick r:id="rId6"/>
              </a:rPr>
              <a:t> 2010</a:t>
            </a:r>
            <a:r>
              <a:rPr lang="ru-RU" dirty="0" smtClean="0"/>
              <a:t>Режимы отображения документа </a:t>
            </a:r>
            <a:r>
              <a:rPr lang="ru-RU" dirty="0" err="1" smtClean="0"/>
              <a:t>Word</a:t>
            </a:r>
            <a:r>
              <a:rPr lang="ru-RU" dirty="0" smtClean="0"/>
              <a:t> 2010</a:t>
            </a:r>
          </a:p>
          <a:p>
            <a:pPr fontAlgn="t"/>
            <a:r>
              <a:rPr lang="ru-RU" b="1" dirty="0" smtClean="0"/>
              <a:t>Режимы отображения документа </a:t>
            </a:r>
            <a:r>
              <a:rPr lang="ru-RU" b="1" dirty="0" err="1" smtClean="0"/>
              <a:t>Word</a:t>
            </a:r>
            <a:r>
              <a:rPr lang="ru-RU" b="1" dirty="0" smtClean="0"/>
              <a:t> 2010</a:t>
            </a:r>
          </a:p>
          <a:p>
            <a:pPr fontAlgn="t"/>
            <a:r>
              <a:rPr lang="ru-RU" dirty="0" smtClean="0"/>
              <a:t>   Посетителей: 92276 | Просмотров: 104133 (сегодня 17) Шрифт:  </a:t>
            </a:r>
          </a:p>
          <a:p>
            <a:pPr fontAlgn="t"/>
            <a:r>
              <a:rPr lang="ru-RU" sz="1200" dirty="0" smtClean="0"/>
              <a:t>Оглавление</a:t>
            </a:r>
          </a:p>
          <a:p>
            <a:pPr fontAlgn="t"/>
            <a:r>
              <a:rPr lang="ru-RU" sz="1200" u="sng" kern="1200" dirty="0" smtClean="0">
                <a:solidFill>
                  <a:schemeClr val="tx1"/>
                </a:solidFill>
                <a:latin typeface="+mn-lt"/>
                <a:ea typeface="+mn-ea"/>
                <a:cs typeface="+mn-cs"/>
                <a:hlinkClick r:id="rId7"/>
              </a:rPr>
              <a:t>Режимы отображения документа</a:t>
            </a:r>
            <a:endParaRPr lang="ru-RU" sz="1200" dirty="0" smtClean="0"/>
          </a:p>
          <a:p>
            <a:pPr lvl="1" fontAlgn="t"/>
            <a:r>
              <a:rPr lang="ru-RU" sz="1200" u="sng" kern="1200" dirty="0" smtClean="0">
                <a:solidFill>
                  <a:schemeClr val="tx1"/>
                </a:solidFill>
                <a:latin typeface="+mn-lt"/>
                <a:ea typeface="+mn-ea"/>
                <a:cs typeface="+mn-cs"/>
                <a:hlinkClick r:id="rId7"/>
              </a:rPr>
              <a:t>Разметка страницы</a:t>
            </a:r>
            <a:endParaRPr lang="ru-RU" sz="1200" dirty="0" smtClean="0"/>
          </a:p>
          <a:p>
            <a:pPr lvl="1" fontAlgn="t"/>
            <a:r>
              <a:rPr lang="ru-RU" sz="1200" u="sng" kern="1200" dirty="0" smtClean="0">
                <a:solidFill>
                  <a:schemeClr val="tx1"/>
                </a:solidFill>
                <a:latin typeface="+mn-lt"/>
                <a:ea typeface="+mn-ea"/>
                <a:cs typeface="+mn-cs"/>
                <a:hlinkClick r:id="rId7"/>
              </a:rPr>
              <a:t>Режим чтения</a:t>
            </a:r>
            <a:endParaRPr lang="ru-RU" sz="1200" dirty="0" smtClean="0"/>
          </a:p>
          <a:p>
            <a:pPr lvl="1" fontAlgn="t"/>
            <a:r>
              <a:rPr lang="ru-RU" sz="1200" u="sng" kern="1200" dirty="0" err="1" smtClean="0">
                <a:solidFill>
                  <a:schemeClr val="tx1"/>
                </a:solidFill>
                <a:latin typeface="+mn-lt"/>
                <a:ea typeface="+mn-ea"/>
                <a:cs typeface="+mn-cs"/>
                <a:hlinkClick r:id="rId7"/>
              </a:rPr>
              <a:t>Веб-документ</a:t>
            </a:r>
            <a:endParaRPr lang="ru-RU" sz="1200" dirty="0" smtClean="0"/>
          </a:p>
          <a:p>
            <a:pPr lvl="1" fontAlgn="t"/>
            <a:r>
              <a:rPr lang="ru-RU" sz="1200" u="sng" kern="1200" dirty="0" smtClean="0">
                <a:solidFill>
                  <a:schemeClr val="tx1"/>
                </a:solidFill>
                <a:latin typeface="+mn-lt"/>
                <a:ea typeface="+mn-ea"/>
                <a:cs typeface="+mn-cs"/>
                <a:hlinkClick r:id="rId7"/>
              </a:rPr>
              <a:t>Черновик</a:t>
            </a:r>
            <a:endParaRPr lang="ru-RU" sz="1200" dirty="0" smtClean="0"/>
          </a:p>
          <a:p>
            <a:pPr lvl="1" fontAlgn="t"/>
            <a:r>
              <a:rPr lang="ru-RU" sz="1200" u="sng" kern="1200" dirty="0" smtClean="0">
                <a:solidFill>
                  <a:schemeClr val="tx1"/>
                </a:solidFill>
                <a:latin typeface="+mn-lt"/>
                <a:ea typeface="+mn-ea"/>
                <a:cs typeface="+mn-cs"/>
                <a:hlinkClick r:id="rId7"/>
              </a:rPr>
              <a:t>Структура документа</a:t>
            </a:r>
            <a:endParaRPr lang="ru-RU" sz="1200" dirty="0" smtClean="0"/>
          </a:p>
          <a:p>
            <a:pPr lvl="1" fontAlgn="t"/>
            <a:r>
              <a:rPr lang="ru-RU" sz="1200" u="sng" kern="1200" dirty="0" smtClean="0">
                <a:solidFill>
                  <a:schemeClr val="tx1"/>
                </a:solidFill>
                <a:latin typeface="+mn-lt"/>
                <a:ea typeface="+mn-ea"/>
                <a:cs typeface="+mn-cs"/>
                <a:hlinkClick r:id="rId7"/>
              </a:rPr>
              <a:t>Область навигации</a:t>
            </a:r>
            <a:endParaRPr lang="ru-RU" sz="1200" dirty="0" smtClean="0"/>
          </a:p>
          <a:p>
            <a:pPr fontAlgn="t"/>
            <a:r>
              <a:rPr lang="ru-RU" sz="1200" u="sng" kern="1200" dirty="0" smtClean="0">
                <a:solidFill>
                  <a:schemeClr val="tx1"/>
                </a:solidFill>
                <a:latin typeface="+mn-lt"/>
                <a:ea typeface="+mn-ea"/>
                <a:cs typeface="+mn-cs"/>
                <a:hlinkClick r:id="rId7"/>
              </a:rPr>
              <a:t>Заключение</a:t>
            </a:r>
            <a:endParaRPr lang="ru-RU" sz="1200" dirty="0" smtClean="0"/>
          </a:p>
          <a:p>
            <a:pPr fontAlgn="t"/>
            <a:r>
              <a:rPr lang="ru-RU" sz="1200" dirty="0" smtClean="0"/>
              <a:t>В данной статье рассказывается о том, как работать с документом в различных режимах отображения документа. Освещены вопросы работы в каждом из них, а также вопрос использования области навигации.</a:t>
            </a:r>
          </a:p>
          <a:p>
            <a:pPr fontAlgn="t"/>
            <a:r>
              <a:rPr lang="ru-RU" sz="1200" b="1" kern="1200" dirty="0" smtClean="0">
                <a:solidFill>
                  <a:schemeClr val="tx1"/>
                </a:solidFill>
                <a:latin typeface="+mn-lt"/>
                <a:ea typeface="+mn-ea"/>
                <a:cs typeface="+mn-cs"/>
              </a:rPr>
              <a:t>Режимы отображения документа</a:t>
            </a:r>
          </a:p>
          <a:p>
            <a:pPr fontAlgn="t"/>
            <a:r>
              <a:rPr lang="ru-RU" sz="1200" dirty="0" smtClean="0"/>
              <a:t>В центре окна </a:t>
            </a:r>
            <a:r>
              <a:rPr lang="ru-RU" sz="1200" u="sng" kern="1200" dirty="0" err="1" smtClean="0">
                <a:solidFill>
                  <a:schemeClr val="tx1"/>
                </a:solidFill>
                <a:latin typeface="+mn-lt"/>
                <a:ea typeface="+mn-ea"/>
                <a:cs typeface="+mn-cs"/>
                <a:hlinkClick r:id="rId8"/>
              </a:rPr>
              <a:t>Microsoft</a:t>
            </a:r>
            <a:r>
              <a:rPr lang="ru-RU" sz="1200" u="sng" kern="1200" dirty="0" smtClean="0">
                <a:solidFill>
                  <a:schemeClr val="tx1"/>
                </a:solidFill>
                <a:latin typeface="+mn-lt"/>
                <a:ea typeface="+mn-ea"/>
                <a:cs typeface="+mn-cs"/>
                <a:hlinkClick r:id="rId8"/>
              </a:rPr>
              <a:t> </a:t>
            </a:r>
            <a:r>
              <a:rPr lang="ru-RU" sz="1200" u="sng" kern="1200" dirty="0" err="1" smtClean="0">
                <a:solidFill>
                  <a:schemeClr val="tx1"/>
                </a:solidFill>
                <a:latin typeface="+mn-lt"/>
                <a:ea typeface="+mn-ea"/>
                <a:cs typeface="+mn-cs"/>
                <a:hlinkClick r:id="rId8"/>
              </a:rPr>
              <a:t>Office</a:t>
            </a:r>
            <a:r>
              <a:rPr lang="ru-RU" sz="1200" dirty="0" smtClean="0"/>
              <a:t> </a:t>
            </a:r>
            <a:r>
              <a:rPr lang="ru-RU" sz="1200" dirty="0" err="1" smtClean="0"/>
              <a:t>Word</a:t>
            </a:r>
            <a:r>
              <a:rPr lang="ru-RU" sz="1200" dirty="0" smtClean="0"/>
              <a:t> 2010 размещается страница документа, в рабочей области которой происходит набор текста и размещение различных объектов (рисунков, таблиц, диаграмм). Страница может отображаться несколькими способами:</a:t>
            </a:r>
          </a:p>
          <a:p>
            <a:pPr fontAlgn="t"/>
            <a:r>
              <a:rPr lang="ru-RU" sz="1200" dirty="0" smtClean="0"/>
              <a:t>Разметка страницы;</a:t>
            </a:r>
          </a:p>
          <a:p>
            <a:pPr fontAlgn="t"/>
            <a:r>
              <a:rPr lang="ru-RU" sz="1200" dirty="0" smtClean="0"/>
              <a:t>Режим чтения;</a:t>
            </a:r>
          </a:p>
          <a:p>
            <a:pPr fontAlgn="t"/>
            <a:r>
              <a:rPr lang="ru-RU" sz="1200" dirty="0" err="1" smtClean="0"/>
              <a:t>Веб-документ</a:t>
            </a:r>
            <a:r>
              <a:rPr lang="ru-RU" sz="1200" dirty="0" smtClean="0"/>
              <a:t>;</a:t>
            </a:r>
          </a:p>
          <a:p>
            <a:pPr fontAlgn="t"/>
            <a:r>
              <a:rPr lang="ru-RU" sz="1200" dirty="0" smtClean="0"/>
              <a:t>Структура;</a:t>
            </a:r>
          </a:p>
          <a:p>
            <a:pPr fontAlgn="t"/>
            <a:r>
              <a:rPr lang="ru-RU" sz="1200" dirty="0" smtClean="0"/>
              <a:t>Черновик.</a:t>
            </a:r>
          </a:p>
          <a:p>
            <a:pPr fontAlgn="t"/>
            <a:r>
              <a:rPr lang="ru-RU" sz="1200" dirty="0" smtClean="0"/>
              <a:t>Рассмотрим их по порядку.</a:t>
            </a:r>
          </a:p>
          <a:p>
            <a:pPr fontAlgn="t"/>
            <a:r>
              <a:rPr lang="ru-RU" sz="1200" b="1" kern="1200" dirty="0" smtClean="0">
                <a:solidFill>
                  <a:schemeClr val="tx1"/>
                </a:solidFill>
                <a:latin typeface="+mn-lt"/>
                <a:ea typeface="+mn-ea"/>
                <a:cs typeface="+mn-cs"/>
              </a:rPr>
              <a:t>Разметка страницы</a:t>
            </a:r>
          </a:p>
          <a:p>
            <a:pPr fontAlgn="t"/>
            <a:r>
              <a:rPr lang="ru-RU" sz="1200" dirty="0" smtClean="0"/>
              <a:t>Разметка страницы – это способ отображения рабочей области документа, при котором представлены измерительные линейки, а сам документ разбит на страницы разделенные полями. Это наиболее универсальный режим для работы – доступны все инструменты форматирования, и можно добавлять в документ таблицы и различные графические объекты.</a:t>
            </a:r>
          </a:p>
          <a:p>
            <a:pPr fontAlgn="t"/>
            <a:r>
              <a:rPr lang="ru-RU" sz="1200" b="1" dirty="0" smtClean="0"/>
              <a:t>Выбор режима «Разметка страницы»</a:t>
            </a:r>
          </a:p>
          <a:p>
            <a:pPr fontAlgn="t"/>
            <a:r>
              <a:rPr lang="ru-RU" sz="1200" dirty="0" smtClean="0"/>
              <a:t>Используйте комбинацию клавиш &lt;</a:t>
            </a:r>
            <a:r>
              <a:rPr lang="ru-RU" sz="1200" dirty="0" err="1" smtClean="0"/>
              <a:t>Alt+Ctrl+P</a:t>
            </a:r>
            <a:r>
              <a:rPr lang="ru-RU" sz="1200" dirty="0" smtClean="0"/>
              <a:t>&gt;;</a:t>
            </a:r>
          </a:p>
          <a:p>
            <a:pPr fontAlgn="t"/>
            <a:r>
              <a:rPr lang="ru-RU" sz="1200" dirty="0" smtClean="0"/>
              <a:t>Вкладка «Вид» - группа «Режимы просмотра документа»;</a:t>
            </a:r>
          </a:p>
          <a:p>
            <a:pPr fontAlgn="t"/>
            <a:r>
              <a:rPr lang="ru-RU" sz="1200" dirty="0" smtClean="0"/>
              <a:t>Строка состояния – щелкните по значку «Разметка страницы» (первый справа).</a:t>
            </a:r>
          </a:p>
          <a:p>
            <a:pPr fontAlgn="t"/>
            <a:r>
              <a:rPr lang="ru-RU" sz="1200" u="sng" kern="1200" dirty="0" smtClean="0">
                <a:solidFill>
                  <a:schemeClr val="tx1"/>
                </a:solidFill>
                <a:latin typeface="+mn-lt"/>
                <a:ea typeface="+mn-ea"/>
                <a:cs typeface="+mn-cs"/>
                <a:hlinkClick r:id="rId9"/>
              </a:rPr>
              <a:t/>
            </a:r>
            <a:br>
              <a:rPr lang="ru-RU" sz="1200" u="sng" kern="1200" dirty="0" smtClean="0">
                <a:solidFill>
                  <a:schemeClr val="tx1"/>
                </a:solidFill>
                <a:latin typeface="+mn-lt"/>
                <a:ea typeface="+mn-ea"/>
                <a:cs typeface="+mn-cs"/>
                <a:hlinkClick r:id="rId9"/>
              </a:rPr>
            </a:br>
            <a:r>
              <a:rPr lang="ru-RU" sz="1200" u="sng" kern="1200" dirty="0" smtClean="0">
                <a:solidFill>
                  <a:schemeClr val="tx1"/>
                </a:solidFill>
                <a:latin typeface="+mn-lt"/>
                <a:ea typeface="+mn-ea"/>
                <a:cs typeface="+mn-cs"/>
                <a:hlinkClick r:id="rId9"/>
              </a:rPr>
              <a:t>Увеличить рисунок</a:t>
            </a:r>
            <a:endParaRPr lang="ru-RU" sz="1200" dirty="0" smtClean="0"/>
          </a:p>
          <a:p>
            <a:pPr fontAlgn="t"/>
            <a:r>
              <a:rPr lang="ru-RU" sz="1200" b="1" dirty="0" smtClean="0"/>
              <a:t>Рисунок 1. Режим «Разметка страницы».</a:t>
            </a:r>
            <a:endParaRPr lang="ru-RU" sz="1200" dirty="0" smtClean="0"/>
          </a:p>
          <a:p>
            <a:pPr fontAlgn="t"/>
            <a:r>
              <a:rPr lang="ru-RU" sz="1200" b="1" kern="1200" dirty="0" smtClean="0">
                <a:solidFill>
                  <a:schemeClr val="tx1"/>
                </a:solidFill>
                <a:latin typeface="+mn-lt"/>
                <a:ea typeface="+mn-ea"/>
                <a:cs typeface="+mn-cs"/>
              </a:rPr>
              <a:t>Режим чтения</a:t>
            </a:r>
          </a:p>
          <a:p>
            <a:pPr fontAlgn="t"/>
            <a:r>
              <a:rPr lang="ru-RU" sz="1200" dirty="0" smtClean="0"/>
              <a:t>Этот режим предназначен для максимального удобства чтения документа. Присутствие кнопок команд минимизировано, а рабочая область занимает максимум пространства. Чтобы включить этот режим:</a:t>
            </a:r>
          </a:p>
          <a:p>
            <a:pPr fontAlgn="t"/>
            <a:r>
              <a:rPr lang="ru-RU" sz="1200" dirty="0" smtClean="0"/>
              <a:t>«Вид» - группа «Режимы просмотра документа» - «Режим чтения»;</a:t>
            </a:r>
          </a:p>
          <a:p>
            <a:pPr fontAlgn="t"/>
            <a:r>
              <a:rPr lang="ru-RU" sz="1200" dirty="0" smtClean="0"/>
              <a:t>В строке состояния щелкните по значку «Режим чтения».</a:t>
            </a:r>
          </a:p>
          <a:p>
            <a:pPr fontAlgn="t"/>
            <a:r>
              <a:rPr lang="ru-RU" sz="1200" dirty="0" smtClean="0"/>
              <a:t>В режиме чтения доступен ряд настроек, которые можно изменять. Для этого щелкните на панели быстрого доступа (в режиме чтения) по области «Параметры просмотра».</a:t>
            </a:r>
          </a:p>
          <a:p>
            <a:pPr fontAlgn="t"/>
            <a:r>
              <a:rPr lang="ru-RU" sz="1200" dirty="0" smtClean="0"/>
              <a:t>«Не открывать вложения на весь экран» - если включена эта опция, то вложения электронной почты будут раскрываться в окнах ограниченного размера. Рекомендуется для удобства работы оставлять этот пункт включенным;</a:t>
            </a:r>
          </a:p>
          <a:p>
            <a:pPr fontAlgn="t"/>
            <a:r>
              <a:rPr lang="ru-RU" sz="1200" dirty="0" smtClean="0"/>
              <a:t>«Увеличить размер текста» - позволяет увеличивать размер шрифта всего текста документа. Применяйте эту опцию, если для вас текст документа слишком мелкий. Если наоборот, используйте «Уменьшить размер текста». Один щелчок на данных областях изменяет размер шрифта на 2пт. То есть если шрифт был равен 12пт, то после щелчка (увеличение) он будет равен 14пт и наоборот;</a:t>
            </a:r>
          </a:p>
          <a:p>
            <a:pPr fontAlgn="t"/>
            <a:r>
              <a:rPr lang="ru-RU" sz="1200" dirty="0" smtClean="0"/>
              <a:t>«Показать одну страницу» - отображает одну страницу на экране. «Показать две страницы» - соответственно две;</a:t>
            </a:r>
          </a:p>
          <a:p>
            <a:pPr fontAlgn="t"/>
            <a:r>
              <a:rPr lang="ru-RU" sz="1200" dirty="0" smtClean="0"/>
              <a:t>«Показать печатную страницу» - позволяет увидеть страницу в виде, идентичном печатному. Используйте перед выводом документа на печать;</a:t>
            </a:r>
          </a:p>
          <a:p>
            <a:pPr fontAlgn="t"/>
            <a:r>
              <a:rPr lang="ru-RU" sz="1200" dirty="0" smtClean="0"/>
              <a:t>«Параметры полей» - позволяет задать параметры полей, что вполне оправданно, поскольку в режиме чтения зачастую обнаруживается ряд ошибок в их расположении, незаметных в стандартном режиме;</a:t>
            </a:r>
          </a:p>
          <a:p>
            <a:pPr fontAlgn="t"/>
            <a:r>
              <a:rPr lang="ru-RU" sz="1200" dirty="0" smtClean="0"/>
              <a:t>«Разрешить ввод» - позволяет править документ в режиме чтения (правда с весьма ограниченными возможностями);</a:t>
            </a:r>
          </a:p>
          <a:p>
            <a:pPr fontAlgn="t"/>
            <a:r>
              <a:rPr lang="ru-RU" sz="1200" dirty="0" smtClean="0"/>
              <a:t>«Исправления» - позволяет вести учет внесенных исправлений;</a:t>
            </a:r>
          </a:p>
          <a:p>
            <a:pPr fontAlgn="t"/>
            <a:r>
              <a:rPr lang="ru-RU" sz="1200" dirty="0" smtClean="0"/>
              <a:t>«Показать примечания и исправления» - если вам сначала надо прочитать весь текст перед правкой, а примечания вас отвлекают – отключите их. Затем, когда вы повторно будете читать документ, и вам надо будет ориентироваться на внесенные примечания, включите их;</a:t>
            </a:r>
          </a:p>
          <a:p>
            <a:pPr fontAlgn="t"/>
            <a:r>
              <a:rPr lang="ru-RU" sz="1200" dirty="0" smtClean="0"/>
              <a:t>«Показать исходный или измененный документ» - позволяет увидеть документ «до» и «после» внесения изменений.</a:t>
            </a:r>
          </a:p>
          <a:p>
            <a:pPr fontAlgn="t"/>
            <a:r>
              <a:rPr lang="ru-RU" sz="1200" b="1" dirty="0" smtClean="0"/>
              <a:t>Рисунок 2. Параметры просмотра режима чтения.</a:t>
            </a:r>
            <a:endParaRPr lang="ru-RU" sz="1200" dirty="0" smtClean="0"/>
          </a:p>
          <a:p>
            <a:pPr fontAlgn="t"/>
            <a:r>
              <a:rPr lang="ru-RU" sz="1200" dirty="0" smtClean="0"/>
              <a:t>Также в режиме чтения вы можете сохранить документ и распечатать его, используя кнопки «Сохранить» и «Печать».</a:t>
            </a:r>
          </a:p>
          <a:p>
            <a:pPr fontAlgn="t"/>
            <a:r>
              <a:rPr lang="ru-RU" sz="1200" dirty="0" smtClean="0"/>
              <a:t>Используя кнопку «Цвет выделения текста», можно выделять участки текста, представляющие для вас особый интерес. Причем вы можете добавить/убрать выделение цветом двумя способами:</a:t>
            </a:r>
          </a:p>
          <a:p>
            <a:pPr fontAlgn="t"/>
            <a:r>
              <a:rPr lang="ru-RU" sz="1200" dirty="0" smtClean="0"/>
              <a:t>Выделите участок текста, затем щелкните на кнопке;</a:t>
            </a:r>
          </a:p>
          <a:p>
            <a:pPr fontAlgn="t"/>
            <a:r>
              <a:rPr lang="ru-RU" sz="1200" dirty="0" smtClean="0"/>
              <a:t>Щелкните на кнопке, предварительно выбрав цвет в раскрывающемся окошке, и протяните курсор в форме </a:t>
            </a:r>
            <a:r>
              <a:rPr lang="ru-RU" sz="1200" dirty="0" err="1" smtClean="0"/>
              <a:t>стикера</a:t>
            </a:r>
            <a:r>
              <a:rPr lang="ru-RU" sz="1200" dirty="0" smtClean="0"/>
              <a:t> по искомому участку текста.</a:t>
            </a:r>
          </a:p>
          <a:p>
            <a:pPr fontAlgn="t"/>
            <a:r>
              <a:rPr lang="ru-RU" sz="1200" dirty="0" smtClean="0"/>
              <a:t>Используйте «Мини-переводчик, если вы работаете с документами, содержащими фрагменты текста на иностранном языке, либо для перевода небольших объемов текста (наиболее точный перевод).</a:t>
            </a:r>
          </a:p>
          <a:p>
            <a:pPr fontAlgn="t"/>
            <a:r>
              <a:rPr lang="ru-RU" sz="1200" u="sng" kern="1200" dirty="0" smtClean="0">
                <a:solidFill>
                  <a:schemeClr val="tx1"/>
                </a:solidFill>
                <a:latin typeface="+mn-lt"/>
                <a:ea typeface="+mn-ea"/>
                <a:cs typeface="+mn-cs"/>
                <a:hlinkClick r:id="rId10"/>
              </a:rPr>
              <a:t/>
            </a:r>
            <a:br>
              <a:rPr lang="ru-RU" sz="1200" u="sng" kern="1200" dirty="0" smtClean="0">
                <a:solidFill>
                  <a:schemeClr val="tx1"/>
                </a:solidFill>
                <a:latin typeface="+mn-lt"/>
                <a:ea typeface="+mn-ea"/>
                <a:cs typeface="+mn-cs"/>
                <a:hlinkClick r:id="rId10"/>
              </a:rPr>
            </a:br>
            <a:r>
              <a:rPr lang="ru-RU" sz="1200" u="sng" kern="1200" dirty="0" smtClean="0">
                <a:solidFill>
                  <a:schemeClr val="tx1"/>
                </a:solidFill>
                <a:latin typeface="+mn-lt"/>
                <a:ea typeface="+mn-ea"/>
                <a:cs typeface="+mn-cs"/>
                <a:hlinkClick r:id="rId10"/>
              </a:rPr>
              <a:t>Увеличить рисунок</a:t>
            </a:r>
            <a:endParaRPr lang="ru-RU" sz="1200" dirty="0" smtClean="0"/>
          </a:p>
          <a:p>
            <a:pPr fontAlgn="t"/>
            <a:r>
              <a:rPr lang="ru-RU" sz="1200" b="1" dirty="0" smtClean="0"/>
              <a:t>Рисунок 3 . Использование мини-переводчика в режиме чтения.</a:t>
            </a:r>
            <a:endParaRPr lang="ru-RU" sz="1200" dirty="0" smtClean="0"/>
          </a:p>
          <a:p>
            <a:pPr fontAlgn="t"/>
            <a:r>
              <a:rPr lang="ru-RU" sz="1200" dirty="0" smtClean="0"/>
              <a:t>При щелчке на кнопке «Сервис» открывается окно, с помощью которого можно:</a:t>
            </a:r>
          </a:p>
          <a:p>
            <a:pPr fontAlgn="t"/>
            <a:r>
              <a:rPr lang="ru-RU" sz="1200" dirty="0" smtClean="0"/>
              <a:t>«Справочники» - использовать справочники для </a:t>
            </a:r>
            <a:r>
              <a:rPr lang="ru-RU" sz="1200" u="none" strike="noStrike" kern="1200" dirty="0" smtClean="0">
                <a:solidFill>
                  <a:schemeClr val="tx1"/>
                </a:solidFill>
                <a:latin typeface="+mn-lt"/>
                <a:ea typeface="+mn-ea"/>
                <a:cs typeface="+mn-cs"/>
                <a:hlinkClick r:id="rId11" tooltip="Руководство по поиску в Windows 7 и Windows 8"/>
              </a:rPr>
              <a:t>поиска</a:t>
            </a:r>
            <a:r>
              <a:rPr lang="ru-RU" sz="1200" dirty="0" smtClean="0"/>
              <a:t> отдельных слов, их синонимов или антонимов;</a:t>
            </a:r>
          </a:p>
          <a:p>
            <a:pPr fontAlgn="t"/>
            <a:r>
              <a:rPr lang="ru-RU" sz="1200" dirty="0" smtClean="0"/>
              <a:t>«Цвет выделения текста» - выбрать цвет выделения текста, не </a:t>
            </a:r>
            <a:r>
              <a:rPr lang="ru-RU" sz="1200" dirty="0" err="1" smtClean="0"/>
              <a:t>задействуя</a:t>
            </a:r>
            <a:r>
              <a:rPr lang="ru-RU" sz="1200" dirty="0" smtClean="0"/>
              <a:t> соответствующую кнопку;</a:t>
            </a:r>
          </a:p>
          <a:p>
            <a:pPr fontAlgn="t"/>
            <a:r>
              <a:rPr lang="ru-RU" sz="1200" dirty="0" smtClean="0"/>
              <a:t>«Создать примечание» - создать примечание. Оно будет вынесено в правое поле, напротив редактируемого участка текста;</a:t>
            </a:r>
          </a:p>
          <a:p>
            <a:pPr fontAlgn="t"/>
            <a:r>
              <a:rPr lang="ru-RU" sz="1200" dirty="0" smtClean="0"/>
              <a:t>«</a:t>
            </a:r>
            <a:r>
              <a:rPr lang="ru-RU" sz="1200" u="none" strike="noStrike" kern="1200" dirty="0" smtClean="0">
                <a:solidFill>
                  <a:schemeClr val="tx1"/>
                </a:solidFill>
                <a:latin typeface="+mn-lt"/>
                <a:ea typeface="+mn-ea"/>
                <a:cs typeface="+mn-cs"/>
                <a:hlinkClick r:id="rId11" tooltip="Руководство по поиску в Windows 7 и Windows 8"/>
              </a:rPr>
              <a:t>Найти</a:t>
            </a:r>
            <a:r>
              <a:rPr lang="ru-RU" sz="1200" dirty="0" smtClean="0"/>
              <a:t>» - открывает окно «Найти и заменить на вкладке «Найти», в которой набирается искомый текст.</a:t>
            </a:r>
          </a:p>
          <a:p>
            <a:pPr fontAlgn="t"/>
            <a:r>
              <a:rPr lang="ru-RU" sz="1200" u="sng" kern="1200" dirty="0" smtClean="0">
                <a:solidFill>
                  <a:schemeClr val="tx1"/>
                </a:solidFill>
                <a:latin typeface="+mn-lt"/>
                <a:ea typeface="+mn-ea"/>
                <a:cs typeface="+mn-cs"/>
                <a:hlinkClick r:id="rId12"/>
              </a:rPr>
              <a:t/>
            </a:r>
            <a:br>
              <a:rPr lang="ru-RU" sz="1200" u="sng" kern="1200" dirty="0" smtClean="0">
                <a:solidFill>
                  <a:schemeClr val="tx1"/>
                </a:solidFill>
                <a:latin typeface="+mn-lt"/>
                <a:ea typeface="+mn-ea"/>
                <a:cs typeface="+mn-cs"/>
                <a:hlinkClick r:id="rId12"/>
              </a:rPr>
            </a:br>
            <a:r>
              <a:rPr lang="ru-RU" sz="1200" u="sng" kern="1200" dirty="0" smtClean="0">
                <a:solidFill>
                  <a:schemeClr val="tx1"/>
                </a:solidFill>
                <a:latin typeface="+mn-lt"/>
                <a:ea typeface="+mn-ea"/>
                <a:cs typeface="+mn-cs"/>
                <a:hlinkClick r:id="rId12"/>
              </a:rPr>
              <a:t>Увеличить рисунок</a:t>
            </a:r>
            <a:endParaRPr lang="ru-RU" sz="1200" dirty="0" smtClean="0"/>
          </a:p>
          <a:p>
            <a:pPr fontAlgn="t"/>
            <a:r>
              <a:rPr lang="ru-RU" sz="1200" b="1" dirty="0" smtClean="0"/>
              <a:t>Рисунок 4 . Создание примечания в режиме чтения.</a:t>
            </a:r>
            <a:endParaRPr lang="ru-RU" sz="1200" dirty="0" smtClean="0"/>
          </a:p>
          <a:p>
            <a:pPr fontAlgn="t"/>
            <a:r>
              <a:rPr lang="ru-RU" sz="1200" b="1" dirty="0" smtClean="0"/>
              <a:t>Выход из режима чтения</a:t>
            </a:r>
          </a:p>
          <a:p>
            <a:pPr fontAlgn="t"/>
            <a:r>
              <a:rPr lang="ru-RU" sz="1200" dirty="0" smtClean="0"/>
              <a:t>Для выхода из этого режима, в панели быстрого доступа щелкните на кнопке «Закрыть» или нажмите &lt;</a:t>
            </a:r>
            <a:r>
              <a:rPr lang="ru-RU" sz="1200" dirty="0" err="1" smtClean="0"/>
              <a:t>Esc</a:t>
            </a:r>
            <a:r>
              <a:rPr lang="ru-RU" sz="1200" dirty="0" smtClean="0"/>
              <a:t>&gt;.</a:t>
            </a:r>
          </a:p>
          <a:p>
            <a:pPr fontAlgn="t"/>
            <a:r>
              <a:rPr lang="ru-RU" sz="1200" b="1" kern="1200" dirty="0" err="1" smtClean="0">
                <a:solidFill>
                  <a:schemeClr val="tx1"/>
                </a:solidFill>
                <a:latin typeface="+mn-lt"/>
                <a:ea typeface="+mn-ea"/>
                <a:cs typeface="+mn-cs"/>
              </a:rPr>
              <a:t>Веб-документ</a:t>
            </a:r>
            <a:endParaRPr lang="ru-RU" sz="1200" b="1" kern="1200" dirty="0" smtClean="0">
              <a:solidFill>
                <a:schemeClr val="tx1"/>
              </a:solidFill>
              <a:latin typeface="+mn-lt"/>
              <a:ea typeface="+mn-ea"/>
              <a:cs typeface="+mn-cs"/>
            </a:endParaRPr>
          </a:p>
          <a:p>
            <a:pPr fontAlgn="t"/>
            <a:r>
              <a:rPr lang="ru-RU" sz="1200" dirty="0" smtClean="0"/>
              <a:t>Данный режим используется для работы с документами, предназначенными для публикации во всемирной сети интернет.</a:t>
            </a:r>
          </a:p>
          <a:p>
            <a:pPr fontAlgn="t"/>
            <a:r>
              <a:rPr lang="ru-RU" sz="1200" b="1" dirty="0" smtClean="0"/>
              <a:t>Выбор режима «</a:t>
            </a:r>
            <a:r>
              <a:rPr lang="ru-RU" sz="1200" b="1" dirty="0" err="1" smtClean="0"/>
              <a:t>Веб-документ</a:t>
            </a:r>
            <a:r>
              <a:rPr lang="ru-RU" sz="1200" b="1" dirty="0" smtClean="0"/>
              <a:t>»</a:t>
            </a:r>
          </a:p>
          <a:p>
            <a:pPr fontAlgn="t"/>
            <a:r>
              <a:rPr lang="ru-RU" sz="1200" dirty="0" smtClean="0"/>
              <a:t>Вкладка «Вид» - «Режимы просмотра документа» - «</a:t>
            </a:r>
            <a:r>
              <a:rPr lang="ru-RU" sz="1200" dirty="0" err="1" smtClean="0"/>
              <a:t>Веб-документ</a:t>
            </a:r>
            <a:r>
              <a:rPr lang="ru-RU" sz="1200" dirty="0" smtClean="0"/>
              <a:t>»;</a:t>
            </a:r>
          </a:p>
          <a:p>
            <a:pPr fontAlgn="t"/>
            <a:r>
              <a:rPr lang="ru-RU" sz="1200" dirty="0" smtClean="0"/>
              <a:t>«Строка состояния» – «</a:t>
            </a:r>
            <a:r>
              <a:rPr lang="ru-RU" sz="1200" dirty="0" err="1" smtClean="0"/>
              <a:t>Веб</a:t>
            </a:r>
            <a:r>
              <a:rPr lang="ru-RU" sz="1200" dirty="0" smtClean="0"/>
              <a:t> документ».</a:t>
            </a:r>
          </a:p>
          <a:p>
            <a:pPr fontAlgn="t"/>
            <a:r>
              <a:rPr lang="ru-RU" sz="1200" b="1" kern="1200" dirty="0" smtClean="0">
                <a:solidFill>
                  <a:schemeClr val="tx1"/>
                </a:solidFill>
                <a:latin typeface="+mn-lt"/>
                <a:ea typeface="+mn-ea"/>
                <a:cs typeface="+mn-cs"/>
              </a:rPr>
              <a:t>Черновик</a:t>
            </a:r>
          </a:p>
          <a:p>
            <a:pPr fontAlgn="t"/>
            <a:r>
              <a:rPr lang="ru-RU" sz="1200" dirty="0" smtClean="0"/>
              <a:t>Данный режим отображения документа предназначен для набора текста без форматирования и вставки различных объектов (рисунков, таблиц). Здесь отсутствует вертикальная линейка, границы и поля документа. Разрыв страницы показан точечной горизонтальной линией. Минимализм данного режима позволяет лучше сосредоточиться на наборе текста, и к тому же является наиболее экономным для ресурсов компьютера, </a:t>
            </a:r>
          </a:p>
          <a:p>
            <a:r>
              <a:rPr lang="ru-RU" sz="1200" b="1" i="0" kern="1200" dirty="0" smtClean="0">
                <a:solidFill>
                  <a:schemeClr val="tx1"/>
                </a:solidFill>
                <a:latin typeface="+mn-lt"/>
                <a:ea typeface="+mn-ea"/>
                <a:cs typeface="+mn-cs"/>
              </a:rPr>
              <a:t>Структура документа</a:t>
            </a:r>
          </a:p>
          <a:p>
            <a:r>
              <a:rPr lang="ru-RU" sz="1200" b="0" i="0" kern="1200" dirty="0" smtClean="0">
                <a:solidFill>
                  <a:schemeClr val="tx1"/>
                </a:solidFill>
                <a:latin typeface="+mn-lt"/>
                <a:ea typeface="+mn-ea"/>
                <a:cs typeface="+mn-cs"/>
              </a:rPr>
              <a:t>Если вы работаете со структурированным документом, рекомендуется использовать данный режим, поскольку он позволяет перемещать заголовки с абзацами по всей структуре документа. Работа происходит с абзацами, которым можно задать расположение и место в иерархии заголовков. При переходе в этот режим включается вкладка структура, а общий вид, становится чем-то схож на режим «Черновик».</a:t>
            </a:r>
          </a:p>
          <a:p>
            <a:r>
              <a:rPr lang="ru-RU" sz="1200" b="0" i="0" kern="1200" dirty="0" smtClean="0">
                <a:solidFill>
                  <a:schemeClr val="tx1"/>
                </a:solidFill>
                <a:latin typeface="+mn-lt"/>
                <a:ea typeface="+mn-ea"/>
                <a:cs typeface="+mn-cs"/>
              </a:rPr>
              <a:t>Текст документа состоит из заголовков различных уровней и основного текста, их параметры можно регулировать. Рекомендуется заголовки предварительно отформатировать при помощи стилей.</a:t>
            </a:r>
          </a:p>
          <a:p>
            <a:r>
              <a:rPr lang="ru-RU" sz="1200" b="0" i="0" kern="1200" dirty="0" smtClean="0">
                <a:solidFill>
                  <a:schemeClr val="tx1"/>
                </a:solidFill>
                <a:latin typeface="+mn-lt"/>
                <a:ea typeface="+mn-ea"/>
                <a:cs typeface="+mn-cs"/>
              </a:rPr>
              <a:t>Знаки «+» и «-», располагаются слева от текста заголовка и являются символами структуры. Плюс говорит о том, что в данном заголовке присутствует подзаголовок более низкого уровня, либо основной текст. Минус, напротив, сообщает о том, что внутри абзаца нет подзаголовков и основного текста. Напротив абзацев основного текста располагается кружок.</a:t>
            </a:r>
          </a:p>
          <a:p>
            <a:endParaRPr lang="ru-RU" dirty="0"/>
          </a:p>
        </p:txBody>
      </p:sp>
      <p:sp>
        <p:nvSpPr>
          <p:cNvPr id="4" name="Номер слайда 3"/>
          <p:cNvSpPr>
            <a:spLocks noGrp="1"/>
          </p:cNvSpPr>
          <p:nvPr>
            <p:ph type="sldNum" sz="quarter" idx="10"/>
          </p:nvPr>
        </p:nvSpPr>
        <p:spPr/>
        <p:txBody>
          <a:bodyPr/>
          <a:lstStyle/>
          <a:p>
            <a:fld id="{87417203-C46A-41A3-ACC0-401E3ABEF335}" type="slidenum">
              <a:rPr lang="ru-RU" smtClean="0"/>
              <a:pPr/>
              <a:t>32</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smtClean="0">
                <a:solidFill>
                  <a:schemeClr val="tx1"/>
                </a:solidFill>
                <a:latin typeface="+mn-lt"/>
                <a:ea typeface="+mn-ea"/>
                <a:cs typeface="+mn-cs"/>
              </a:rPr>
              <a:t>В арсенале программы MS </a:t>
            </a:r>
            <a:r>
              <a:rPr lang="ru-RU" sz="1200" b="0" i="0" kern="1200" dirty="0" err="1" smtClean="0">
                <a:solidFill>
                  <a:schemeClr val="tx1"/>
                </a:solidFill>
                <a:latin typeface="+mn-lt"/>
                <a:ea typeface="+mn-ea"/>
                <a:cs typeface="+mn-cs"/>
              </a:rPr>
              <a:t>Word</a:t>
            </a:r>
            <a:r>
              <a:rPr lang="ru-RU" sz="1200" b="0" i="0" kern="1200" dirty="0" smtClean="0">
                <a:solidFill>
                  <a:schemeClr val="tx1"/>
                </a:solidFill>
                <a:latin typeface="+mn-lt"/>
                <a:ea typeface="+mn-ea"/>
                <a:cs typeface="+mn-cs"/>
              </a:rPr>
              <a:t> имеется большой набор встроенных стилей, которые можно и нужно использовать для оформления документов. Кроме того, в данном текстовом редакторе можно также создать и свой собственный стиль, а затем использовать его в качестве шаблона для оформления. Итак, чтобы сделать заголовок в </a:t>
            </a:r>
            <a:r>
              <a:rPr lang="ru-RU" sz="1200" b="0" i="0" kern="1200" dirty="0" err="1" smtClean="0">
                <a:solidFill>
                  <a:schemeClr val="tx1"/>
                </a:solidFill>
                <a:latin typeface="+mn-lt"/>
                <a:ea typeface="+mn-ea"/>
                <a:cs typeface="+mn-cs"/>
              </a:rPr>
              <a:t>Ворде</a:t>
            </a:r>
            <a:r>
              <a:rPr lang="ru-RU" sz="1200" b="0" i="0" kern="1200" dirty="0" smtClean="0">
                <a:solidFill>
                  <a:schemeClr val="tx1"/>
                </a:solidFill>
                <a:latin typeface="+mn-lt"/>
                <a:ea typeface="+mn-ea"/>
                <a:cs typeface="+mn-cs"/>
              </a:rPr>
              <a:t>, выполните следующие действия.</a:t>
            </a:r>
            <a:endParaRPr lang="ru-RU" dirty="0"/>
          </a:p>
        </p:txBody>
      </p:sp>
      <p:sp>
        <p:nvSpPr>
          <p:cNvPr id="4" name="Номер слайда 3"/>
          <p:cNvSpPr>
            <a:spLocks noGrp="1"/>
          </p:cNvSpPr>
          <p:nvPr>
            <p:ph type="sldNum" sz="quarter" idx="10"/>
          </p:nvPr>
        </p:nvSpPr>
        <p:spPr/>
        <p:txBody>
          <a:bodyPr/>
          <a:lstStyle/>
          <a:p>
            <a:fld id="{87417203-C46A-41A3-ACC0-401E3ABEF335}" type="slidenum">
              <a:rPr lang="ru-RU" smtClean="0"/>
              <a:pPr/>
              <a:t>48</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F028823-47D8-42B5-99C4-CB1CD50A2E02}" type="datetimeFigureOut">
              <a:rPr lang="ru-RU" smtClean="0"/>
              <a:pPr/>
              <a:t>05.03.2021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7AAD1D2-E623-4BE9-814A-FAF5E018F1AF}"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F028823-47D8-42B5-99C4-CB1CD50A2E02}" type="datetimeFigureOut">
              <a:rPr lang="ru-RU" smtClean="0"/>
              <a:pPr/>
              <a:t>05.03.2021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7AAD1D2-E623-4BE9-814A-FAF5E018F1AF}"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F028823-47D8-42B5-99C4-CB1CD50A2E02}" type="datetimeFigureOut">
              <a:rPr lang="ru-RU" smtClean="0"/>
              <a:pPr/>
              <a:t>05.03.2021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7AAD1D2-E623-4BE9-814A-FAF5E018F1AF}"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F028823-47D8-42B5-99C4-CB1CD50A2E02}" type="datetimeFigureOut">
              <a:rPr lang="ru-RU" smtClean="0"/>
              <a:pPr/>
              <a:t>05.03.2021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7AAD1D2-E623-4BE9-814A-FAF5E018F1AF}"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F028823-47D8-42B5-99C4-CB1CD50A2E02}" type="datetimeFigureOut">
              <a:rPr lang="ru-RU" smtClean="0"/>
              <a:pPr/>
              <a:t>05.03.2021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7AAD1D2-E623-4BE9-814A-FAF5E018F1AF}"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F028823-47D8-42B5-99C4-CB1CD50A2E02}" type="datetimeFigureOut">
              <a:rPr lang="ru-RU" smtClean="0"/>
              <a:pPr/>
              <a:t>05.03.2021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7AAD1D2-E623-4BE9-814A-FAF5E018F1AF}"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F028823-47D8-42B5-99C4-CB1CD50A2E02}" type="datetimeFigureOut">
              <a:rPr lang="ru-RU" smtClean="0"/>
              <a:pPr/>
              <a:t>05.03.2021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7AAD1D2-E623-4BE9-814A-FAF5E018F1AF}"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F028823-47D8-42B5-99C4-CB1CD50A2E02}" type="datetimeFigureOut">
              <a:rPr lang="ru-RU" smtClean="0"/>
              <a:pPr/>
              <a:t>05.03.2021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7AAD1D2-E623-4BE9-814A-FAF5E018F1AF}"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F028823-47D8-42B5-99C4-CB1CD50A2E02}" type="datetimeFigureOut">
              <a:rPr lang="ru-RU" smtClean="0"/>
              <a:pPr/>
              <a:t>05.03.2021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7AAD1D2-E623-4BE9-814A-FAF5E018F1AF}"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F028823-47D8-42B5-99C4-CB1CD50A2E02}" type="datetimeFigureOut">
              <a:rPr lang="ru-RU" smtClean="0"/>
              <a:pPr/>
              <a:t>05.03.2021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7AAD1D2-E623-4BE9-814A-FAF5E018F1AF}"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F028823-47D8-42B5-99C4-CB1CD50A2E02}" type="datetimeFigureOut">
              <a:rPr lang="ru-RU" smtClean="0"/>
              <a:pPr/>
              <a:t>05.03.2021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7AAD1D2-E623-4BE9-814A-FAF5E018F1AF}"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028823-47D8-42B5-99C4-CB1CD50A2E02}" type="datetimeFigureOut">
              <a:rPr lang="ru-RU" smtClean="0"/>
              <a:pPr/>
              <a:t>05.03.2021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AAD1D2-E623-4BE9-814A-FAF5E018F1AF}"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gif"/></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4"/>
          <p:cNvSpPr txBox="1">
            <a:spLocks noChangeArrowheads="1"/>
          </p:cNvSpPr>
          <p:nvPr/>
        </p:nvSpPr>
        <p:spPr bwMode="auto">
          <a:xfrm>
            <a:off x="1193800" y="77788"/>
            <a:ext cx="79200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altLang="ru-RU" sz="1200" b="1" dirty="0">
                <a:latin typeface="Cambria" pitchFamily="18" charset="0"/>
                <a:cs typeface="Times New Roman" pitchFamily="18" charset="0"/>
              </a:rPr>
              <a:t>ФЕДЕРАЛЬНОЕ ГОСУДАРСТВЕННОЕ БЮДЖЕТНОЕ  ОБРАЗОВАТЕЛЬНОЕ УЧРЕЖДЕНИЕ </a:t>
            </a:r>
            <a:endParaRPr lang="ru-RU" altLang="ru-RU" sz="1200" b="1" dirty="0" smtClean="0">
              <a:latin typeface="Cambria" pitchFamily="18" charset="0"/>
              <a:cs typeface="Times New Roman" pitchFamily="18" charset="0"/>
            </a:endParaRPr>
          </a:p>
          <a:p>
            <a:pPr algn="ctr" eaLnBrk="1" hangingPunct="1"/>
            <a:r>
              <a:rPr lang="ru-RU" altLang="ru-RU" sz="1200" b="1" dirty="0" smtClean="0">
                <a:latin typeface="Cambria" pitchFamily="18" charset="0"/>
                <a:cs typeface="Times New Roman" pitchFamily="18" charset="0"/>
              </a:rPr>
              <a:t>ВЫСШЕГО </a:t>
            </a:r>
            <a:r>
              <a:rPr lang="ru-RU" altLang="ru-RU" sz="1200" b="1" dirty="0">
                <a:latin typeface="Cambria" pitchFamily="18" charset="0"/>
                <a:cs typeface="Times New Roman" pitchFamily="18" charset="0"/>
              </a:rPr>
              <a:t>ОБРАЗОВАНИЯ</a:t>
            </a:r>
            <a:endParaRPr lang="ru-RU" altLang="ru-RU" sz="1200" dirty="0">
              <a:latin typeface="Cambria" pitchFamily="18" charset="0"/>
              <a:cs typeface="Times New Roman" pitchFamily="18" charset="0"/>
            </a:endParaRPr>
          </a:p>
          <a:p>
            <a:pPr algn="ctr" eaLnBrk="1" hangingPunct="1"/>
            <a:r>
              <a:rPr lang="ru-RU" altLang="ru-RU" sz="1200" b="1" dirty="0">
                <a:latin typeface="Cambria" pitchFamily="18" charset="0"/>
                <a:cs typeface="Times New Roman" pitchFamily="18" charset="0"/>
              </a:rPr>
              <a:t>«КРАСНОЯРСКИЙ ГОСУДАРСТВЕННЫЙ МЕДИЦИНСКИЙ УНИВЕРСИТЕТ </a:t>
            </a:r>
            <a:br>
              <a:rPr lang="ru-RU" altLang="ru-RU" sz="1200" b="1" dirty="0">
                <a:latin typeface="Cambria" pitchFamily="18" charset="0"/>
                <a:cs typeface="Times New Roman" pitchFamily="18" charset="0"/>
              </a:rPr>
            </a:br>
            <a:r>
              <a:rPr lang="ru-RU" altLang="ru-RU" sz="1200" b="1" dirty="0">
                <a:latin typeface="Cambria" pitchFamily="18" charset="0"/>
                <a:cs typeface="Times New Roman" pitchFamily="18" charset="0"/>
              </a:rPr>
              <a:t>ИМЕНИ ПРОФЕССОРА В.Ф. ВОЙНО-ЯСЕНЕЦКОГО» </a:t>
            </a:r>
            <a:endParaRPr lang="ru-RU" altLang="ru-RU" sz="1200" dirty="0">
              <a:latin typeface="Cambria" pitchFamily="18" charset="0"/>
              <a:cs typeface="Times New Roman" pitchFamily="18" charset="0"/>
            </a:endParaRPr>
          </a:p>
          <a:p>
            <a:pPr algn="ctr" eaLnBrk="1" hangingPunct="1"/>
            <a:r>
              <a:rPr lang="ru-RU" altLang="ru-RU" sz="1200" b="1" dirty="0">
                <a:latin typeface="Cambria" pitchFamily="18" charset="0"/>
                <a:cs typeface="Times New Roman" pitchFamily="18" charset="0"/>
              </a:rPr>
              <a:t>МИНИСТЕРСТВА  ЗДРАВООХРАНЕНИЯ РОССИЙСКОЙ ФЕДЕРАЦИИ</a:t>
            </a:r>
            <a:endParaRPr lang="ru-RU" altLang="ru-RU" sz="1200" dirty="0">
              <a:latin typeface="Cambria" pitchFamily="18" charset="0"/>
              <a:cs typeface="Times New Roman" pitchFamily="18" charset="0"/>
            </a:endParaRPr>
          </a:p>
          <a:p>
            <a:pPr algn="ctr" eaLnBrk="1" hangingPunct="1"/>
            <a:r>
              <a:rPr lang="ru-RU" altLang="ru-RU" sz="1200" b="1" dirty="0">
                <a:latin typeface="Cambria" pitchFamily="18" charset="0"/>
                <a:cs typeface="Times New Roman" pitchFamily="18" charset="0"/>
              </a:rPr>
              <a:t> </a:t>
            </a:r>
            <a:endParaRPr lang="ru-RU" altLang="ru-RU" sz="1200" dirty="0">
              <a:latin typeface="Cambria" pitchFamily="18" charset="0"/>
              <a:cs typeface="Times New Roman" pitchFamily="18" charset="0"/>
            </a:endParaRPr>
          </a:p>
          <a:p>
            <a:pPr algn="ctr" eaLnBrk="1" hangingPunct="1"/>
            <a:r>
              <a:rPr lang="ru-RU" altLang="ru-RU" sz="1200" b="1" dirty="0">
                <a:latin typeface="Cambria" pitchFamily="18" charset="0"/>
                <a:cs typeface="Times New Roman" pitchFamily="18" charset="0"/>
              </a:rPr>
              <a:t>ФАРМАЦЕВТИЧЕСКИЙ КОЛЛЕДЖ</a:t>
            </a:r>
            <a:endParaRPr lang="ru-RU" altLang="ru-RU" sz="1200" dirty="0">
              <a:latin typeface="Cambria" pitchFamily="18" charset="0"/>
              <a:cs typeface="Times New Roman" pitchFamily="18" charset="0"/>
            </a:endParaRPr>
          </a:p>
        </p:txBody>
      </p:sp>
      <p:sp>
        <p:nvSpPr>
          <p:cNvPr id="3076" name="TextBox 1"/>
          <p:cNvSpPr txBox="1">
            <a:spLocks noChangeArrowheads="1"/>
          </p:cNvSpPr>
          <p:nvPr/>
        </p:nvSpPr>
        <p:spPr bwMode="auto">
          <a:xfrm>
            <a:off x="857224" y="1785926"/>
            <a:ext cx="7929562" cy="584775"/>
          </a:xfrm>
          <a:prstGeom prst="rect">
            <a:avLst/>
          </a:prstGeom>
          <a:noFill/>
          <a:ln w="9525">
            <a:noFill/>
            <a:miter lim="800000"/>
            <a:headEnd/>
            <a:tailEnd/>
          </a:ln>
        </p:spPr>
        <p:txBody>
          <a:bodyPr>
            <a:spAutoFit/>
          </a:bodyPr>
          <a:lstStyle/>
          <a:p>
            <a:pPr algn="ctr">
              <a:defRPr/>
            </a:pPr>
            <a:r>
              <a:rPr lang="ru-RU" sz="32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Текстовый редактор</a:t>
            </a:r>
            <a:endParaRPr lang="ru-RU" sz="3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148" name="TextBox 5"/>
          <p:cNvSpPr txBox="1">
            <a:spLocks noChangeArrowheads="1"/>
          </p:cNvSpPr>
          <p:nvPr/>
        </p:nvSpPr>
        <p:spPr bwMode="auto">
          <a:xfrm>
            <a:off x="2286000" y="3929063"/>
            <a:ext cx="47513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altLang="ru-RU" dirty="0" smtClean="0">
                <a:latin typeface="Cambria" pitchFamily="18" charset="0"/>
              </a:rPr>
              <a:t>для </a:t>
            </a:r>
            <a:r>
              <a:rPr lang="ru-RU" altLang="ru-RU" dirty="0">
                <a:latin typeface="Cambria" pitchFamily="18" charset="0"/>
              </a:rPr>
              <a:t>обучающихся по специальности</a:t>
            </a:r>
          </a:p>
          <a:p>
            <a:pPr algn="ctr" eaLnBrk="1" hangingPunct="1"/>
            <a:r>
              <a:rPr lang="ru-RU" altLang="ru-RU" dirty="0">
                <a:latin typeface="Cambria" pitchFamily="18" charset="0"/>
              </a:rPr>
              <a:t> </a:t>
            </a:r>
            <a:r>
              <a:rPr lang="ru-RU" altLang="ru-RU" dirty="0" smtClean="0">
                <a:latin typeface="Cambria" pitchFamily="18" charset="0"/>
              </a:rPr>
              <a:t>31.02.03– Лабораторная диагностика</a:t>
            </a:r>
            <a:endParaRPr lang="ru-RU" altLang="ru-RU" dirty="0">
              <a:latin typeface="Cambria" pitchFamily="18" charset="0"/>
            </a:endParaRPr>
          </a:p>
        </p:txBody>
      </p:sp>
      <p:sp>
        <p:nvSpPr>
          <p:cNvPr id="6149" name="Прямоугольник 6"/>
          <p:cNvSpPr>
            <a:spLocks noChangeArrowheads="1"/>
          </p:cNvSpPr>
          <p:nvPr/>
        </p:nvSpPr>
        <p:spPr bwMode="auto">
          <a:xfrm>
            <a:off x="642938" y="3429000"/>
            <a:ext cx="800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altLang="ru-RU" b="1" dirty="0" smtClean="0">
                <a:latin typeface="Cambria" pitchFamily="18" charset="0"/>
              </a:rPr>
              <a:t>Информатика</a:t>
            </a:r>
            <a:endParaRPr lang="ru-RU" altLang="ru-RU" dirty="0">
              <a:latin typeface="Cambria" pitchFamily="18" charset="0"/>
            </a:endParaRPr>
          </a:p>
        </p:txBody>
      </p:sp>
      <p:sp>
        <p:nvSpPr>
          <p:cNvPr id="9" name="Подзаголовок 2"/>
          <p:cNvSpPr txBox="1">
            <a:spLocks/>
          </p:cNvSpPr>
          <p:nvPr/>
        </p:nvSpPr>
        <p:spPr bwMode="auto">
          <a:xfrm>
            <a:off x="1797050" y="5486400"/>
            <a:ext cx="6172200" cy="1371600"/>
          </a:xfrm>
          <a:prstGeom prst="rect">
            <a:avLst/>
          </a:prstGeom>
          <a:noFill/>
          <a:ln w="9525">
            <a:noFill/>
            <a:miter lim="800000"/>
            <a:headEnd/>
            <a:tailEnd/>
          </a:ln>
        </p:spPr>
        <p:txBody>
          <a:bodyPr>
            <a:normAutofit fontScale="77500" lnSpcReduction="20000"/>
          </a:bodyPr>
          <a:lstStyle/>
          <a:p>
            <a:pPr marL="273050" indent="-273050" algn="ctr" fontAlgn="auto">
              <a:spcBef>
                <a:spcPts val="575"/>
              </a:spcBef>
              <a:spcAft>
                <a:spcPts val="0"/>
              </a:spcAft>
              <a:buClr>
                <a:schemeClr val="accent1"/>
              </a:buClr>
              <a:buSzPct val="85000"/>
              <a:buFont typeface="Wingdings"/>
              <a:buNone/>
              <a:defRPr/>
            </a:pPr>
            <a:r>
              <a:rPr lang="ru-RU" sz="2600" dirty="0" err="1">
                <a:latin typeface="Cambria" pitchFamily="18" charset="0"/>
              </a:rPr>
              <a:t>Клобертанц</a:t>
            </a:r>
            <a:r>
              <a:rPr lang="ru-RU" sz="2600" dirty="0">
                <a:latin typeface="Cambria" pitchFamily="18" charset="0"/>
              </a:rPr>
              <a:t> Е.П.</a:t>
            </a:r>
          </a:p>
          <a:p>
            <a:pPr marL="273050" indent="-273050" algn="ctr" fontAlgn="auto">
              <a:spcBef>
                <a:spcPts val="575"/>
              </a:spcBef>
              <a:spcAft>
                <a:spcPts val="0"/>
              </a:spcAft>
              <a:buClr>
                <a:schemeClr val="accent1"/>
              </a:buClr>
              <a:buSzPct val="85000"/>
              <a:buFont typeface="Wingdings"/>
              <a:buNone/>
              <a:defRPr/>
            </a:pPr>
            <a:endParaRPr lang="ru-RU" sz="2600" dirty="0">
              <a:latin typeface="Cambria" pitchFamily="18" charset="0"/>
            </a:endParaRPr>
          </a:p>
          <a:p>
            <a:pPr marL="273050" indent="-273050" algn="ctr" fontAlgn="auto">
              <a:spcBef>
                <a:spcPts val="575"/>
              </a:spcBef>
              <a:spcAft>
                <a:spcPts val="0"/>
              </a:spcAft>
              <a:buClr>
                <a:schemeClr val="accent1"/>
              </a:buClr>
              <a:buSzPct val="85000"/>
              <a:buFont typeface="Wingdings"/>
              <a:buNone/>
              <a:defRPr/>
            </a:pPr>
            <a:endParaRPr lang="ru-RU" sz="2600" dirty="0">
              <a:latin typeface="Cambria" pitchFamily="18" charset="0"/>
            </a:endParaRPr>
          </a:p>
          <a:p>
            <a:pPr marL="273050" indent="-273050" algn="ctr" fontAlgn="auto">
              <a:spcBef>
                <a:spcPts val="575"/>
              </a:spcBef>
              <a:spcAft>
                <a:spcPts val="0"/>
              </a:spcAft>
              <a:buClr>
                <a:schemeClr val="accent1"/>
              </a:buClr>
              <a:buSzPct val="85000"/>
              <a:buFont typeface="Wingdings"/>
              <a:buNone/>
              <a:defRPr/>
            </a:pPr>
            <a:r>
              <a:rPr lang="ru-RU" sz="2600" dirty="0">
                <a:latin typeface="Cambria" pitchFamily="18" charset="0"/>
              </a:rPr>
              <a:t>Красноярск, </a:t>
            </a:r>
            <a:r>
              <a:rPr lang="ru-RU" sz="2600" dirty="0" smtClean="0">
                <a:latin typeface="Cambria" pitchFamily="18" charset="0"/>
              </a:rPr>
              <a:t>2019</a:t>
            </a:r>
            <a:endParaRPr lang="ru-RU" sz="2600" dirty="0">
              <a:latin typeface="Cambria" pitchFamily="18" charset="0"/>
            </a:endParaRPr>
          </a:p>
        </p:txBody>
      </p:sp>
      <p:sp>
        <p:nvSpPr>
          <p:cNvPr id="6151" name="Прямоугольник 10"/>
          <p:cNvSpPr>
            <a:spLocks noChangeArrowheads="1"/>
          </p:cNvSpPr>
          <p:nvPr/>
        </p:nvSpPr>
        <p:spPr bwMode="auto">
          <a:xfrm>
            <a:off x="499269" y="2948690"/>
            <a:ext cx="8324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altLang="ru-RU" b="1" dirty="0">
                <a:latin typeface="Cambria" pitchFamily="18" charset="0"/>
              </a:rPr>
              <a:t>Лекция </a:t>
            </a:r>
            <a:r>
              <a:rPr lang="ru-RU" altLang="ru-RU" b="1">
                <a:latin typeface="Cambria" pitchFamily="18" charset="0"/>
              </a:rPr>
              <a:t>№ </a:t>
            </a:r>
            <a:r>
              <a:rPr lang="ru-RU" altLang="ru-RU" b="1" smtClean="0">
                <a:latin typeface="Cambria" pitchFamily="18" charset="0"/>
              </a:rPr>
              <a:t>4</a:t>
            </a:r>
            <a:endParaRPr lang="ru-RU" altLang="ru-RU" dirty="0">
              <a:latin typeface="Cambria" pitchFamily="18" charset="0"/>
            </a:endParaRPr>
          </a:p>
        </p:txBody>
      </p:sp>
      <p:pic>
        <p:nvPicPr>
          <p:cNvPr id="71682" name="Picture 2" descr="http://admznamen.ru/userfiles/images/news/%D0%B2%D0%BE%D1%80%D0%B4.jpg"/>
          <p:cNvPicPr>
            <a:picLocks noChangeAspect="1" noChangeArrowheads="1"/>
          </p:cNvPicPr>
          <p:nvPr/>
        </p:nvPicPr>
        <p:blipFill>
          <a:blip r:embed="rId3"/>
          <a:srcRect/>
          <a:stretch>
            <a:fillRect/>
          </a:stretch>
        </p:blipFill>
        <p:spPr bwMode="auto">
          <a:xfrm>
            <a:off x="0" y="2071678"/>
            <a:ext cx="2705100" cy="1695451"/>
          </a:xfrm>
          <a:prstGeom prst="rect">
            <a:avLst/>
          </a:prstGeom>
          <a:noFill/>
        </p:spPr>
      </p:pic>
    </p:spTree>
    <p:extLst>
      <p:ext uri="{BB962C8B-B14F-4D97-AF65-F5344CB8AC3E}">
        <p14:creationId xmlns:p14="http://schemas.microsoft.com/office/powerpoint/2010/main" val="2058969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285728"/>
            <a:ext cx="8260672" cy="590567"/>
          </a:xfrm>
        </p:spPr>
        <p:txBody>
          <a:bodyPr>
            <a:noAutofit/>
          </a:bodyPr>
          <a:lstStyle/>
          <a:p>
            <a:pPr>
              <a:lnSpc>
                <a:spcPct val="150000"/>
              </a:lnSpc>
            </a:pPr>
            <a:r>
              <a:rPr lang="ru-RU" sz="2000" b="1" dirty="0">
                <a:latin typeface="Times New Roman" pitchFamily="18" charset="0"/>
                <a:cs typeface="Times New Roman" pitchFamily="18" charset="0"/>
              </a:rPr>
              <a:t>Лента</a:t>
            </a:r>
            <a:br>
              <a:rPr lang="ru-RU" sz="2000" b="1" dirty="0">
                <a:latin typeface="Times New Roman" pitchFamily="18" charset="0"/>
                <a:cs typeface="Times New Roman" pitchFamily="18" charset="0"/>
              </a:rPr>
            </a:br>
            <a:endParaRPr lang="ru-RU" sz="2000" b="1" dirty="0">
              <a:latin typeface="Times New Roman" pitchFamily="18" charset="0"/>
              <a:cs typeface="Times New Roman" pitchFamily="18" charset="0"/>
            </a:endParaRPr>
          </a:p>
        </p:txBody>
      </p:sp>
      <p:sp>
        <p:nvSpPr>
          <p:cNvPr id="3" name="Объект 2"/>
          <p:cNvSpPr>
            <a:spLocks noGrp="1"/>
          </p:cNvSpPr>
          <p:nvPr>
            <p:ph idx="1"/>
          </p:nvPr>
        </p:nvSpPr>
        <p:spPr>
          <a:xfrm>
            <a:off x="428596" y="857232"/>
            <a:ext cx="8229600" cy="4525963"/>
          </a:xfrm>
        </p:spPr>
        <p:txBody>
          <a:bodyPr/>
          <a:lstStyle/>
          <a:p>
            <a:pPr marL="114300" indent="0" algn="just">
              <a:lnSpc>
                <a:spcPct val="150000"/>
              </a:lnSpc>
              <a:buNone/>
            </a:pPr>
            <a:r>
              <a:rPr lang="ru-RU" sz="2000" dirty="0">
                <a:latin typeface="Times New Roman" panose="02020603050405020304" pitchFamily="18" charset="0"/>
                <a:cs typeface="Times New Roman" panose="02020603050405020304" pitchFamily="18" charset="0"/>
              </a:rPr>
              <a:t>Главный элемент пользовательского </a:t>
            </a:r>
            <a:r>
              <a:rPr lang="ru-RU" sz="2000" dirty="0" smtClean="0">
                <a:latin typeface="Times New Roman" panose="02020603050405020304" pitchFamily="18" charset="0"/>
                <a:cs typeface="Times New Roman" panose="02020603050405020304" pitchFamily="18" charset="0"/>
              </a:rPr>
              <a:t>интерфейса </a:t>
            </a:r>
            <a:r>
              <a:rPr lang="ru-RU" sz="2000" dirty="0">
                <a:latin typeface="Times New Roman" panose="02020603050405020304" pitchFamily="18" charset="0"/>
                <a:cs typeface="Times New Roman" panose="02020603050405020304" pitchFamily="18" charset="0"/>
              </a:rPr>
              <a:t>представляет собой ленту, которая идет вдоль верхней части окна каждого приложения, вместо традиционного меню и панели </a:t>
            </a:r>
            <a:r>
              <a:rPr lang="ru-RU" sz="2000" dirty="0" smtClean="0">
                <a:latin typeface="Times New Roman" panose="02020603050405020304" pitchFamily="18" charset="0"/>
                <a:cs typeface="Times New Roman" panose="02020603050405020304" pitchFamily="18" charset="0"/>
              </a:rPr>
              <a:t>инструментов. С </a:t>
            </a:r>
            <a:r>
              <a:rPr lang="ru-RU" sz="2000" dirty="0">
                <a:latin typeface="Times New Roman" panose="02020603050405020304" pitchFamily="18" charset="0"/>
                <a:cs typeface="Times New Roman" panose="02020603050405020304" pitchFamily="18" charset="0"/>
              </a:rPr>
              <a:t>помощью ленты можно находить необходимые команды. Команды упорядочены в логические группы, собранные на вкладках.</a:t>
            </a:r>
          </a:p>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10</a:t>
            </a:fld>
            <a:endParaRPr lang="ru-RU"/>
          </a:p>
        </p:txBody>
      </p:sp>
      <p:pic>
        <p:nvPicPr>
          <p:cNvPr id="5122" name="Picture 2" descr="https://studfiles.net/html/2706/252/html_hSAcrITtno.bMFM/img-wtpBR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3" y="3356992"/>
            <a:ext cx="6452063" cy="192939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857488" y="5500702"/>
            <a:ext cx="3332579" cy="369332"/>
          </a:xfrm>
          <a:prstGeom prst="rect">
            <a:avLst/>
          </a:prstGeom>
        </p:spPr>
        <p:txBody>
          <a:bodyPr wrap="none">
            <a:spAutoFit/>
          </a:bodyPr>
          <a:lstStyle/>
          <a:p>
            <a:r>
              <a:rPr lang="ru-RU" b="1" dirty="0" smtClean="0">
                <a:latin typeface="Times New Roman" pitchFamily="18" charset="0"/>
                <a:cs typeface="Times New Roman" pitchFamily="18" charset="0"/>
              </a:rPr>
              <a:t>Основные </a:t>
            </a:r>
            <a:r>
              <a:rPr lang="ru-RU" b="1" dirty="0">
                <a:latin typeface="Times New Roman" pitchFamily="18" charset="0"/>
                <a:cs typeface="Times New Roman" pitchFamily="18" charset="0"/>
              </a:rPr>
              <a:t>компоненты ленты</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557264888"/>
      </p:ext>
    </p:extLst>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428604"/>
            <a:ext cx="8260672" cy="662005"/>
          </a:xfrm>
        </p:spPr>
        <p:txBody>
          <a:bodyPr>
            <a:noAutofit/>
          </a:bodyPr>
          <a:lstStyle/>
          <a:p>
            <a:pPr>
              <a:lnSpc>
                <a:spcPct val="150000"/>
              </a:lnSpc>
            </a:pPr>
            <a:r>
              <a:rPr lang="ru-RU" sz="2000" b="1" dirty="0">
                <a:latin typeface="Times New Roman" pitchFamily="18" charset="0"/>
                <a:cs typeface="Times New Roman" pitchFamily="18" charset="0"/>
              </a:rPr>
              <a:t>Вкладка</a:t>
            </a:r>
            <a:br>
              <a:rPr lang="ru-RU" sz="2000" b="1" dirty="0">
                <a:latin typeface="Times New Roman" pitchFamily="18" charset="0"/>
                <a:cs typeface="Times New Roman" pitchFamily="18" charset="0"/>
              </a:rPr>
            </a:br>
            <a:endParaRPr lang="ru-RU" sz="2000" b="1" dirty="0">
              <a:latin typeface="Times New Roman" pitchFamily="18" charset="0"/>
              <a:cs typeface="Times New Roman" pitchFamily="18" charset="0"/>
            </a:endParaRPr>
          </a:p>
        </p:txBody>
      </p:sp>
      <p:sp>
        <p:nvSpPr>
          <p:cNvPr id="3" name="Объект 2"/>
          <p:cNvSpPr>
            <a:spLocks noGrp="1"/>
          </p:cNvSpPr>
          <p:nvPr>
            <p:ph idx="1"/>
          </p:nvPr>
        </p:nvSpPr>
        <p:spPr>
          <a:xfrm>
            <a:off x="428596" y="857232"/>
            <a:ext cx="8229600" cy="4525963"/>
          </a:xfrm>
        </p:spPr>
        <p:txBody>
          <a:bodyPr/>
          <a:lstStyle/>
          <a:p>
            <a:pPr marL="114300" indent="0" algn="just">
              <a:lnSpc>
                <a:spcPct val="150000"/>
              </a:lnSpc>
              <a:buNone/>
            </a:pPr>
            <a:r>
              <a:rPr lang="ru-RU" sz="2000" dirty="0">
                <a:latin typeface="Times New Roman" panose="02020603050405020304" pitchFamily="18" charset="0"/>
                <a:cs typeface="Times New Roman" panose="02020603050405020304" pitchFamily="18" charset="0"/>
              </a:rPr>
              <a:t>Содержание ленты для каждой вкладки постоянно и неизменно. </a:t>
            </a:r>
            <a:endParaRPr lang="en-US" sz="2000" dirty="0" smtClean="0">
              <a:latin typeface="Times New Roman" panose="02020603050405020304" pitchFamily="18" charset="0"/>
              <a:cs typeface="Times New Roman" panose="02020603050405020304" pitchFamily="18" charset="0"/>
            </a:endParaRPr>
          </a:p>
          <a:p>
            <a:pPr marL="114300" indent="0" algn="just">
              <a:lnSpc>
                <a:spcPct val="150000"/>
              </a:lnSpc>
              <a:buNone/>
            </a:pPr>
            <a:r>
              <a:rPr lang="ru-RU" sz="2000" dirty="0" smtClean="0">
                <a:latin typeface="Times New Roman" panose="02020603050405020304" pitchFamily="18" charset="0"/>
                <a:cs typeface="Times New Roman" panose="02020603050405020304" pitchFamily="18" charset="0"/>
              </a:rPr>
              <a:t>Нельзя </a:t>
            </a:r>
            <a:r>
              <a:rPr lang="ru-RU" sz="2000" dirty="0">
                <a:latin typeface="Times New Roman" panose="02020603050405020304" pitchFamily="18" charset="0"/>
                <a:cs typeface="Times New Roman" panose="02020603050405020304" pitchFamily="18" charset="0"/>
              </a:rPr>
              <a:t>ни добавить какой-либо элемент на вкладку, ни удалить его оттуда. Внешний вид ленты зависит от ширины окна: чем больше ширина, тем подробнее отображаются элементы вкладки. </a:t>
            </a:r>
            <a:r>
              <a:rPr lang="ru-RU" sz="2000" dirty="0" smtClean="0">
                <a:latin typeface="Times New Roman" panose="02020603050405020304" pitchFamily="18" charset="0"/>
                <a:cs typeface="Times New Roman" panose="02020603050405020304" pitchFamily="18" charset="0"/>
              </a:rPr>
              <a:t>Для </a:t>
            </a:r>
            <a:r>
              <a:rPr lang="ru-RU" sz="2000" dirty="0">
                <a:latin typeface="Times New Roman" panose="02020603050405020304" pitchFamily="18" charset="0"/>
                <a:cs typeface="Times New Roman" panose="02020603050405020304" pitchFamily="18" charset="0"/>
              </a:rPr>
              <a:t>перехода к нужной вкладке достаточно щелкнуть по ее названию (имени). Каждая вкладка связана с видом выполняемого действия.</a:t>
            </a:r>
          </a:p>
          <a:p>
            <a:endParaRPr lang="ru-RU" dirty="0"/>
          </a:p>
        </p:txBody>
      </p:sp>
      <p:pic>
        <p:nvPicPr>
          <p:cNvPr id="5" name="Рисунок 4"/>
          <p:cNvPicPr>
            <a:picLocks noChangeAspect="1"/>
          </p:cNvPicPr>
          <p:nvPr/>
        </p:nvPicPr>
        <p:blipFill rotWithShape="1">
          <a:blip r:embed="rId2"/>
          <a:srcRect t="4719" r="4065" b="79531"/>
          <a:stretch/>
        </p:blipFill>
        <p:spPr>
          <a:xfrm>
            <a:off x="143744" y="4221088"/>
            <a:ext cx="8982372" cy="829085"/>
          </a:xfrm>
          <a:prstGeom prst="rect">
            <a:avLst/>
          </a:prstGeom>
        </p:spPr>
      </p:pic>
    </p:spTree>
    <p:extLst>
      <p:ext uri="{BB962C8B-B14F-4D97-AF65-F5344CB8AC3E}">
        <p14:creationId xmlns:p14="http://schemas.microsoft.com/office/powerpoint/2010/main" val="629555539"/>
      </p:ext>
    </p:extLst>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357167"/>
            <a:ext cx="8260672" cy="571504"/>
          </a:xfrm>
        </p:spPr>
        <p:txBody>
          <a:bodyPr>
            <a:noAutofit/>
          </a:bodyPr>
          <a:lstStyle/>
          <a:p>
            <a:r>
              <a:rPr lang="ru-RU" sz="2000" b="1" dirty="0">
                <a:latin typeface="Times New Roman" pitchFamily="18" charset="0"/>
                <a:cs typeface="Times New Roman" pitchFamily="18" charset="0"/>
              </a:rPr>
              <a:t>Группа</a:t>
            </a:r>
            <a:r>
              <a:rPr lang="ru-RU" sz="2000" b="1" dirty="0"/>
              <a:t/>
            </a:r>
            <a:br>
              <a:rPr lang="ru-RU" sz="2000" b="1" dirty="0"/>
            </a:br>
            <a:endParaRPr lang="ru-RU" sz="2000" b="1" dirty="0"/>
          </a:p>
        </p:txBody>
      </p:sp>
      <p:sp>
        <p:nvSpPr>
          <p:cNvPr id="3" name="Объект 2"/>
          <p:cNvSpPr>
            <a:spLocks noGrp="1"/>
          </p:cNvSpPr>
          <p:nvPr>
            <p:ph idx="1"/>
          </p:nvPr>
        </p:nvSpPr>
        <p:spPr>
          <a:xfrm>
            <a:off x="500034" y="928670"/>
            <a:ext cx="8229600" cy="4525963"/>
          </a:xfrm>
        </p:spPr>
        <p:txBody>
          <a:bodyPr/>
          <a:lstStyle/>
          <a:p>
            <a:pPr marL="114300" indent="0" algn="just">
              <a:lnSpc>
                <a:spcPct val="150000"/>
              </a:lnSpc>
              <a:buNone/>
            </a:pPr>
            <a:r>
              <a:rPr lang="ru-RU" sz="2000" dirty="0" smtClean="0">
                <a:latin typeface="Times New Roman" panose="02020603050405020304" pitchFamily="18" charset="0"/>
                <a:cs typeface="Times New Roman" panose="02020603050405020304" pitchFamily="18" charset="0"/>
              </a:rPr>
              <a:t>Это</a:t>
            </a:r>
            <a:r>
              <a:rPr lang="ru-RU" sz="2000" i="1" dirty="0" smtClean="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более </a:t>
            </a:r>
            <a:r>
              <a:rPr lang="ru-RU" sz="2000" dirty="0">
                <a:latin typeface="Times New Roman" panose="02020603050405020304" pitchFamily="18" charset="0"/>
                <a:cs typeface="Times New Roman" panose="02020603050405020304" pitchFamily="18" charset="0"/>
              </a:rPr>
              <a:t>локализованный набор команд, сформированный по принципу наибольшей близости, похожести функций. В группах непосредственно и находятся кнопки для выполнения определенных команд или активации меню.</a:t>
            </a:r>
          </a:p>
          <a:p>
            <a:endParaRPr lang="ru-RU" dirty="0"/>
          </a:p>
        </p:txBody>
      </p:sp>
      <p:pic>
        <p:nvPicPr>
          <p:cNvPr id="1024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6937" r="79698" b="82359"/>
          <a:stretch/>
        </p:blipFill>
        <p:spPr bwMode="auto">
          <a:xfrm>
            <a:off x="571472" y="3286124"/>
            <a:ext cx="4751502" cy="14085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srcRect l="20508" t="6563" r="61328" b="82187"/>
          <a:stretch>
            <a:fillRect/>
          </a:stretch>
        </p:blipFill>
        <p:spPr bwMode="auto">
          <a:xfrm>
            <a:off x="4714876" y="5072074"/>
            <a:ext cx="4000528" cy="1548591"/>
          </a:xfrm>
          <a:prstGeom prst="rect">
            <a:avLst/>
          </a:prstGeom>
          <a:noFill/>
          <a:ln w="9525">
            <a:noFill/>
            <a:miter lim="800000"/>
            <a:headEnd/>
            <a:tailEnd/>
          </a:ln>
          <a:effectLst/>
        </p:spPr>
      </p:pic>
    </p:spTree>
    <p:extLst>
      <p:ext uri="{BB962C8B-B14F-4D97-AF65-F5344CB8AC3E}">
        <p14:creationId xmlns:p14="http://schemas.microsoft.com/office/powerpoint/2010/main" val="1609442614"/>
      </p:ext>
    </p:extLst>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357166"/>
            <a:ext cx="8260672" cy="876319"/>
          </a:xfrm>
        </p:spPr>
        <p:txBody>
          <a:bodyPr>
            <a:noAutofit/>
          </a:bodyPr>
          <a:lstStyle/>
          <a:p>
            <a:r>
              <a:rPr lang="ru-RU" sz="2000" b="1" dirty="0">
                <a:latin typeface="Times New Roman" pitchFamily="18" charset="0"/>
                <a:cs typeface="Times New Roman" pitchFamily="18" charset="0"/>
              </a:rPr>
              <a:t>Панель быстрого доступа</a:t>
            </a:r>
            <a:br>
              <a:rPr lang="ru-RU" sz="2000" b="1" dirty="0">
                <a:latin typeface="Times New Roman" pitchFamily="18" charset="0"/>
                <a:cs typeface="Times New Roman" pitchFamily="18" charset="0"/>
              </a:rPr>
            </a:br>
            <a:endParaRPr lang="ru-RU" sz="2000" b="1" dirty="0">
              <a:latin typeface="Times New Roman" pitchFamily="18" charset="0"/>
              <a:cs typeface="Times New Roman" pitchFamily="18" charset="0"/>
            </a:endParaRPr>
          </a:p>
        </p:txBody>
      </p:sp>
      <p:sp>
        <p:nvSpPr>
          <p:cNvPr id="3" name="Объект 2"/>
          <p:cNvSpPr>
            <a:spLocks noGrp="1"/>
          </p:cNvSpPr>
          <p:nvPr>
            <p:ph idx="1"/>
          </p:nvPr>
        </p:nvSpPr>
        <p:spPr>
          <a:xfrm>
            <a:off x="285720" y="1142984"/>
            <a:ext cx="8515352" cy="4525963"/>
          </a:xfrm>
        </p:spPr>
        <p:txBody>
          <a:bodyPr>
            <a:normAutofit/>
          </a:bodyPr>
          <a:lstStyle/>
          <a:p>
            <a:pPr marL="114300" indent="0" algn="just">
              <a:buNone/>
            </a:pPr>
            <a:r>
              <a:rPr lang="ru-RU" sz="1800" dirty="0">
                <a:latin typeface="Times New Roman" panose="02020603050405020304" pitchFamily="18" charset="0"/>
                <a:cs typeface="Times New Roman" panose="02020603050405020304" pitchFamily="18" charset="0"/>
              </a:rPr>
              <a:t>Панель быстрого доступа по умолчанию расположена в верхней части окна </a:t>
            </a:r>
            <a:r>
              <a:rPr lang="ru-RU" sz="1800" dirty="0" err="1">
                <a:latin typeface="Times New Roman" panose="02020603050405020304" pitchFamily="18" charset="0"/>
                <a:cs typeface="Times New Roman" panose="02020603050405020304" pitchFamily="18" charset="0"/>
              </a:rPr>
              <a:t>Word</a:t>
            </a:r>
            <a:r>
              <a:rPr lang="ru-RU" sz="1800" dirty="0">
                <a:latin typeface="Times New Roman" panose="02020603050405020304" pitchFamily="18" charset="0"/>
                <a:cs typeface="Times New Roman" panose="02020603050405020304" pitchFamily="18" charset="0"/>
              </a:rPr>
              <a:t> и предназначена для быстрого доступа к наиболее часто используемым функциям.</a:t>
            </a:r>
          </a:p>
          <a:p>
            <a:pPr marL="114300" indent="0" algn="just">
              <a:buNone/>
            </a:pPr>
            <a:r>
              <a:rPr lang="ru-RU" sz="1800" dirty="0">
                <a:latin typeface="Times New Roman" panose="02020603050405020304" pitchFamily="18" charset="0"/>
                <a:cs typeface="Times New Roman" panose="02020603050405020304" pitchFamily="18" charset="0"/>
              </a:rPr>
              <a:t>По умолчанию панель содержит всего три кнопки: Сохранить, Отменить, Вернуть (Повторить). </a:t>
            </a:r>
            <a:endParaRPr lang="en-US" sz="1800" dirty="0" smtClean="0">
              <a:latin typeface="Times New Roman" panose="02020603050405020304" pitchFamily="18" charset="0"/>
              <a:cs typeface="Times New Roman" panose="02020603050405020304" pitchFamily="18" charset="0"/>
            </a:endParaRPr>
          </a:p>
          <a:p>
            <a:pPr marL="114300" indent="0" algn="just">
              <a:buNone/>
            </a:pPr>
            <a:r>
              <a:rPr lang="ru-RU" sz="1800" dirty="0" smtClean="0">
                <a:latin typeface="Times New Roman" panose="02020603050405020304" pitchFamily="18" charset="0"/>
                <a:cs typeface="Times New Roman" panose="02020603050405020304" pitchFamily="18" charset="0"/>
              </a:rPr>
              <a:t>Панель </a:t>
            </a:r>
            <a:r>
              <a:rPr lang="ru-RU" sz="1800" dirty="0">
                <a:latin typeface="Times New Roman" panose="02020603050405020304" pitchFamily="18" charset="0"/>
                <a:cs typeface="Times New Roman" panose="02020603050405020304" pitchFamily="18" charset="0"/>
              </a:rPr>
              <a:t>быстрого доступа можно настраивать, добавляя в нее новые элементы или удаляя существующие.</a:t>
            </a:r>
          </a:p>
        </p:txBody>
      </p:sp>
      <p:pic>
        <p:nvPicPr>
          <p:cNvPr id="26626" name="Picture 2" descr="Интерфейс Microsoft Word"/>
          <p:cNvPicPr>
            <a:picLocks noChangeAspect="1" noChangeArrowheads="1"/>
          </p:cNvPicPr>
          <p:nvPr/>
        </p:nvPicPr>
        <p:blipFill>
          <a:blip r:embed="rId2"/>
          <a:srcRect/>
          <a:stretch>
            <a:fillRect/>
          </a:stretch>
        </p:blipFill>
        <p:spPr bwMode="auto">
          <a:xfrm>
            <a:off x="3929058" y="3228975"/>
            <a:ext cx="4371975" cy="3629025"/>
          </a:xfrm>
          <a:prstGeom prst="rect">
            <a:avLst/>
          </a:prstGeom>
          <a:noFill/>
        </p:spPr>
      </p:pic>
    </p:spTree>
    <p:extLst>
      <p:ext uri="{BB962C8B-B14F-4D97-AF65-F5344CB8AC3E}">
        <p14:creationId xmlns:p14="http://schemas.microsoft.com/office/powerpoint/2010/main" val="2543184498"/>
      </p:ext>
    </p:extLst>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85728"/>
            <a:ext cx="8260672" cy="733443"/>
          </a:xfrm>
        </p:spPr>
        <p:txBody>
          <a:bodyPr>
            <a:noAutofit/>
          </a:bodyPr>
          <a:lstStyle/>
          <a:p>
            <a:r>
              <a:rPr lang="ru-RU" sz="2000" b="1" dirty="0">
                <a:latin typeface="Times New Roman" pitchFamily="18" charset="0"/>
                <a:cs typeface="Times New Roman" pitchFamily="18" charset="0"/>
              </a:rPr>
              <a:t>Строка состояния</a:t>
            </a:r>
            <a:br>
              <a:rPr lang="ru-RU" sz="2000" b="1" dirty="0">
                <a:latin typeface="Times New Roman" pitchFamily="18" charset="0"/>
                <a:cs typeface="Times New Roman" pitchFamily="18" charset="0"/>
              </a:rPr>
            </a:br>
            <a:endParaRPr lang="ru-RU" sz="2000" b="1" dirty="0">
              <a:latin typeface="Times New Roman" pitchFamily="18" charset="0"/>
              <a:cs typeface="Times New Roman" pitchFamily="18" charset="0"/>
            </a:endParaRPr>
          </a:p>
        </p:txBody>
      </p:sp>
      <p:sp>
        <p:nvSpPr>
          <p:cNvPr id="3" name="Объект 2"/>
          <p:cNvSpPr>
            <a:spLocks noGrp="1"/>
          </p:cNvSpPr>
          <p:nvPr>
            <p:ph idx="1"/>
          </p:nvPr>
        </p:nvSpPr>
        <p:spPr>
          <a:xfrm>
            <a:off x="500034" y="928670"/>
            <a:ext cx="8229600" cy="4525963"/>
          </a:xfrm>
        </p:spPr>
        <p:txBody>
          <a:bodyPr/>
          <a:lstStyle/>
          <a:p>
            <a:pPr marL="114300" indent="0" algn="just">
              <a:lnSpc>
                <a:spcPct val="150000"/>
              </a:lnSpc>
              <a:buNone/>
            </a:pPr>
            <a:r>
              <a:rPr lang="ru-RU" sz="2000" dirty="0">
                <a:latin typeface="Times New Roman" panose="02020603050405020304" pitchFamily="18" charset="0"/>
                <a:cs typeface="Times New Roman" panose="02020603050405020304" pitchFamily="18" charset="0"/>
              </a:rPr>
              <a:t>Строка состояния располагается, как и в прежних версиях </a:t>
            </a:r>
            <a:r>
              <a:rPr lang="ru-RU" sz="2000" dirty="0" smtClean="0">
                <a:latin typeface="Times New Roman" panose="02020603050405020304" pitchFamily="18" charset="0"/>
                <a:cs typeface="Times New Roman" panose="02020603050405020304" pitchFamily="18" charset="0"/>
              </a:rPr>
              <a:t>программ, </a:t>
            </a:r>
            <a:r>
              <a:rPr lang="ru-RU" sz="2000" dirty="0">
                <a:latin typeface="Times New Roman" panose="02020603050405020304" pitchFamily="18" charset="0"/>
                <a:cs typeface="Times New Roman" panose="02020603050405020304" pitchFamily="18" charset="0"/>
              </a:rPr>
              <a:t>внизу окна. </a:t>
            </a:r>
            <a:endParaRPr lang="en-US" sz="2000" dirty="0" smtClean="0">
              <a:latin typeface="Times New Roman" panose="02020603050405020304" pitchFamily="18" charset="0"/>
              <a:cs typeface="Times New Roman" panose="02020603050405020304" pitchFamily="18" charset="0"/>
            </a:endParaRPr>
          </a:p>
          <a:p>
            <a:pPr marL="114300" indent="0" algn="just">
              <a:lnSpc>
                <a:spcPct val="150000"/>
              </a:lnSpc>
              <a:buNone/>
            </a:pPr>
            <a:r>
              <a:rPr lang="ru-RU" sz="2000" dirty="0" smtClean="0">
                <a:latin typeface="Times New Roman" panose="02020603050405020304" pitchFamily="18" charset="0"/>
                <a:cs typeface="Times New Roman" panose="02020603050405020304" pitchFamily="18" charset="0"/>
              </a:rPr>
              <a:t>Индикатор числа страниц позволяет отслеживать общее количество страниц, содержащихся в документе.</a:t>
            </a:r>
            <a:endParaRPr lang="ru-RU" sz="2000" dirty="0">
              <a:latin typeface="Times New Roman" panose="02020603050405020304" pitchFamily="18" charset="0"/>
              <a:cs typeface="Times New Roman" panose="02020603050405020304" pitchFamily="18" charset="0"/>
            </a:endParaRPr>
          </a:p>
        </p:txBody>
      </p:sp>
      <p:pic>
        <p:nvPicPr>
          <p:cNvPr id="25602" name="Picture 2" descr="Интерфейс Microsoft Word"/>
          <p:cNvPicPr>
            <a:picLocks noChangeAspect="1" noChangeArrowheads="1"/>
          </p:cNvPicPr>
          <p:nvPr/>
        </p:nvPicPr>
        <p:blipFill>
          <a:blip r:embed="rId2"/>
          <a:srcRect/>
          <a:stretch>
            <a:fillRect/>
          </a:stretch>
        </p:blipFill>
        <p:spPr bwMode="auto">
          <a:xfrm>
            <a:off x="428596" y="4829030"/>
            <a:ext cx="4575452" cy="1194635"/>
          </a:xfrm>
          <a:prstGeom prst="rect">
            <a:avLst/>
          </a:prstGeom>
          <a:noFill/>
        </p:spPr>
      </p:pic>
      <p:pic>
        <p:nvPicPr>
          <p:cNvPr id="5" name="Picture 2" descr="Интерфейс Microsoft Word"/>
          <p:cNvPicPr>
            <a:picLocks noChangeAspect="1" noChangeArrowheads="1"/>
          </p:cNvPicPr>
          <p:nvPr/>
        </p:nvPicPr>
        <p:blipFill>
          <a:blip r:embed="rId3"/>
          <a:srcRect/>
          <a:stretch>
            <a:fillRect/>
          </a:stretch>
        </p:blipFill>
        <p:spPr bwMode="auto">
          <a:xfrm>
            <a:off x="4790391" y="3905596"/>
            <a:ext cx="4152900" cy="1971676"/>
          </a:xfrm>
          <a:prstGeom prst="rect">
            <a:avLst/>
          </a:prstGeom>
          <a:noFill/>
        </p:spPr>
      </p:pic>
    </p:spTree>
    <p:extLst>
      <p:ext uri="{BB962C8B-B14F-4D97-AF65-F5344CB8AC3E}">
        <p14:creationId xmlns:p14="http://schemas.microsoft.com/office/powerpoint/2010/main" val="2054781609"/>
      </p:ext>
    </p:extLst>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0"/>
            <a:ext cx="8229600" cy="928694"/>
          </a:xfrm>
        </p:spPr>
        <p:txBody>
          <a:bodyPr>
            <a:normAutofit/>
          </a:bodyPr>
          <a:lstStyle/>
          <a:p>
            <a:r>
              <a:rPr lang="ru-RU" sz="2000" b="1" dirty="0">
                <a:latin typeface="Times New Roman" pitchFamily="18" charset="0"/>
                <a:cs typeface="Times New Roman" pitchFamily="18" charset="0"/>
              </a:rPr>
              <a:t>Измерительные линейки</a:t>
            </a:r>
          </a:p>
        </p:txBody>
      </p:sp>
      <p:sp>
        <p:nvSpPr>
          <p:cNvPr id="3" name="Объект 2"/>
          <p:cNvSpPr>
            <a:spLocks noGrp="1"/>
          </p:cNvSpPr>
          <p:nvPr>
            <p:ph idx="1"/>
          </p:nvPr>
        </p:nvSpPr>
        <p:spPr>
          <a:xfrm>
            <a:off x="500034" y="785794"/>
            <a:ext cx="8229600" cy="4525963"/>
          </a:xfrm>
        </p:spPr>
        <p:txBody>
          <a:bodyPr/>
          <a:lstStyle/>
          <a:p>
            <a:pPr marL="114300" indent="0" algn="just">
              <a:lnSpc>
                <a:spcPct val="150000"/>
              </a:lnSpc>
              <a:buNone/>
            </a:pPr>
            <a:r>
              <a:rPr lang="ru-RU" sz="2000" dirty="0">
                <a:latin typeface="Times New Roman" panose="02020603050405020304" pitchFamily="18" charset="0"/>
                <a:cs typeface="Times New Roman" panose="02020603050405020304" pitchFamily="18" charset="0"/>
              </a:rPr>
              <a:t>Измерительные линейки располагаются вверху (горизонтальная линейка) и слева (вертикальная линейка). Вертикальная линейка отображается в документе только в режиме «Разметка страницы».</a:t>
            </a:r>
          </a:p>
          <a:p>
            <a:endParaRPr lang="ru-RU" dirty="0"/>
          </a:p>
        </p:txBody>
      </p:sp>
      <p:pic>
        <p:nvPicPr>
          <p:cNvPr id="24578" name="Picture 2" descr="Интерфейс Microsoft Word"/>
          <p:cNvPicPr>
            <a:picLocks noChangeAspect="1" noChangeArrowheads="1"/>
          </p:cNvPicPr>
          <p:nvPr/>
        </p:nvPicPr>
        <p:blipFill>
          <a:blip r:embed="rId2"/>
          <a:srcRect/>
          <a:stretch>
            <a:fillRect/>
          </a:stretch>
        </p:blipFill>
        <p:spPr bwMode="auto">
          <a:xfrm>
            <a:off x="1571604" y="2928934"/>
            <a:ext cx="4681100" cy="2928958"/>
          </a:xfrm>
          <a:prstGeom prst="rect">
            <a:avLst/>
          </a:prstGeom>
          <a:noFill/>
        </p:spPr>
      </p:pic>
    </p:spTree>
    <p:extLst>
      <p:ext uri="{BB962C8B-B14F-4D97-AF65-F5344CB8AC3E}">
        <p14:creationId xmlns:p14="http://schemas.microsoft.com/office/powerpoint/2010/main" val="1664452352"/>
      </p:ext>
    </p:extLst>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214290"/>
            <a:ext cx="8260672" cy="947757"/>
          </a:xfrm>
        </p:spPr>
        <p:txBody>
          <a:bodyPr>
            <a:normAutofit/>
          </a:bodyPr>
          <a:lstStyle/>
          <a:p>
            <a:r>
              <a:rPr lang="ru-RU" sz="2000" b="1" dirty="0">
                <a:latin typeface="Times New Roman" pitchFamily="18" charset="0"/>
                <a:cs typeface="Times New Roman" pitchFamily="18" charset="0"/>
              </a:rPr>
              <a:t>Рабочее поле</a:t>
            </a:r>
            <a:br>
              <a:rPr lang="ru-RU" sz="2000" b="1" dirty="0">
                <a:latin typeface="Times New Roman" pitchFamily="18" charset="0"/>
                <a:cs typeface="Times New Roman" pitchFamily="18" charset="0"/>
              </a:rPr>
            </a:br>
            <a:endParaRPr lang="ru-RU" sz="2000" b="1" dirty="0">
              <a:latin typeface="Times New Roman" pitchFamily="18" charset="0"/>
              <a:cs typeface="Times New Roman" pitchFamily="18" charset="0"/>
            </a:endParaRPr>
          </a:p>
        </p:txBody>
      </p:sp>
      <p:sp>
        <p:nvSpPr>
          <p:cNvPr id="3" name="Объект 2"/>
          <p:cNvSpPr>
            <a:spLocks noGrp="1"/>
          </p:cNvSpPr>
          <p:nvPr>
            <p:ph idx="1"/>
          </p:nvPr>
        </p:nvSpPr>
        <p:spPr>
          <a:xfrm>
            <a:off x="500034" y="928670"/>
            <a:ext cx="8229600" cy="4525963"/>
          </a:xfrm>
        </p:spPr>
        <p:txBody>
          <a:bodyPr/>
          <a:lstStyle/>
          <a:p>
            <a:pPr marL="114300" indent="0" algn="just">
              <a:lnSpc>
                <a:spcPct val="150000"/>
              </a:lnSpc>
              <a:buNone/>
            </a:pPr>
            <a:r>
              <a:rPr lang="ru-RU" sz="2000" dirty="0">
                <a:latin typeface="Times New Roman" panose="02020603050405020304" pitchFamily="18" charset="0"/>
                <a:cs typeface="Times New Roman" panose="02020603050405020304" pitchFamily="18" charset="0"/>
              </a:rPr>
              <a:t>Центральную часть окна программы занимает рабочее поле, на котором и происходит непосредственно ввод информации, показываются результаты ее обработки, форматирования, а также размещение необходимых объектов.</a:t>
            </a:r>
          </a:p>
        </p:txBody>
      </p:sp>
      <p:sp>
        <p:nvSpPr>
          <p:cNvPr id="10" name="TextBox 9"/>
          <p:cNvSpPr txBox="1"/>
          <p:nvPr/>
        </p:nvSpPr>
        <p:spPr>
          <a:xfrm>
            <a:off x="3328950" y="6114207"/>
            <a:ext cx="2571768"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ru-RU" b="1" dirty="0" smtClean="0">
                <a:solidFill>
                  <a:srgbClr val="C00000"/>
                </a:solidFill>
                <a:latin typeface="Times New Roman" pitchFamily="18" charset="0"/>
                <a:cs typeface="Times New Roman" pitchFamily="18" charset="0"/>
              </a:rPr>
              <a:t>Страница</a:t>
            </a:r>
            <a:endParaRPr lang="ru-RU" b="1" dirty="0">
              <a:solidFill>
                <a:srgbClr val="C00000"/>
              </a:solidFill>
              <a:latin typeface="Times New Roman" pitchFamily="18" charset="0"/>
              <a:cs typeface="Times New Roman" pitchFamily="18" charset="0"/>
            </a:endParaRPr>
          </a:p>
        </p:txBody>
      </p:sp>
      <p:pic>
        <p:nvPicPr>
          <p:cNvPr id="4" name="Рисунок 3"/>
          <p:cNvPicPr>
            <a:picLocks noChangeAspect="1"/>
          </p:cNvPicPr>
          <p:nvPr/>
        </p:nvPicPr>
        <p:blipFill>
          <a:blip r:embed="rId2"/>
          <a:stretch>
            <a:fillRect/>
          </a:stretch>
        </p:blipFill>
        <p:spPr>
          <a:xfrm>
            <a:off x="2123728" y="2982557"/>
            <a:ext cx="5336559" cy="2875335"/>
          </a:xfrm>
          <a:prstGeom prst="rect">
            <a:avLst/>
          </a:prstGeom>
        </p:spPr>
      </p:pic>
    </p:spTree>
    <p:extLst>
      <p:ext uri="{BB962C8B-B14F-4D97-AF65-F5344CB8AC3E}">
        <p14:creationId xmlns:p14="http://schemas.microsoft.com/office/powerpoint/2010/main" val="477068672"/>
      </p:ext>
    </p:extLst>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l="12198" t="32589" r="15097" b="17115"/>
          <a:stretch>
            <a:fillRect/>
          </a:stretch>
        </p:blipFill>
        <p:spPr bwMode="auto">
          <a:xfrm>
            <a:off x="0" y="1000108"/>
            <a:ext cx="5429288" cy="2643206"/>
          </a:xfrm>
          <a:prstGeom prst="rect">
            <a:avLst/>
          </a:prstGeom>
          <a:noFill/>
          <a:ln w="9525">
            <a:noFill/>
            <a:miter lim="800000"/>
            <a:headEnd/>
            <a:tailEnd/>
          </a:ln>
        </p:spPr>
      </p:pic>
      <p:pic>
        <p:nvPicPr>
          <p:cNvPr id="3" name="Рисунок 2"/>
          <p:cNvPicPr/>
          <p:nvPr/>
        </p:nvPicPr>
        <p:blipFill>
          <a:blip r:embed="rId3"/>
          <a:srcRect r="67636" b="51218"/>
          <a:stretch>
            <a:fillRect/>
          </a:stretch>
        </p:blipFill>
        <p:spPr bwMode="auto">
          <a:xfrm>
            <a:off x="2714612" y="4214818"/>
            <a:ext cx="2428892" cy="2500330"/>
          </a:xfrm>
          <a:prstGeom prst="rect">
            <a:avLst/>
          </a:prstGeom>
          <a:noFill/>
          <a:ln w="9525">
            <a:noFill/>
            <a:miter lim="800000"/>
            <a:headEnd/>
            <a:tailEnd/>
          </a:ln>
        </p:spPr>
      </p:pic>
      <p:pic>
        <p:nvPicPr>
          <p:cNvPr id="4" name="Рисунок 3"/>
          <p:cNvPicPr/>
          <p:nvPr/>
        </p:nvPicPr>
        <p:blipFill>
          <a:blip r:embed="rId4"/>
          <a:srcRect l="43457" t="10521" r="20141" b="21732"/>
          <a:stretch>
            <a:fillRect/>
          </a:stretch>
        </p:blipFill>
        <p:spPr bwMode="auto">
          <a:xfrm>
            <a:off x="5429256" y="3071810"/>
            <a:ext cx="2933703" cy="3484895"/>
          </a:xfrm>
          <a:prstGeom prst="rect">
            <a:avLst/>
          </a:prstGeom>
          <a:noFill/>
          <a:ln w="9525">
            <a:noFill/>
            <a:miter lim="800000"/>
            <a:headEnd/>
            <a:tailEnd/>
          </a:ln>
        </p:spPr>
      </p:pic>
      <p:sp>
        <p:nvSpPr>
          <p:cNvPr id="53250" name="AutoShape 2"/>
          <p:cNvSpPr>
            <a:spLocks noChangeArrowheads="1"/>
          </p:cNvSpPr>
          <p:nvPr/>
        </p:nvSpPr>
        <p:spPr bwMode="auto">
          <a:xfrm>
            <a:off x="6072198" y="4143380"/>
            <a:ext cx="571504" cy="428628"/>
          </a:xfrm>
          <a:prstGeom prst="roundRect">
            <a:avLst>
              <a:gd name="adj" fmla="val 16667"/>
            </a:avLst>
          </a:prstGeom>
          <a:noFill/>
          <a:ln w="28575">
            <a:solidFill>
              <a:srgbClr val="C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53251" name="Rectangle 3"/>
          <p:cNvSpPr>
            <a:spLocks noChangeArrowheads="1"/>
          </p:cNvSpPr>
          <p:nvPr/>
        </p:nvSpPr>
        <p:spPr bwMode="auto">
          <a:xfrm>
            <a:off x="1928794" y="0"/>
            <a:ext cx="4073551"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2000" b="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Общие элементы управления</a:t>
            </a:r>
            <a:endParaRPr kumimoji="0" lang="ru-RU" sz="2000" b="1" u="none" strike="noStrike" cap="none" normalizeH="0" baseline="0" dirty="0" smtClean="0">
              <a:ln>
                <a:noFill/>
              </a:ln>
              <a:solidFill>
                <a:schemeClr val="tx1"/>
              </a:solidFill>
              <a:effectLst/>
              <a:latin typeface="Arial" pitchFamily="34" charset="0"/>
              <a:cs typeface="Arial" pitchFamily="34" charset="0"/>
            </a:endParaRPr>
          </a:p>
        </p:txBody>
      </p:sp>
      <p:sp>
        <p:nvSpPr>
          <p:cNvPr id="53252" name="Rectangle 4"/>
          <p:cNvSpPr>
            <a:spLocks noChangeArrowheads="1"/>
          </p:cNvSpPr>
          <p:nvPr/>
        </p:nvSpPr>
        <p:spPr bwMode="auto">
          <a:xfrm>
            <a:off x="285720" y="642918"/>
            <a:ext cx="35719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Char char="•"/>
              <a:tabLst/>
            </a:pPr>
            <a:r>
              <a:rPr kumimoji="0" lang="ru-RU" b="1"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Обычные исполняемые кнопки</a:t>
            </a:r>
            <a:endParaRPr kumimoji="0" lang="ru-RU" b="1" u="none" strike="noStrike" cap="none" normalizeH="0" baseline="0" dirty="0" smtClean="0">
              <a:ln>
                <a:noFill/>
              </a:ln>
              <a:solidFill>
                <a:srgbClr val="C00000"/>
              </a:solidFill>
              <a:effectLst/>
              <a:latin typeface="Times New Roman" pitchFamily="18" charset="0"/>
              <a:cs typeface="Times New Roman" pitchFamily="18" charset="0"/>
            </a:endParaRPr>
          </a:p>
        </p:txBody>
      </p:sp>
      <p:cxnSp>
        <p:nvCxnSpPr>
          <p:cNvPr id="9" name="Прямая со стрелкой 8"/>
          <p:cNvCxnSpPr/>
          <p:nvPr/>
        </p:nvCxnSpPr>
        <p:spPr>
          <a:xfrm rot="10800000" flipV="1">
            <a:off x="428596" y="928669"/>
            <a:ext cx="1071570" cy="642941"/>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sp>
        <p:nvSpPr>
          <p:cNvPr id="11" name="Прямоугольник 10"/>
          <p:cNvSpPr/>
          <p:nvPr/>
        </p:nvSpPr>
        <p:spPr>
          <a:xfrm>
            <a:off x="5357818" y="1000108"/>
            <a:ext cx="2888548" cy="369332"/>
          </a:xfrm>
          <a:prstGeom prst="rect">
            <a:avLst/>
          </a:prstGeom>
        </p:spPr>
        <p:txBody>
          <a:bodyPr wrap="none">
            <a:spAutoFit/>
          </a:bodyPr>
          <a:lstStyle/>
          <a:p>
            <a:r>
              <a:rPr lang="ru-RU" b="1" dirty="0" smtClean="0">
                <a:solidFill>
                  <a:srgbClr val="C00000"/>
                </a:solidFill>
                <a:latin typeface="Times New Roman" pitchFamily="18" charset="0"/>
                <a:cs typeface="Times New Roman" pitchFamily="18" charset="0"/>
              </a:rPr>
              <a:t>Раскрывающиеся кнопки</a:t>
            </a:r>
            <a:endParaRPr lang="ru-RU" b="1" dirty="0">
              <a:solidFill>
                <a:srgbClr val="C00000"/>
              </a:solidFill>
              <a:latin typeface="Times New Roman" pitchFamily="18" charset="0"/>
              <a:cs typeface="Times New Roman" pitchFamily="18" charset="0"/>
            </a:endParaRPr>
          </a:p>
        </p:txBody>
      </p:sp>
      <p:cxnSp>
        <p:nvCxnSpPr>
          <p:cNvPr id="12" name="Прямая со стрелкой 11"/>
          <p:cNvCxnSpPr/>
          <p:nvPr/>
        </p:nvCxnSpPr>
        <p:spPr>
          <a:xfrm rot="10800000" flipV="1">
            <a:off x="4000496" y="1357298"/>
            <a:ext cx="2357454" cy="428628"/>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sp>
        <p:nvSpPr>
          <p:cNvPr id="14" name="Прямоугольник 13"/>
          <p:cNvSpPr/>
          <p:nvPr/>
        </p:nvSpPr>
        <p:spPr>
          <a:xfrm>
            <a:off x="357158" y="3857628"/>
            <a:ext cx="3768596" cy="369332"/>
          </a:xfrm>
          <a:prstGeom prst="rect">
            <a:avLst/>
          </a:prstGeom>
        </p:spPr>
        <p:txBody>
          <a:bodyPr wrap="none">
            <a:spAutoFit/>
          </a:bodyPr>
          <a:lstStyle/>
          <a:p>
            <a:r>
              <a:rPr lang="ru-RU" b="1" dirty="0" smtClean="0">
                <a:solidFill>
                  <a:srgbClr val="C00000"/>
                </a:solidFill>
                <a:latin typeface="Times New Roman" pitchFamily="18" charset="0"/>
                <a:cs typeface="Times New Roman" pitchFamily="18" charset="0"/>
              </a:rPr>
              <a:t>Списки/ раскрывающиеся списки</a:t>
            </a:r>
            <a:endParaRPr lang="ru-RU" b="1" dirty="0">
              <a:solidFill>
                <a:srgbClr val="C00000"/>
              </a:solidFill>
              <a:latin typeface="Times New Roman" pitchFamily="18" charset="0"/>
              <a:cs typeface="Times New Roman" pitchFamily="18" charset="0"/>
            </a:endParaRPr>
          </a:p>
        </p:txBody>
      </p:sp>
      <p:cxnSp>
        <p:nvCxnSpPr>
          <p:cNvPr id="15" name="Прямая со стрелкой 14"/>
          <p:cNvCxnSpPr/>
          <p:nvPr/>
        </p:nvCxnSpPr>
        <p:spPr>
          <a:xfrm>
            <a:off x="1428728" y="4286256"/>
            <a:ext cx="3143272" cy="285752"/>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sp>
        <p:nvSpPr>
          <p:cNvPr id="18" name="Прямоугольник 17"/>
          <p:cNvSpPr/>
          <p:nvPr/>
        </p:nvSpPr>
        <p:spPr>
          <a:xfrm>
            <a:off x="6572264" y="2285992"/>
            <a:ext cx="1223605" cy="369332"/>
          </a:xfrm>
          <a:prstGeom prst="rect">
            <a:avLst/>
          </a:prstGeom>
        </p:spPr>
        <p:txBody>
          <a:bodyPr wrap="none">
            <a:spAutoFit/>
          </a:bodyPr>
          <a:lstStyle/>
          <a:p>
            <a:r>
              <a:rPr lang="ru-RU" b="1" dirty="0" smtClean="0">
                <a:solidFill>
                  <a:srgbClr val="C00000"/>
                </a:solidFill>
                <a:latin typeface="Times New Roman" pitchFamily="18" charset="0"/>
                <a:cs typeface="Times New Roman" pitchFamily="18" charset="0"/>
              </a:rPr>
              <a:t>Счетчики</a:t>
            </a:r>
            <a:endParaRPr lang="ru-RU" b="1" dirty="0">
              <a:solidFill>
                <a:srgbClr val="C00000"/>
              </a:solidFill>
              <a:latin typeface="Times New Roman" pitchFamily="18" charset="0"/>
              <a:cs typeface="Times New Roman" pitchFamily="18" charset="0"/>
            </a:endParaRPr>
          </a:p>
        </p:txBody>
      </p:sp>
      <p:cxnSp>
        <p:nvCxnSpPr>
          <p:cNvPr id="19" name="Прямая со стрелкой 18"/>
          <p:cNvCxnSpPr/>
          <p:nvPr/>
        </p:nvCxnSpPr>
        <p:spPr>
          <a:xfrm rot="5400000">
            <a:off x="6179355" y="3107529"/>
            <a:ext cx="1428760" cy="500066"/>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b="82244"/>
          <a:stretch>
            <a:fillRect/>
          </a:stretch>
        </p:blipFill>
        <p:spPr bwMode="auto">
          <a:xfrm>
            <a:off x="857224" y="571481"/>
            <a:ext cx="7715304" cy="1071570"/>
          </a:xfrm>
          <a:prstGeom prst="rect">
            <a:avLst/>
          </a:prstGeom>
          <a:noFill/>
          <a:ln w="9525">
            <a:noFill/>
            <a:miter lim="800000"/>
            <a:headEnd/>
            <a:tailEnd/>
          </a:ln>
        </p:spPr>
      </p:pic>
      <p:sp>
        <p:nvSpPr>
          <p:cNvPr id="54274" name="AutoShape 2"/>
          <p:cNvSpPr>
            <a:spLocks noChangeArrowheads="1"/>
          </p:cNvSpPr>
          <p:nvPr/>
        </p:nvSpPr>
        <p:spPr bwMode="auto">
          <a:xfrm>
            <a:off x="2143108" y="928670"/>
            <a:ext cx="714380" cy="571504"/>
          </a:xfrm>
          <a:prstGeom prst="roundRect">
            <a:avLst>
              <a:gd name="adj" fmla="val 16667"/>
            </a:avLst>
          </a:prstGeom>
          <a:noFill/>
          <a:ln w="28575">
            <a:solidFill>
              <a:srgbClr val="C00000"/>
            </a:solidFill>
            <a:round/>
            <a:headEnd/>
            <a:tailEnd/>
          </a:ln>
        </p:spPr>
        <p:txBody>
          <a:bodyPr vert="horz" wrap="square" lIns="91440" tIns="45720" rIns="91440" bIns="45720" numCol="1" anchor="t" anchorCtr="0" compatLnSpc="1">
            <a:prstTxWarp prst="textNoShape">
              <a:avLst/>
            </a:prstTxWarp>
          </a:bodyPr>
          <a:lstStyle/>
          <a:p>
            <a:endParaRPr lang="ru-RU"/>
          </a:p>
        </p:txBody>
      </p:sp>
      <p:pic>
        <p:nvPicPr>
          <p:cNvPr id="4" name="Рисунок 3"/>
          <p:cNvPicPr/>
          <p:nvPr/>
        </p:nvPicPr>
        <p:blipFill>
          <a:blip r:embed="rId3"/>
          <a:srcRect/>
          <a:stretch>
            <a:fillRect/>
          </a:stretch>
        </p:blipFill>
        <p:spPr bwMode="auto">
          <a:xfrm>
            <a:off x="1785918" y="4000504"/>
            <a:ext cx="6429388" cy="2653484"/>
          </a:xfrm>
          <a:prstGeom prst="rect">
            <a:avLst/>
          </a:prstGeom>
          <a:noFill/>
          <a:ln w="9525">
            <a:noFill/>
            <a:miter lim="800000"/>
            <a:headEnd/>
            <a:tailEnd/>
          </a:ln>
        </p:spPr>
      </p:pic>
      <p:pic>
        <p:nvPicPr>
          <p:cNvPr id="5" name="Рисунок 4"/>
          <p:cNvPicPr/>
          <p:nvPr/>
        </p:nvPicPr>
        <p:blipFill>
          <a:blip r:embed="rId4"/>
          <a:srcRect r="13074" b="62756"/>
          <a:stretch>
            <a:fillRect/>
          </a:stretch>
        </p:blipFill>
        <p:spPr bwMode="auto">
          <a:xfrm>
            <a:off x="3428992" y="1857364"/>
            <a:ext cx="5163247" cy="1381125"/>
          </a:xfrm>
          <a:prstGeom prst="rect">
            <a:avLst/>
          </a:prstGeom>
          <a:noFill/>
          <a:ln w="9525">
            <a:noFill/>
            <a:miter lim="800000"/>
            <a:headEnd/>
            <a:tailEnd/>
          </a:ln>
        </p:spPr>
      </p:pic>
      <p:sp>
        <p:nvSpPr>
          <p:cNvPr id="6" name="Прямоугольник 5"/>
          <p:cNvSpPr/>
          <p:nvPr/>
        </p:nvSpPr>
        <p:spPr>
          <a:xfrm>
            <a:off x="785786" y="2928934"/>
            <a:ext cx="1786066" cy="369332"/>
          </a:xfrm>
          <a:prstGeom prst="rect">
            <a:avLst/>
          </a:prstGeom>
        </p:spPr>
        <p:txBody>
          <a:bodyPr wrap="none">
            <a:spAutoFit/>
          </a:bodyPr>
          <a:lstStyle/>
          <a:p>
            <a:r>
              <a:rPr lang="ru-RU" b="1" dirty="0" smtClean="0">
                <a:solidFill>
                  <a:srgbClr val="C00000"/>
                </a:solidFill>
                <a:latin typeface="Times New Roman" pitchFamily="18" charset="0"/>
                <a:cs typeface="Times New Roman" pitchFamily="18" charset="0"/>
              </a:rPr>
              <a:t>Кнопки с меню</a:t>
            </a:r>
            <a:endParaRPr lang="ru-RU" b="1" dirty="0">
              <a:solidFill>
                <a:srgbClr val="C00000"/>
              </a:solidFill>
              <a:latin typeface="Times New Roman" pitchFamily="18" charset="0"/>
              <a:cs typeface="Times New Roman" pitchFamily="18" charset="0"/>
            </a:endParaRPr>
          </a:p>
        </p:txBody>
      </p:sp>
      <p:sp>
        <p:nvSpPr>
          <p:cNvPr id="7" name="Прямоугольник 6"/>
          <p:cNvSpPr/>
          <p:nvPr/>
        </p:nvSpPr>
        <p:spPr>
          <a:xfrm>
            <a:off x="1000100" y="2071678"/>
            <a:ext cx="1050031" cy="369332"/>
          </a:xfrm>
          <a:prstGeom prst="rect">
            <a:avLst/>
          </a:prstGeom>
        </p:spPr>
        <p:txBody>
          <a:bodyPr wrap="none">
            <a:spAutoFit/>
          </a:bodyPr>
          <a:lstStyle/>
          <a:p>
            <a:r>
              <a:rPr lang="ru-RU" b="1" dirty="0" smtClean="0">
                <a:solidFill>
                  <a:srgbClr val="C00000"/>
                </a:solidFill>
                <a:latin typeface="Times New Roman" pitchFamily="18" charset="0"/>
                <a:cs typeface="Times New Roman" pitchFamily="18" charset="0"/>
              </a:rPr>
              <a:t>Флажки</a:t>
            </a:r>
            <a:endParaRPr lang="ru-RU" b="1" dirty="0">
              <a:solidFill>
                <a:srgbClr val="C00000"/>
              </a:solidFill>
              <a:latin typeface="Times New Roman" pitchFamily="18" charset="0"/>
              <a:cs typeface="Times New Roman" pitchFamily="18" charset="0"/>
            </a:endParaRPr>
          </a:p>
        </p:txBody>
      </p:sp>
      <p:cxnSp>
        <p:nvCxnSpPr>
          <p:cNvPr id="9" name="Прямая со стрелкой 8"/>
          <p:cNvCxnSpPr/>
          <p:nvPr/>
        </p:nvCxnSpPr>
        <p:spPr>
          <a:xfrm flipV="1">
            <a:off x="1357290" y="1500174"/>
            <a:ext cx="928694" cy="642942"/>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cxnSp>
        <p:nvCxnSpPr>
          <p:cNvPr id="12" name="Прямая со стрелкой 11"/>
          <p:cNvCxnSpPr/>
          <p:nvPr/>
        </p:nvCxnSpPr>
        <p:spPr>
          <a:xfrm flipV="1">
            <a:off x="2143108" y="2500306"/>
            <a:ext cx="2928958" cy="428628"/>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0"/>
            <a:ext cx="8929718" cy="571504"/>
          </a:xfrm>
        </p:spPr>
        <p:txBody>
          <a:bodyPr>
            <a:noAutofit/>
          </a:bodyPr>
          <a:lstStyle/>
          <a:p>
            <a:r>
              <a:rPr lang="ru-RU" sz="2000" b="1" dirty="0" smtClean="0">
                <a:latin typeface="Times New Roman" panose="02020603050405020304" pitchFamily="18" charset="0"/>
                <a:cs typeface="Times New Roman" panose="02020603050405020304" pitchFamily="18" charset="0"/>
              </a:rPr>
              <a:t>Настройка пользовательского интерфейса</a:t>
            </a:r>
            <a:r>
              <a:rPr lang="en-US" sz="2000" b="1" dirty="0" smtClean="0">
                <a:latin typeface="Times New Roman" panose="02020603050405020304" pitchFamily="18" charset="0"/>
                <a:cs typeface="Times New Roman" panose="02020603050405020304" pitchFamily="18" charset="0"/>
              </a:rPr>
              <a:t>  Ms </a:t>
            </a:r>
            <a:r>
              <a:rPr lang="ru-RU" sz="2000" b="1" dirty="0" err="1" smtClean="0">
                <a:latin typeface="Times New Roman" panose="02020603050405020304" pitchFamily="18" charset="0"/>
                <a:cs typeface="Times New Roman" panose="02020603050405020304" pitchFamily="18" charset="0"/>
              </a:rPr>
              <a:t>Office</a:t>
            </a:r>
            <a:r>
              <a:rPr lang="ru-RU" sz="2000" b="1" dirty="0" smtClean="0">
                <a:latin typeface="Times New Roman" panose="02020603050405020304" pitchFamily="18" charset="0"/>
                <a:cs typeface="Times New Roman" panose="02020603050405020304" pitchFamily="18" charset="0"/>
              </a:rPr>
              <a:t> 2010 </a:t>
            </a:r>
            <a:r>
              <a:rPr lang="ru-RU" sz="2000" b="1" dirty="0" smtClean="0"/>
              <a:t/>
            </a:r>
            <a:br>
              <a:rPr lang="ru-RU" sz="2000" b="1" dirty="0" smtClean="0"/>
            </a:br>
            <a:endParaRPr lang="ru-RU" sz="2000" b="1" dirty="0"/>
          </a:p>
        </p:txBody>
      </p:sp>
      <p:sp>
        <p:nvSpPr>
          <p:cNvPr id="3" name="Объект 2"/>
          <p:cNvSpPr>
            <a:spLocks noGrp="1"/>
          </p:cNvSpPr>
          <p:nvPr>
            <p:ph idx="1"/>
          </p:nvPr>
        </p:nvSpPr>
        <p:spPr>
          <a:xfrm>
            <a:off x="0" y="857232"/>
            <a:ext cx="9144000" cy="4525963"/>
          </a:xfrm>
        </p:spPr>
        <p:txBody>
          <a:bodyPr>
            <a:normAutofit/>
          </a:bodyPr>
          <a:lstStyle/>
          <a:p>
            <a:pPr marL="82550" indent="20638" algn="just">
              <a:spcBef>
                <a:spcPts val="0"/>
              </a:spcBef>
              <a:buNone/>
            </a:pPr>
            <a:r>
              <a:rPr lang="ru-RU" sz="2000" dirty="0" smtClean="0">
                <a:latin typeface="Times New Roman" panose="02020603050405020304" pitchFamily="18" charset="0"/>
                <a:cs typeface="Times New Roman" panose="02020603050405020304" pitchFamily="18" charset="0"/>
              </a:rPr>
              <a:t>ФАЙЛ-ПАРАМЕТРЫ-НАСТРОЙКА ЛЕНТЫ</a:t>
            </a:r>
            <a:endParaRPr lang="ru-RU" sz="2000" dirty="0" smtClean="0"/>
          </a:p>
          <a:p>
            <a:endParaRPr lang="ru-RU" sz="20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628800"/>
            <a:ext cx="6890692"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7234256"/>
      </p:ext>
    </p:extLst>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l"/>
            <a:r>
              <a:rPr lang="ru-RU" sz="2800" b="1" dirty="0" smtClean="0">
                <a:latin typeface="Times New Roman" pitchFamily="18" charset="0"/>
                <a:cs typeface="Times New Roman" pitchFamily="18" charset="0"/>
              </a:rPr>
              <a:t>План:</a:t>
            </a:r>
            <a:endParaRPr lang="ru-RU" sz="2800" b="1" dirty="0">
              <a:latin typeface="Times New Roman" pitchFamily="18" charset="0"/>
              <a:cs typeface="Times New Roman" pitchFamily="18" charset="0"/>
            </a:endParaRPr>
          </a:p>
        </p:txBody>
      </p:sp>
      <p:sp>
        <p:nvSpPr>
          <p:cNvPr id="3" name="Объект 2"/>
          <p:cNvSpPr>
            <a:spLocks noGrp="1"/>
          </p:cNvSpPr>
          <p:nvPr>
            <p:ph idx="1"/>
          </p:nvPr>
        </p:nvSpPr>
        <p:spPr>
          <a:xfrm>
            <a:off x="428596" y="1285860"/>
            <a:ext cx="8229600" cy="4525963"/>
          </a:xfrm>
        </p:spPr>
        <p:txBody>
          <a:bodyPr/>
          <a:lstStyle/>
          <a:p>
            <a:pPr marL="514350" indent="-514350" algn="just">
              <a:buFont typeface="+mj-lt"/>
              <a:buAutoNum type="arabicPeriod"/>
            </a:pPr>
            <a:r>
              <a:rPr lang="ru-RU" sz="2800" dirty="0" smtClean="0">
                <a:latin typeface="Times New Roman" panose="02020603050405020304" pitchFamily="18" charset="0"/>
                <a:cs typeface="Times New Roman" panose="02020603050405020304" pitchFamily="18" charset="0"/>
              </a:rPr>
              <a:t>Основные </a:t>
            </a:r>
            <a:r>
              <a:rPr lang="ru-RU" sz="2800" dirty="0">
                <a:latin typeface="Times New Roman" panose="02020603050405020304" pitchFamily="18" charset="0"/>
                <a:cs typeface="Times New Roman" panose="02020603050405020304" pitchFamily="18" charset="0"/>
              </a:rPr>
              <a:t>элементы пользовательского интерфейса </a:t>
            </a:r>
            <a:r>
              <a:rPr lang="ru-RU" sz="2800" dirty="0" err="1">
                <a:latin typeface="Times New Roman" panose="02020603050405020304" pitchFamily="18" charset="0"/>
                <a:cs typeface="Times New Roman" panose="02020603050405020304" pitchFamily="18" charset="0"/>
              </a:rPr>
              <a:t>Ms</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Office</a:t>
            </a:r>
            <a:r>
              <a:rPr lang="ru-RU" sz="2800" dirty="0">
                <a:latin typeface="Times New Roman" panose="02020603050405020304" pitchFamily="18" charset="0"/>
                <a:cs typeface="Times New Roman" panose="02020603050405020304" pitchFamily="18" charset="0"/>
              </a:rPr>
              <a:t> </a:t>
            </a:r>
            <a:r>
              <a:rPr lang="ru-RU" sz="2800" dirty="0" smtClean="0">
                <a:latin typeface="Times New Roman" panose="02020603050405020304" pitchFamily="18" charset="0"/>
                <a:cs typeface="Times New Roman" panose="02020603050405020304" pitchFamily="18" charset="0"/>
              </a:rPr>
              <a:t>2010</a:t>
            </a:r>
          </a:p>
          <a:p>
            <a:pPr marL="514350" indent="-514350" algn="just">
              <a:buFont typeface="+mj-lt"/>
              <a:buAutoNum type="arabicPeriod"/>
            </a:pPr>
            <a:r>
              <a:rPr lang="ru-RU" sz="2800" dirty="0" smtClean="0">
                <a:latin typeface="Times New Roman" panose="02020603050405020304" pitchFamily="18" charset="0"/>
                <a:cs typeface="Times New Roman" panose="02020603050405020304" pitchFamily="18" charset="0"/>
              </a:rPr>
              <a:t>Понятие текстового процессора</a:t>
            </a:r>
          </a:p>
          <a:p>
            <a:pPr marL="514350" indent="-514350" algn="just">
              <a:buFont typeface="+mj-lt"/>
              <a:buAutoNum type="arabicPeriod"/>
            </a:pPr>
            <a:r>
              <a:rPr lang="ru-RU" sz="2800" dirty="0" smtClean="0">
                <a:latin typeface="Times New Roman" panose="02020603050405020304" pitchFamily="18" charset="0"/>
                <a:cs typeface="Times New Roman" panose="02020603050405020304" pitchFamily="18" charset="0"/>
              </a:rPr>
              <a:t>Основные принципы работы в </a:t>
            </a:r>
            <a:r>
              <a:rPr lang="en-US" sz="2800" dirty="0" smtClean="0">
                <a:latin typeface="Times New Roman" panose="02020603050405020304" pitchFamily="18" charset="0"/>
                <a:cs typeface="Times New Roman" panose="02020603050405020304" pitchFamily="18" charset="0"/>
              </a:rPr>
              <a:t>Ms Word</a:t>
            </a:r>
            <a:endParaRPr lang="ru-RU" sz="2800" dirty="0">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2952151540"/>
      </p:ext>
    </p:extLst>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14290"/>
            <a:ext cx="8929718" cy="571504"/>
          </a:xfrm>
        </p:spPr>
        <p:txBody>
          <a:bodyPr>
            <a:noAutofit/>
          </a:bodyPr>
          <a:lstStyle/>
          <a:p>
            <a:r>
              <a:rPr lang="ru-RU" sz="2000" b="1" dirty="0" smtClean="0">
                <a:latin typeface="Times New Roman" panose="02020603050405020304" pitchFamily="18" charset="0"/>
                <a:cs typeface="Times New Roman" panose="02020603050405020304" pitchFamily="18" charset="0"/>
              </a:rPr>
              <a:t>Настройка пользовательского интерфейса</a:t>
            </a:r>
            <a:r>
              <a:rPr lang="en-US" sz="2000" b="1" dirty="0" smtClean="0">
                <a:latin typeface="Times New Roman" panose="02020603050405020304" pitchFamily="18" charset="0"/>
                <a:cs typeface="Times New Roman" panose="02020603050405020304" pitchFamily="18" charset="0"/>
              </a:rPr>
              <a:t>   Ms </a:t>
            </a:r>
            <a:r>
              <a:rPr lang="ru-RU" sz="2000" b="1" dirty="0" err="1" smtClean="0">
                <a:latin typeface="Times New Roman" panose="02020603050405020304" pitchFamily="18" charset="0"/>
                <a:cs typeface="Times New Roman" panose="02020603050405020304" pitchFamily="18" charset="0"/>
              </a:rPr>
              <a:t>Office</a:t>
            </a:r>
            <a:r>
              <a:rPr lang="ru-RU" sz="2000" b="1" dirty="0" smtClean="0">
                <a:latin typeface="Times New Roman" panose="02020603050405020304" pitchFamily="18" charset="0"/>
                <a:cs typeface="Times New Roman" panose="02020603050405020304" pitchFamily="18" charset="0"/>
              </a:rPr>
              <a:t> 2010 </a:t>
            </a:r>
            <a:r>
              <a:rPr lang="ru-RU" sz="2000" b="1" dirty="0" smtClean="0"/>
              <a:t/>
            </a:r>
            <a:br>
              <a:rPr lang="ru-RU" sz="2000" b="1" dirty="0" smtClean="0"/>
            </a:br>
            <a:endParaRPr lang="ru-RU" sz="2000" b="1" dirty="0"/>
          </a:p>
        </p:txBody>
      </p:sp>
      <p:sp>
        <p:nvSpPr>
          <p:cNvPr id="3" name="Объект 2"/>
          <p:cNvSpPr>
            <a:spLocks noGrp="1"/>
          </p:cNvSpPr>
          <p:nvPr>
            <p:ph idx="1"/>
          </p:nvPr>
        </p:nvSpPr>
        <p:spPr>
          <a:xfrm>
            <a:off x="0" y="857232"/>
            <a:ext cx="9144000" cy="4525963"/>
          </a:xfrm>
        </p:spPr>
        <p:txBody>
          <a:bodyPr>
            <a:normAutofit/>
          </a:bodyPr>
          <a:lstStyle/>
          <a:p>
            <a:pPr marL="82550" indent="20638" algn="just">
              <a:spcBef>
                <a:spcPts val="0"/>
              </a:spcBef>
              <a:buNone/>
            </a:pPr>
            <a:r>
              <a:rPr lang="ru-RU" sz="2000" dirty="0" smtClean="0">
                <a:latin typeface="Times New Roman" panose="02020603050405020304" pitchFamily="18" charset="0"/>
                <a:cs typeface="Times New Roman" panose="02020603050405020304" pitchFamily="18" charset="0"/>
              </a:rPr>
              <a:t>ФАЙЛ-ПАРАМЕТРЫ-НАСТРОЙКА ПАНЕЛИ БЫСТРОГО ДОСТУПА</a:t>
            </a:r>
          </a:p>
          <a:p>
            <a:pPr>
              <a:buNone/>
            </a:pPr>
            <a:endParaRPr lang="ru-RU" sz="2000" dirty="0" smtClean="0"/>
          </a:p>
          <a:p>
            <a:endParaRPr lang="ru-RU" sz="20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570747"/>
            <a:ext cx="7332687" cy="5287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4650073"/>
      </p:ext>
    </p:extLst>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42976" y="1643050"/>
            <a:ext cx="6166303" cy="1077218"/>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pPr marL="514350" indent="-514350" algn="just"/>
            <a:r>
              <a:rPr lang="ru-RU" sz="3200" dirty="0" smtClean="0">
                <a:latin typeface="Times New Roman" panose="02020603050405020304" pitchFamily="18" charset="0"/>
                <a:cs typeface="Times New Roman" panose="02020603050405020304" pitchFamily="18" charset="0"/>
              </a:rPr>
              <a:t>2. Понятие текстового процессора</a:t>
            </a:r>
          </a:p>
          <a:p>
            <a:pPr marL="514350" indent="-514350" algn="just">
              <a:buFont typeface="+mj-lt"/>
              <a:buAutoNum type="arabicPeriod"/>
            </a:pPr>
            <a:endParaRPr lang="ru-RU" sz="3200" dirty="0">
              <a:latin typeface="Times New Roman" panose="02020603050405020304" pitchFamily="18" charset="0"/>
              <a:cs typeface="Times New Roman" panose="02020603050405020304" pitchFamily="18" charset="0"/>
            </a:endParaRPr>
          </a:p>
        </p:txBody>
      </p:sp>
      <p:pic>
        <p:nvPicPr>
          <p:cNvPr id="46082" name="Picture 2" descr="https://st03.kakprosto.ru/tumb/680/images/article/2012/4/5/1_52550d635120a52550d6351247.jpg"/>
          <p:cNvPicPr>
            <a:picLocks noChangeAspect="1" noChangeArrowheads="1"/>
          </p:cNvPicPr>
          <p:nvPr/>
        </p:nvPicPr>
        <p:blipFill>
          <a:blip r:embed="rId2"/>
          <a:srcRect/>
          <a:stretch>
            <a:fillRect/>
          </a:stretch>
        </p:blipFill>
        <p:spPr bwMode="auto">
          <a:xfrm rot="858082">
            <a:off x="6127960" y="3770514"/>
            <a:ext cx="2500330" cy="250033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09308" y="260648"/>
            <a:ext cx="7848872" cy="163121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u-RU" sz="2000" b="1" dirty="0" smtClean="0">
                <a:latin typeface="Times New Roman" pitchFamily="18" charset="0"/>
                <a:cs typeface="Times New Roman" pitchFamily="18" charset="0"/>
              </a:rPr>
              <a:t>Текстовый редактор </a:t>
            </a:r>
            <a:r>
              <a:rPr lang="ru-RU" sz="2000" dirty="0" smtClean="0">
                <a:latin typeface="Times New Roman" pitchFamily="18" charset="0"/>
                <a:cs typeface="Times New Roman" pitchFamily="18" charset="0"/>
              </a:rPr>
              <a:t>– прикладная программа, предназначенная для создания и редактирования текстовых документов.</a:t>
            </a:r>
          </a:p>
          <a:p>
            <a:pPr algn="just"/>
            <a:endParaRPr lang="ru-RU" sz="2000" b="1" dirty="0" smtClean="0">
              <a:latin typeface="Times New Roman" pitchFamily="18" charset="0"/>
              <a:cs typeface="Times New Roman" pitchFamily="18" charset="0"/>
            </a:endParaRPr>
          </a:p>
          <a:p>
            <a:pPr algn="just"/>
            <a:r>
              <a:rPr lang="ru-RU" sz="2000" b="1" dirty="0" smtClean="0">
                <a:latin typeface="Times New Roman" pitchFamily="18" charset="0"/>
                <a:cs typeface="Times New Roman" pitchFamily="18" charset="0"/>
              </a:rPr>
              <a:t>Текстовый процессор </a:t>
            </a:r>
            <a:r>
              <a:rPr lang="ru-RU" sz="2000" dirty="0" smtClean="0">
                <a:latin typeface="Times New Roman" pitchFamily="18" charset="0"/>
                <a:cs typeface="Times New Roman" pitchFamily="18" charset="0"/>
              </a:rPr>
              <a:t>– текстовый редактор с расширенными возможностями оформления текста.</a:t>
            </a:r>
            <a:endParaRPr lang="ru-RU" sz="2000" dirty="0">
              <a:latin typeface="Times New Roman" pitchFamily="18" charset="0"/>
              <a:cs typeface="Times New Roman" pitchFamily="18" charset="0"/>
            </a:endParaRPr>
          </a:p>
        </p:txBody>
      </p:sp>
      <p:pic>
        <p:nvPicPr>
          <p:cNvPr id="3" name="Рисунок 2"/>
          <p:cNvPicPr>
            <a:picLocks noChangeAspect="1"/>
          </p:cNvPicPr>
          <p:nvPr/>
        </p:nvPicPr>
        <p:blipFill rotWithShape="1">
          <a:blip r:embed="rId2"/>
          <a:srcRect b="3752"/>
          <a:stretch/>
        </p:blipFill>
        <p:spPr>
          <a:xfrm>
            <a:off x="714348" y="2143116"/>
            <a:ext cx="7895140" cy="427227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1472" y="214290"/>
            <a:ext cx="8072494" cy="23083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b="1" dirty="0" smtClean="0">
                <a:latin typeface="Times New Roman" pitchFamily="18" charset="0"/>
                <a:cs typeface="Times New Roman" pitchFamily="18" charset="0"/>
              </a:rPr>
              <a:t>Виды текстовых редакторов: </a:t>
            </a:r>
          </a:p>
          <a:p>
            <a:pPr algn="ctr"/>
            <a:endParaRPr lang="ru-RU" b="1" dirty="0" smtClean="0">
              <a:latin typeface="Times New Roman" pitchFamily="18" charset="0"/>
              <a:cs typeface="Times New Roman" pitchFamily="18" charset="0"/>
            </a:endParaRPr>
          </a:p>
          <a:p>
            <a:pPr algn="just">
              <a:buFont typeface="Arial" pitchFamily="34" charset="0"/>
              <a:buChar char="•"/>
            </a:pPr>
            <a:r>
              <a:rPr lang="ru-RU" dirty="0" smtClean="0">
                <a:latin typeface="Times New Roman" pitchFamily="18" charset="0"/>
                <a:cs typeface="Times New Roman" pitchFamily="18" charset="0"/>
              </a:rPr>
              <a:t>Блокнот (стандартное приложение </a:t>
            </a:r>
            <a:r>
              <a:rPr lang="ru-RU" dirty="0" err="1" smtClean="0">
                <a:latin typeface="Times New Roman" pitchFamily="18" charset="0"/>
                <a:cs typeface="Times New Roman" pitchFamily="18" charset="0"/>
              </a:rPr>
              <a:t>Windows</a:t>
            </a:r>
            <a:r>
              <a:rPr lang="ru-RU" dirty="0" smtClean="0">
                <a:latin typeface="Times New Roman" pitchFamily="18" charset="0"/>
                <a:cs typeface="Times New Roman" pitchFamily="18" charset="0"/>
              </a:rPr>
              <a:t>)</a:t>
            </a:r>
          </a:p>
          <a:p>
            <a:pPr algn="just">
              <a:buFont typeface="Arial" pitchFamily="34" charset="0"/>
              <a:buChar char="•"/>
            </a:pPr>
            <a:r>
              <a:rPr lang="ru-RU" dirty="0" smtClean="0">
                <a:latin typeface="Times New Roman" pitchFamily="18" charset="0"/>
                <a:cs typeface="Times New Roman" pitchFamily="18" charset="0"/>
              </a:rPr>
              <a:t>MS </a:t>
            </a:r>
            <a:r>
              <a:rPr lang="ru-RU" dirty="0" err="1" smtClean="0">
                <a:latin typeface="Times New Roman" pitchFamily="18" charset="0"/>
                <a:cs typeface="Times New Roman" pitchFamily="18" charset="0"/>
              </a:rPr>
              <a:t>Word</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Star</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Office</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Writer</a:t>
            </a:r>
            <a:r>
              <a:rPr lang="ru-RU" dirty="0" smtClean="0">
                <a:latin typeface="Times New Roman" pitchFamily="18" charset="0"/>
                <a:cs typeface="Times New Roman" pitchFamily="18" charset="0"/>
              </a:rPr>
              <a:t> (текстовые процессоры)</a:t>
            </a:r>
          </a:p>
          <a:p>
            <a:pPr algn="just">
              <a:buFont typeface="Arial" pitchFamily="34" charset="0"/>
              <a:buChar char="•"/>
            </a:pPr>
            <a:r>
              <a:rPr lang="ru-RU" dirty="0" err="1" smtClean="0">
                <a:latin typeface="Times New Roman" pitchFamily="18" charset="0"/>
                <a:cs typeface="Times New Roman" pitchFamily="18" charset="0"/>
              </a:rPr>
              <a:t>Adobe</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PageMaker</a:t>
            </a:r>
            <a:r>
              <a:rPr lang="ru-RU" dirty="0" smtClean="0">
                <a:latin typeface="Times New Roman" pitchFamily="18" charset="0"/>
                <a:cs typeface="Times New Roman" pitchFamily="18" charset="0"/>
              </a:rPr>
              <a:t> (настольные издательские системы для подготовки к изданию книг, журналов, газет</a:t>
            </a:r>
          </a:p>
          <a:p>
            <a:pPr algn="just">
              <a:buFont typeface="Arial" pitchFamily="34" charset="0"/>
              <a:buChar char="•"/>
            </a:pPr>
            <a:r>
              <a:rPr lang="ru-RU" dirty="0" smtClean="0">
                <a:latin typeface="Times New Roman" pitchFamily="18" charset="0"/>
                <a:cs typeface="Times New Roman" pitchFamily="18" charset="0"/>
              </a:rPr>
              <a:t>MS </a:t>
            </a:r>
            <a:r>
              <a:rPr lang="ru-RU" dirty="0" err="1" smtClean="0">
                <a:latin typeface="Times New Roman" pitchFamily="18" charset="0"/>
                <a:cs typeface="Times New Roman" pitchFamily="18" charset="0"/>
              </a:rPr>
              <a:t>FrontPage</a:t>
            </a:r>
            <a:r>
              <a:rPr lang="ru-RU" dirty="0" smtClean="0">
                <a:latin typeface="Times New Roman" pitchFamily="18" charset="0"/>
                <a:cs typeface="Times New Roman" pitchFamily="18" charset="0"/>
              </a:rPr>
              <a:t> (для подготовки публикации в Интернете web-страниц и </a:t>
            </a: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r>
              <a:rPr lang="ru-RU" dirty="0" smtClean="0">
                <a:latin typeface="Times New Roman" pitchFamily="18" charset="0"/>
                <a:cs typeface="Times New Roman" pitchFamily="18" charset="0"/>
              </a:rPr>
              <a:t>web-сайтов.</a:t>
            </a:r>
            <a:endParaRPr lang="ru-RU" dirty="0">
              <a:latin typeface="Times New Roman" pitchFamily="18" charset="0"/>
              <a:cs typeface="Times New Roman" pitchFamily="18" charset="0"/>
            </a:endParaRPr>
          </a:p>
        </p:txBody>
      </p:sp>
      <p:pic>
        <p:nvPicPr>
          <p:cNvPr id="17412" name="Picture 4" descr="Примеры текстовых редакторов"/>
          <p:cNvPicPr>
            <a:picLocks noChangeAspect="1" noChangeArrowheads="1"/>
          </p:cNvPicPr>
          <p:nvPr/>
        </p:nvPicPr>
        <p:blipFill>
          <a:blip r:embed="rId2"/>
          <a:srcRect/>
          <a:stretch>
            <a:fillRect/>
          </a:stretch>
        </p:blipFill>
        <p:spPr bwMode="auto">
          <a:xfrm>
            <a:off x="0" y="2571744"/>
            <a:ext cx="5072098" cy="2224478"/>
          </a:xfrm>
          <a:prstGeom prst="rect">
            <a:avLst/>
          </a:prstGeom>
          <a:noFill/>
        </p:spPr>
      </p:pic>
      <p:pic>
        <p:nvPicPr>
          <p:cNvPr id="17414" name="Picture 6" descr="Текстовые процессоры"/>
          <p:cNvPicPr>
            <a:picLocks noChangeAspect="1" noChangeArrowheads="1"/>
          </p:cNvPicPr>
          <p:nvPr/>
        </p:nvPicPr>
        <p:blipFill>
          <a:blip r:embed="rId3"/>
          <a:srcRect/>
          <a:stretch>
            <a:fillRect/>
          </a:stretch>
        </p:blipFill>
        <p:spPr bwMode="auto">
          <a:xfrm>
            <a:off x="4143372" y="4664865"/>
            <a:ext cx="5000628" cy="2193134"/>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720" y="332656"/>
            <a:ext cx="8572560" cy="369331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b="1" dirty="0" smtClean="0">
                <a:latin typeface="Times New Roman" pitchFamily="18" charset="0"/>
                <a:cs typeface="Times New Roman" pitchFamily="18" charset="0"/>
              </a:rPr>
              <a:t>Форматы текстовых файлов </a:t>
            </a:r>
          </a:p>
          <a:p>
            <a:pPr algn="ctr"/>
            <a:endParaRPr lang="ru-RU" dirty="0" smtClean="0">
              <a:latin typeface="Times New Roman" pitchFamily="18" charset="0"/>
              <a:cs typeface="Times New Roman" pitchFamily="18" charset="0"/>
            </a:endParaRPr>
          </a:p>
          <a:p>
            <a:pPr algn="ctr"/>
            <a:r>
              <a:rPr lang="ru-RU" b="1" dirty="0" smtClean="0">
                <a:solidFill>
                  <a:srgbClr val="C00000"/>
                </a:solidFill>
                <a:latin typeface="Times New Roman" pitchFamily="18" charset="0"/>
                <a:cs typeface="Times New Roman" pitchFamily="18" charset="0"/>
              </a:rPr>
              <a:t>Формат файла определяет способ хранения текста в файле. </a:t>
            </a:r>
          </a:p>
          <a:p>
            <a:pPr algn="ctr"/>
            <a:endParaRPr lang="ru-RU" dirty="0" smtClean="0">
              <a:latin typeface="Times New Roman" pitchFamily="18" charset="0"/>
              <a:cs typeface="Times New Roman" pitchFamily="18" charset="0"/>
            </a:endParaRPr>
          </a:p>
          <a:p>
            <a:pPr algn="ctr"/>
            <a:r>
              <a:rPr lang="ru-RU" b="1" dirty="0" smtClean="0">
                <a:solidFill>
                  <a:srgbClr val="C00000"/>
                </a:solidFill>
                <a:latin typeface="Times New Roman" pitchFamily="18" charset="0"/>
                <a:cs typeface="Times New Roman" pitchFamily="18" charset="0"/>
              </a:rPr>
              <a:t>Существуют УНИВЕРСАЛЬНЫЕ и ОРИГИНАЛЬНЫЕ форматы.</a:t>
            </a:r>
          </a:p>
          <a:p>
            <a:pPr algn="ctr"/>
            <a:endParaRPr lang="ru-RU" dirty="0" smtClean="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Виды форматов:</a:t>
            </a:r>
          </a:p>
          <a:p>
            <a:pPr algn="just"/>
            <a:r>
              <a:rPr lang="ru-RU" dirty="0" smtClean="0">
                <a:latin typeface="Times New Roman" pitchFamily="18" charset="0"/>
                <a:cs typeface="Times New Roman" pitchFamily="18" charset="0"/>
              </a:rPr>
              <a:t>TXT (только текст) – универсальный, текст без форматирования</a:t>
            </a:r>
          </a:p>
          <a:p>
            <a:pPr algn="just"/>
            <a:r>
              <a:rPr lang="ru-RU" dirty="0" smtClean="0">
                <a:latin typeface="Times New Roman" pitchFamily="18" charset="0"/>
                <a:cs typeface="Times New Roman" pitchFamily="18" charset="0"/>
              </a:rPr>
              <a:t>RTF – универсальный, сохраняет форматирование, используется во многих приложениях, большой информационный объем.</a:t>
            </a:r>
          </a:p>
          <a:p>
            <a:pPr algn="just"/>
            <a:r>
              <a:rPr lang="ru-RU" dirty="0" smtClean="0">
                <a:latin typeface="Times New Roman" pitchFamily="18" charset="0"/>
                <a:cs typeface="Times New Roman" pitchFamily="18" charset="0"/>
              </a:rPr>
              <a:t>DOC – оригинальный, версия </a:t>
            </a:r>
            <a:r>
              <a:rPr lang="ru-RU" dirty="0" err="1" smtClean="0">
                <a:latin typeface="Times New Roman" pitchFamily="18" charset="0"/>
                <a:cs typeface="Times New Roman" pitchFamily="18" charset="0"/>
              </a:rPr>
              <a:t>Word</a:t>
            </a:r>
            <a:r>
              <a:rPr lang="ru-RU" dirty="0" smtClean="0">
                <a:latin typeface="Times New Roman" pitchFamily="18" charset="0"/>
                <a:cs typeface="Times New Roman" pitchFamily="18" charset="0"/>
              </a:rPr>
              <a:t>. </a:t>
            </a:r>
          </a:p>
          <a:p>
            <a:pPr algn="just"/>
            <a:r>
              <a:rPr lang="ru-RU" dirty="0" smtClean="0">
                <a:latin typeface="Times New Roman" pitchFamily="18" charset="0"/>
                <a:cs typeface="Times New Roman" pitchFamily="18" charset="0"/>
              </a:rPr>
              <a:t>DOCX – оригинальный, версия </a:t>
            </a:r>
            <a:r>
              <a:rPr lang="ru-RU" dirty="0" err="1" smtClean="0">
                <a:latin typeface="Times New Roman" pitchFamily="18" charset="0"/>
                <a:cs typeface="Times New Roman" pitchFamily="18" charset="0"/>
              </a:rPr>
              <a:t>Word</a:t>
            </a:r>
            <a:r>
              <a:rPr lang="ru-RU" dirty="0" smtClean="0">
                <a:latin typeface="Times New Roman" pitchFamily="18" charset="0"/>
                <a:cs typeface="Times New Roman" pitchFamily="18" charset="0"/>
              </a:rPr>
              <a:t> 2007.</a:t>
            </a:r>
          </a:p>
          <a:p>
            <a:pPr algn="just"/>
            <a:r>
              <a:rPr lang="ru-RU" dirty="0" smtClean="0">
                <a:latin typeface="Times New Roman" pitchFamily="18" charset="0"/>
                <a:cs typeface="Times New Roman" pitchFamily="18" charset="0"/>
              </a:rPr>
              <a:t>HTM, HTML – формат хранения web-страниц</a:t>
            </a:r>
            <a:endParaRPr lang="ru-RU" dirty="0">
              <a:latin typeface="Times New Roman" pitchFamily="18" charset="0"/>
              <a:cs typeface="Times New Roman" pitchFamily="18" charset="0"/>
            </a:endParaRPr>
          </a:p>
        </p:txBody>
      </p:sp>
      <p:pic>
        <p:nvPicPr>
          <p:cNvPr id="16388" name="Picture 4" descr="https://mobile.studbooks.net/imag_/15/212267/image010.png"/>
          <p:cNvPicPr>
            <a:picLocks noChangeAspect="1" noChangeArrowheads="1"/>
          </p:cNvPicPr>
          <p:nvPr/>
        </p:nvPicPr>
        <p:blipFill>
          <a:blip r:embed="rId3"/>
          <a:srcRect/>
          <a:stretch>
            <a:fillRect/>
          </a:stretch>
        </p:blipFill>
        <p:spPr bwMode="auto">
          <a:xfrm>
            <a:off x="2285984" y="4143380"/>
            <a:ext cx="5259841" cy="250033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42976" y="1643050"/>
            <a:ext cx="7548028" cy="1077218"/>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pPr marL="514350" indent="-514350" algn="just"/>
            <a:r>
              <a:rPr lang="ru-RU" sz="3200" dirty="0" smtClean="0">
                <a:latin typeface="Times New Roman" panose="02020603050405020304" pitchFamily="18" charset="0"/>
                <a:cs typeface="Times New Roman" panose="02020603050405020304" pitchFamily="18" charset="0"/>
              </a:rPr>
              <a:t>3. Основные принципы работы в </a:t>
            </a:r>
            <a:r>
              <a:rPr lang="en-US" sz="3200" dirty="0" smtClean="0">
                <a:latin typeface="Times New Roman" panose="02020603050405020304" pitchFamily="18" charset="0"/>
                <a:cs typeface="Times New Roman" panose="02020603050405020304" pitchFamily="18" charset="0"/>
              </a:rPr>
              <a:t>Ms Word</a:t>
            </a:r>
            <a:endParaRPr lang="ru-RU" sz="3200" dirty="0" smtClean="0">
              <a:latin typeface="Times New Roman" panose="02020603050405020304" pitchFamily="18" charset="0"/>
              <a:cs typeface="Times New Roman" panose="02020603050405020304" pitchFamily="18" charset="0"/>
            </a:endParaRPr>
          </a:p>
          <a:p>
            <a:pPr marL="514350" indent="-514350" algn="just">
              <a:buFont typeface="+mj-lt"/>
              <a:buAutoNum type="arabicPeriod"/>
            </a:pPr>
            <a:endParaRPr lang="ru-RU" sz="3200" dirty="0">
              <a:latin typeface="Times New Roman" panose="02020603050405020304" pitchFamily="18" charset="0"/>
              <a:cs typeface="Times New Roman" panose="02020603050405020304" pitchFamily="18" charset="0"/>
            </a:endParaRPr>
          </a:p>
        </p:txBody>
      </p:sp>
      <p:pic>
        <p:nvPicPr>
          <p:cNvPr id="86018" name="Picture 2" descr="https://go3.imgsmail.ru/imgpreview?key=73dd9b1912a93fa7&amp;mb=imgdb_preview_513"/>
          <p:cNvPicPr>
            <a:picLocks noChangeAspect="1" noChangeArrowheads="1"/>
          </p:cNvPicPr>
          <p:nvPr/>
        </p:nvPicPr>
        <p:blipFill>
          <a:blip r:embed="rId2"/>
          <a:srcRect l="2717" t="5172" r="38858" b="6896"/>
          <a:stretch>
            <a:fillRect/>
          </a:stretch>
        </p:blipFill>
        <p:spPr bwMode="auto">
          <a:xfrm>
            <a:off x="3286116" y="3500438"/>
            <a:ext cx="3071834" cy="242889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14414" y="571480"/>
            <a:ext cx="7643866"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u-RU" b="1" dirty="0" err="1" smtClean="0">
                <a:latin typeface="Times New Roman" pitchFamily="18" charset="0"/>
                <a:cs typeface="Times New Roman" pitchFamily="18" charset="0"/>
              </a:rPr>
              <a:t>Microsoft</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Word</a:t>
            </a:r>
            <a:r>
              <a:rPr lang="ru-RU" dirty="0" smtClean="0">
                <a:latin typeface="Times New Roman" pitchFamily="18" charset="0"/>
                <a:cs typeface="Times New Roman" pitchFamily="18" charset="0"/>
              </a:rPr>
              <a:t> — текстовый процессор, предназначенный для создания, просмотра и редактирования текстовых документов, с локальным применением простейших форм </a:t>
            </a:r>
            <a:r>
              <a:rPr lang="ru-RU" dirty="0" err="1" smtClean="0">
                <a:latin typeface="Times New Roman" pitchFamily="18" charset="0"/>
                <a:cs typeface="Times New Roman" pitchFamily="18" charset="0"/>
              </a:rPr>
              <a:t>таблично-матричных</a:t>
            </a:r>
            <a:r>
              <a:rPr lang="ru-RU" dirty="0" smtClean="0">
                <a:latin typeface="Times New Roman" pitchFamily="18" charset="0"/>
                <a:cs typeface="Times New Roman" pitchFamily="18" charset="0"/>
              </a:rPr>
              <a:t> алгоритмов.</a:t>
            </a:r>
          </a:p>
          <a:p>
            <a:pPr algn="just"/>
            <a:r>
              <a:rPr lang="ru-RU" dirty="0" smtClean="0">
                <a:latin typeface="Times New Roman" pitchFamily="18" charset="0"/>
                <a:cs typeface="Times New Roman" pitchFamily="18" charset="0"/>
              </a:rPr>
              <a:t>Выпускается корпорацией </a:t>
            </a:r>
            <a:r>
              <a:rPr lang="ru-RU" dirty="0" err="1" smtClean="0">
                <a:latin typeface="Times New Roman" pitchFamily="18" charset="0"/>
                <a:cs typeface="Times New Roman" pitchFamily="18" charset="0"/>
              </a:rPr>
              <a:t>Microsoft</a:t>
            </a:r>
            <a:r>
              <a:rPr lang="ru-RU" dirty="0" smtClean="0">
                <a:latin typeface="Times New Roman" pitchFamily="18" charset="0"/>
                <a:cs typeface="Times New Roman" pitchFamily="18" charset="0"/>
              </a:rPr>
              <a:t> в составе пакета </a:t>
            </a:r>
            <a:r>
              <a:rPr lang="ru-RU" b="1" dirty="0" err="1" smtClean="0">
                <a:latin typeface="Times New Roman" pitchFamily="18" charset="0"/>
                <a:cs typeface="Times New Roman" pitchFamily="18" charset="0"/>
              </a:rPr>
              <a:t>Microsoft</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Office</a:t>
            </a:r>
            <a:r>
              <a:rPr lang="ru-RU" dirty="0" smtClean="0">
                <a:latin typeface="Times New Roman" pitchFamily="18" charset="0"/>
                <a:cs typeface="Times New Roman" pitchFamily="18" charset="0"/>
              </a:rPr>
              <a:t>. Первая версия была написана </a:t>
            </a:r>
            <a:r>
              <a:rPr lang="ru-RU" i="1" dirty="0" smtClean="0">
                <a:latin typeface="Times New Roman" pitchFamily="18" charset="0"/>
                <a:cs typeface="Times New Roman" pitchFamily="18" charset="0"/>
              </a:rPr>
              <a:t>Ричардом Броди </a:t>
            </a:r>
            <a:r>
              <a:rPr lang="ru-RU"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Richard</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Brodie</a:t>
            </a:r>
            <a:r>
              <a:rPr lang="ru-RU" dirty="0" smtClean="0">
                <a:latin typeface="Times New Roman" pitchFamily="18" charset="0"/>
                <a:cs typeface="Times New Roman" pitchFamily="18" charset="0"/>
              </a:rPr>
              <a:t>) для IBM PC, использующих DOS, </a:t>
            </a:r>
            <a:r>
              <a:rPr lang="ru-RU" b="1" dirty="0" smtClean="0">
                <a:latin typeface="Times New Roman" pitchFamily="18" charset="0"/>
                <a:cs typeface="Times New Roman" pitchFamily="18" charset="0"/>
              </a:rPr>
              <a:t>в 1983 году</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pic>
        <p:nvPicPr>
          <p:cNvPr id="57346" name="Picture 2" descr="logo"/>
          <p:cNvPicPr>
            <a:picLocks noChangeAspect="1" noChangeArrowheads="1"/>
          </p:cNvPicPr>
          <p:nvPr/>
        </p:nvPicPr>
        <p:blipFill>
          <a:blip r:embed="rId2"/>
          <a:srcRect/>
          <a:stretch>
            <a:fillRect/>
          </a:stretch>
        </p:blipFill>
        <p:spPr bwMode="auto">
          <a:xfrm>
            <a:off x="214282" y="142852"/>
            <a:ext cx="952500" cy="952500"/>
          </a:xfrm>
          <a:prstGeom prst="rect">
            <a:avLst/>
          </a:prstGeom>
          <a:noFill/>
        </p:spPr>
      </p:pic>
      <p:pic>
        <p:nvPicPr>
          <p:cNvPr id="57348" name="Picture 4" descr="http://peoples.ru/undertake/soft/richard_reeves_brodie/brodie_2.jpg"/>
          <p:cNvPicPr>
            <a:picLocks noChangeAspect="1" noChangeArrowheads="1"/>
          </p:cNvPicPr>
          <p:nvPr/>
        </p:nvPicPr>
        <p:blipFill>
          <a:blip r:embed="rId3"/>
          <a:srcRect/>
          <a:stretch>
            <a:fillRect/>
          </a:stretch>
        </p:blipFill>
        <p:spPr bwMode="auto">
          <a:xfrm>
            <a:off x="1214414" y="2714620"/>
            <a:ext cx="2458159" cy="3690930"/>
          </a:xfrm>
          <a:prstGeom prst="rect">
            <a:avLst/>
          </a:prstGeom>
          <a:noFill/>
        </p:spPr>
      </p:pic>
      <p:pic>
        <p:nvPicPr>
          <p:cNvPr id="57350" name="Picture 6" descr="https://in-w.ru/wp-content/uploads/2019/05/2014-10-07_14-47-56.gif"/>
          <p:cNvPicPr>
            <a:picLocks noChangeAspect="1" noChangeArrowheads="1"/>
          </p:cNvPicPr>
          <p:nvPr/>
        </p:nvPicPr>
        <p:blipFill>
          <a:blip r:embed="rId4"/>
          <a:srcRect/>
          <a:stretch>
            <a:fillRect/>
          </a:stretch>
        </p:blipFill>
        <p:spPr bwMode="auto">
          <a:xfrm>
            <a:off x="4143372" y="2500306"/>
            <a:ext cx="4643470" cy="3482603"/>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s://spravochnick.ru/assets/files/articles/inf578.png"/>
          <p:cNvPicPr>
            <a:picLocks noChangeAspect="1" noChangeArrowheads="1"/>
          </p:cNvPicPr>
          <p:nvPr/>
        </p:nvPicPr>
        <p:blipFill>
          <a:blip r:embed="rId2"/>
          <a:srcRect/>
          <a:stretch>
            <a:fillRect/>
          </a:stretch>
        </p:blipFill>
        <p:spPr bwMode="auto">
          <a:xfrm>
            <a:off x="285720" y="285728"/>
            <a:ext cx="8696153" cy="4929222"/>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r="23503" b="6746"/>
          <a:stretch/>
        </p:blipFill>
        <p:spPr>
          <a:xfrm>
            <a:off x="683568" y="1145780"/>
            <a:ext cx="7848872" cy="5379564"/>
          </a:xfrm>
          <a:prstGeom prst="rect">
            <a:avLst/>
          </a:prstGeom>
        </p:spPr>
      </p:pic>
      <p:sp>
        <p:nvSpPr>
          <p:cNvPr id="5" name="TextBox 4"/>
          <p:cNvSpPr txBox="1"/>
          <p:nvPr/>
        </p:nvSpPr>
        <p:spPr>
          <a:xfrm>
            <a:off x="467544" y="332656"/>
            <a:ext cx="8064896" cy="707886"/>
          </a:xfrm>
          <a:prstGeom prst="rect">
            <a:avLst/>
          </a:prstGeom>
          <a:noFill/>
        </p:spPr>
        <p:txBody>
          <a:bodyPr wrap="square" rtlCol="0">
            <a:spAutoFit/>
          </a:bodyPr>
          <a:lstStyle/>
          <a:p>
            <a:pPr algn="just"/>
            <a:r>
              <a:rPr lang="ru-RU" sz="2000" dirty="0" smtClean="0">
                <a:latin typeface="Times New Roman" panose="02020603050405020304" pitchFamily="18" charset="0"/>
                <a:cs typeface="Times New Roman" panose="02020603050405020304" pitchFamily="18" charset="0"/>
              </a:rPr>
              <a:t>Вкладка </a:t>
            </a:r>
            <a:r>
              <a:rPr lang="ru-RU" sz="2000" b="1" dirty="0" smtClean="0">
                <a:latin typeface="Times New Roman" panose="02020603050405020304" pitchFamily="18" charset="0"/>
                <a:cs typeface="Times New Roman" panose="02020603050405020304" pitchFamily="18" charset="0"/>
              </a:rPr>
              <a:t>Файл</a:t>
            </a:r>
            <a:r>
              <a:rPr lang="ru-RU" sz="2000" dirty="0" smtClean="0">
                <a:latin typeface="Times New Roman" panose="02020603050405020304" pitchFamily="18" charset="0"/>
                <a:cs typeface="Times New Roman" panose="02020603050405020304" pitchFamily="18" charset="0"/>
              </a:rPr>
              <a:t> содержит команды для работы с файлами (Открыть, Сохранить, Печать)</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5588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39552" y="332656"/>
            <a:ext cx="8280920"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u-RU" sz="2000" dirty="0" smtClean="0">
                <a:solidFill>
                  <a:srgbClr val="030303"/>
                </a:solidFill>
                <a:latin typeface="Times New Roman" panose="02020603050405020304" pitchFamily="18" charset="0"/>
              </a:rPr>
              <a:t>Вкладка</a:t>
            </a:r>
            <a:r>
              <a:rPr lang="ru-RU" sz="2000" dirty="0">
                <a:solidFill>
                  <a:srgbClr val="030303"/>
                </a:solidFill>
                <a:latin typeface="Times New Roman" panose="02020603050405020304" pitchFamily="18" charset="0"/>
              </a:rPr>
              <a:t> </a:t>
            </a:r>
            <a:r>
              <a:rPr lang="ru-RU" sz="2000" b="1" dirty="0">
                <a:solidFill>
                  <a:srgbClr val="030303"/>
                </a:solidFill>
                <a:latin typeface="Times New Roman" panose="02020603050405020304" pitchFamily="18" charset="0"/>
              </a:rPr>
              <a:t>Главная </a:t>
            </a:r>
            <a:r>
              <a:rPr lang="ru-RU" sz="2000" dirty="0" smtClean="0">
                <a:solidFill>
                  <a:srgbClr val="030303"/>
                </a:solidFill>
                <a:latin typeface="Times New Roman" panose="02020603050405020304" pitchFamily="18" charset="0"/>
              </a:rPr>
              <a:t>содержит </a:t>
            </a:r>
            <a:r>
              <a:rPr lang="ru-RU" sz="2000" dirty="0">
                <a:solidFill>
                  <a:srgbClr val="030303"/>
                </a:solidFill>
                <a:latin typeface="Times New Roman" panose="02020603050405020304" pitchFamily="18" charset="0"/>
              </a:rPr>
              <a:t>инструменты, которые используются при вводе и форматировании </a:t>
            </a:r>
            <a:r>
              <a:rPr lang="ru-RU" sz="2000" dirty="0" smtClean="0">
                <a:solidFill>
                  <a:srgbClr val="030303"/>
                </a:solidFill>
                <a:latin typeface="Times New Roman" panose="02020603050405020304" pitchFamily="18" charset="0"/>
              </a:rPr>
              <a:t>текста.</a:t>
            </a:r>
            <a:endParaRPr lang="ru-RU" sz="2000" dirty="0"/>
          </a:p>
        </p:txBody>
      </p:sp>
      <p:sp>
        <p:nvSpPr>
          <p:cNvPr id="5" name="Прямоугольник 4"/>
          <p:cNvSpPr/>
          <p:nvPr/>
        </p:nvSpPr>
        <p:spPr>
          <a:xfrm>
            <a:off x="500034" y="2357430"/>
            <a:ext cx="8358246"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u-RU" sz="2000" dirty="0">
                <a:solidFill>
                  <a:srgbClr val="030303"/>
                </a:solidFill>
                <a:latin typeface="Times New Roman" panose="02020603050405020304" pitchFamily="18" charset="0"/>
              </a:rPr>
              <a:t>Вкладка </a:t>
            </a:r>
            <a:r>
              <a:rPr lang="ru-RU" sz="2000" b="1" dirty="0">
                <a:solidFill>
                  <a:srgbClr val="030303"/>
                </a:solidFill>
                <a:latin typeface="Times New Roman" panose="02020603050405020304" pitchFamily="18" charset="0"/>
              </a:rPr>
              <a:t>Вставка</a:t>
            </a:r>
            <a:r>
              <a:rPr lang="ru-RU" sz="2000" dirty="0">
                <a:solidFill>
                  <a:srgbClr val="030303"/>
                </a:solidFill>
                <a:latin typeface="Times New Roman" panose="02020603050405020304" pitchFamily="18" charset="0"/>
              </a:rPr>
              <a:t> предназначена для добавления новых объектов </a:t>
            </a:r>
            <a:r>
              <a:rPr lang="ru-RU" sz="2000" dirty="0" smtClean="0">
                <a:solidFill>
                  <a:srgbClr val="030303"/>
                </a:solidFill>
                <a:latin typeface="Times New Roman" panose="02020603050405020304" pitchFamily="18" charset="0"/>
              </a:rPr>
              <a:t/>
            </a:r>
            <a:br>
              <a:rPr lang="ru-RU" sz="2000" dirty="0" smtClean="0">
                <a:solidFill>
                  <a:srgbClr val="030303"/>
                </a:solidFill>
                <a:latin typeface="Times New Roman" panose="02020603050405020304" pitchFamily="18" charset="0"/>
              </a:rPr>
            </a:br>
            <a:r>
              <a:rPr lang="ru-RU" sz="2000" dirty="0" smtClean="0">
                <a:solidFill>
                  <a:srgbClr val="030303"/>
                </a:solidFill>
                <a:latin typeface="Times New Roman" panose="02020603050405020304" pitchFamily="18" charset="0"/>
              </a:rPr>
              <a:t>в </a:t>
            </a:r>
            <a:r>
              <a:rPr lang="ru-RU" sz="2000" dirty="0">
                <a:solidFill>
                  <a:srgbClr val="030303"/>
                </a:solidFill>
                <a:latin typeface="Times New Roman" panose="02020603050405020304" pitchFamily="18" charset="0"/>
              </a:rPr>
              <a:t>документ. </a:t>
            </a:r>
            <a:endParaRPr lang="ru-RU" sz="2000" dirty="0"/>
          </a:p>
        </p:txBody>
      </p:sp>
      <p:pic>
        <p:nvPicPr>
          <p:cNvPr id="37889" name="Picture 1"/>
          <p:cNvPicPr>
            <a:picLocks noChangeAspect="1" noChangeArrowheads="1"/>
          </p:cNvPicPr>
          <p:nvPr/>
        </p:nvPicPr>
        <p:blipFill>
          <a:blip r:embed="rId2"/>
          <a:srcRect t="2813" r="5077" b="83124"/>
          <a:stretch>
            <a:fillRect/>
          </a:stretch>
        </p:blipFill>
        <p:spPr bwMode="auto">
          <a:xfrm>
            <a:off x="0" y="1214422"/>
            <a:ext cx="9001156" cy="833440"/>
          </a:xfrm>
          <a:prstGeom prst="rect">
            <a:avLst/>
          </a:prstGeom>
          <a:noFill/>
          <a:ln w="9525">
            <a:noFill/>
            <a:miter lim="800000"/>
            <a:headEnd/>
            <a:tailEnd/>
          </a:ln>
          <a:effectLst/>
        </p:spPr>
      </p:pic>
      <p:pic>
        <p:nvPicPr>
          <p:cNvPr id="37890" name="Picture 2"/>
          <p:cNvPicPr>
            <a:picLocks noChangeAspect="1" noChangeArrowheads="1"/>
          </p:cNvPicPr>
          <p:nvPr/>
        </p:nvPicPr>
        <p:blipFill>
          <a:blip r:embed="rId3"/>
          <a:srcRect t="2813" r="2734" b="82187"/>
          <a:stretch>
            <a:fillRect/>
          </a:stretch>
        </p:blipFill>
        <p:spPr bwMode="auto">
          <a:xfrm>
            <a:off x="0" y="3286124"/>
            <a:ext cx="9144000" cy="881349"/>
          </a:xfrm>
          <a:prstGeom prst="rect">
            <a:avLst/>
          </a:prstGeom>
          <a:noFill/>
          <a:ln w="9525">
            <a:noFill/>
            <a:miter lim="800000"/>
            <a:headEnd/>
            <a:tailEnd/>
          </a:ln>
          <a:effectLst/>
        </p:spPr>
      </p:pic>
      <p:pic>
        <p:nvPicPr>
          <p:cNvPr id="37891" name="Picture 3"/>
          <p:cNvPicPr>
            <a:picLocks noChangeAspect="1" noChangeArrowheads="1"/>
          </p:cNvPicPr>
          <p:nvPr/>
        </p:nvPicPr>
        <p:blipFill>
          <a:blip r:embed="rId4"/>
          <a:srcRect t="2813" b="82187"/>
          <a:stretch>
            <a:fillRect/>
          </a:stretch>
        </p:blipFill>
        <p:spPr bwMode="auto">
          <a:xfrm>
            <a:off x="0" y="5500702"/>
            <a:ext cx="9144000" cy="857256"/>
          </a:xfrm>
          <a:prstGeom prst="rect">
            <a:avLst/>
          </a:prstGeom>
          <a:noFill/>
          <a:ln w="9525">
            <a:noFill/>
            <a:miter lim="800000"/>
            <a:headEnd/>
            <a:tailEnd/>
          </a:ln>
          <a:effectLst/>
        </p:spPr>
      </p:pic>
      <p:sp>
        <p:nvSpPr>
          <p:cNvPr id="9" name="Прямоугольник 8"/>
          <p:cNvSpPr/>
          <p:nvPr/>
        </p:nvSpPr>
        <p:spPr>
          <a:xfrm>
            <a:off x="357158" y="4572008"/>
            <a:ext cx="8429684"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u-RU" sz="2000" dirty="0" smtClean="0">
                <a:solidFill>
                  <a:srgbClr val="030303"/>
                </a:solidFill>
                <a:latin typeface="Times New Roman" panose="02020603050405020304" pitchFamily="18" charset="0"/>
              </a:rPr>
              <a:t>Вкладка </a:t>
            </a:r>
            <a:r>
              <a:rPr lang="ru-RU" sz="2000" b="1" dirty="0" smtClean="0">
                <a:solidFill>
                  <a:srgbClr val="030303"/>
                </a:solidFill>
                <a:latin typeface="Times New Roman" panose="02020603050405020304" pitchFamily="18" charset="0"/>
              </a:rPr>
              <a:t>Разметка страницы</a:t>
            </a:r>
            <a:r>
              <a:rPr lang="ru-RU" sz="2000" dirty="0" smtClean="0">
                <a:solidFill>
                  <a:srgbClr val="030303"/>
                </a:solidFill>
                <a:latin typeface="Times New Roman" panose="02020603050405020304" pitchFamily="18" charset="0"/>
              </a:rPr>
              <a:t> используется для настройки параметров страницы и абзацев.</a:t>
            </a:r>
            <a:endParaRPr lang="en-US" sz="2000" dirty="0" smtClean="0">
              <a:solidFill>
                <a:srgbClr val="030303"/>
              </a:solidFill>
              <a:latin typeface="Times New Roman" panose="02020603050405020304" pitchFamily="18" charset="0"/>
            </a:endParaRPr>
          </a:p>
        </p:txBody>
      </p:sp>
    </p:spTree>
    <p:extLst>
      <p:ext uri="{BB962C8B-B14F-4D97-AF65-F5344CB8AC3E}">
        <p14:creationId xmlns:p14="http://schemas.microsoft.com/office/powerpoint/2010/main" val="499693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42976" y="1643050"/>
            <a:ext cx="7472110" cy="1569660"/>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pPr marL="514350" indent="-514350" algn="just"/>
            <a:r>
              <a:rPr lang="ru-RU" sz="3200" dirty="0" smtClean="0">
                <a:latin typeface="Times New Roman" panose="02020603050405020304" pitchFamily="18" charset="0"/>
                <a:cs typeface="Times New Roman" panose="02020603050405020304" pitchFamily="18" charset="0"/>
              </a:rPr>
              <a:t>1. Основные элементы пользовательского</a:t>
            </a:r>
            <a:br>
              <a:rPr lang="ru-RU" sz="3200" dirty="0" smtClean="0">
                <a:latin typeface="Times New Roman" panose="02020603050405020304" pitchFamily="18" charset="0"/>
                <a:cs typeface="Times New Roman" panose="02020603050405020304" pitchFamily="18" charset="0"/>
              </a:rPr>
            </a:br>
            <a:r>
              <a:rPr lang="ru-RU" sz="3200" dirty="0" smtClean="0">
                <a:latin typeface="Times New Roman" panose="02020603050405020304" pitchFamily="18" charset="0"/>
                <a:cs typeface="Times New Roman" panose="02020603050405020304" pitchFamily="18" charset="0"/>
              </a:rPr>
              <a:t> интерфейса </a:t>
            </a:r>
            <a:r>
              <a:rPr lang="ru-RU" sz="3200" dirty="0" err="1" smtClean="0">
                <a:latin typeface="Times New Roman" panose="02020603050405020304" pitchFamily="18" charset="0"/>
                <a:cs typeface="Times New Roman" panose="02020603050405020304" pitchFamily="18" charset="0"/>
              </a:rPr>
              <a:t>Ms</a:t>
            </a:r>
            <a:r>
              <a:rPr lang="ru-RU" sz="3200" dirty="0" smtClean="0">
                <a:latin typeface="Times New Roman" panose="02020603050405020304" pitchFamily="18" charset="0"/>
                <a:cs typeface="Times New Roman" panose="02020603050405020304" pitchFamily="18" charset="0"/>
              </a:rPr>
              <a:t> </a:t>
            </a:r>
            <a:r>
              <a:rPr lang="ru-RU" sz="3200" dirty="0" err="1" smtClean="0">
                <a:latin typeface="Times New Roman" panose="02020603050405020304" pitchFamily="18" charset="0"/>
                <a:cs typeface="Times New Roman" panose="02020603050405020304" pitchFamily="18" charset="0"/>
              </a:rPr>
              <a:t>Office</a:t>
            </a:r>
            <a:r>
              <a:rPr lang="ru-RU" sz="3200" dirty="0" smtClean="0">
                <a:latin typeface="Times New Roman" panose="02020603050405020304" pitchFamily="18" charset="0"/>
                <a:cs typeface="Times New Roman" panose="02020603050405020304" pitchFamily="18" charset="0"/>
              </a:rPr>
              <a:t> 2010</a:t>
            </a:r>
          </a:p>
          <a:p>
            <a:pPr marL="514350" indent="-514350" algn="just">
              <a:buFont typeface="+mj-lt"/>
              <a:buAutoNum type="arabicPeriod"/>
            </a:pPr>
            <a:endParaRPr lang="ru-RU" sz="3200" dirty="0">
              <a:latin typeface="Times New Roman" panose="02020603050405020304" pitchFamily="18" charset="0"/>
              <a:cs typeface="Times New Roman" panose="02020603050405020304" pitchFamily="18" charset="0"/>
            </a:endParaRPr>
          </a:p>
        </p:txBody>
      </p:sp>
      <p:pic>
        <p:nvPicPr>
          <p:cNvPr id="3" name="Picture 2" descr="https://img04.rl0.ru/3ca3d167884cced037bd59f9d8a7b4d0/c998x598/4.bp.blogspot.com/-ZuckEu546p8/T17ek4kz-wI/AAAAAAAAAFs/mWwwBeU09xo/s1600/Microsoft-Office-2010.png"/>
          <p:cNvPicPr>
            <a:picLocks noChangeAspect="1" noChangeArrowheads="1"/>
          </p:cNvPicPr>
          <p:nvPr/>
        </p:nvPicPr>
        <p:blipFill>
          <a:blip r:embed="rId2"/>
          <a:srcRect/>
          <a:stretch>
            <a:fillRect/>
          </a:stretch>
        </p:blipFill>
        <p:spPr bwMode="auto">
          <a:xfrm>
            <a:off x="4643438" y="4000504"/>
            <a:ext cx="4053518" cy="24288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2"/>
          <a:srcRect t="2813" r="8007" b="82187"/>
          <a:stretch>
            <a:fillRect/>
          </a:stretch>
        </p:blipFill>
        <p:spPr bwMode="auto">
          <a:xfrm>
            <a:off x="31221" y="1214422"/>
            <a:ext cx="9112779" cy="928694"/>
          </a:xfrm>
          <a:prstGeom prst="rect">
            <a:avLst/>
          </a:prstGeom>
          <a:noFill/>
          <a:ln w="9525">
            <a:noFill/>
            <a:miter lim="800000"/>
            <a:headEnd/>
            <a:tailEnd/>
          </a:ln>
          <a:effectLst/>
        </p:spPr>
      </p:pic>
      <p:pic>
        <p:nvPicPr>
          <p:cNvPr id="36866" name="Picture 2"/>
          <p:cNvPicPr>
            <a:picLocks noChangeAspect="1" noChangeArrowheads="1"/>
          </p:cNvPicPr>
          <p:nvPr/>
        </p:nvPicPr>
        <p:blipFill>
          <a:blip r:embed="rId3"/>
          <a:srcRect t="2812" r="13281" b="82188"/>
          <a:stretch>
            <a:fillRect/>
          </a:stretch>
        </p:blipFill>
        <p:spPr bwMode="auto">
          <a:xfrm>
            <a:off x="0" y="4143380"/>
            <a:ext cx="9144000" cy="988540"/>
          </a:xfrm>
          <a:prstGeom prst="rect">
            <a:avLst/>
          </a:prstGeom>
          <a:noFill/>
          <a:ln w="9525">
            <a:noFill/>
            <a:miter lim="800000"/>
            <a:headEnd/>
            <a:tailEnd/>
          </a:ln>
          <a:effectLst/>
        </p:spPr>
      </p:pic>
      <p:sp>
        <p:nvSpPr>
          <p:cNvPr id="5" name="Прямоугольник 4"/>
          <p:cNvSpPr/>
          <p:nvPr/>
        </p:nvSpPr>
        <p:spPr>
          <a:xfrm>
            <a:off x="285720" y="428604"/>
            <a:ext cx="8429684"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u-RU" sz="2000" dirty="0" smtClean="0">
                <a:solidFill>
                  <a:srgbClr val="030303"/>
                </a:solidFill>
                <a:latin typeface="Times New Roman" panose="02020603050405020304" pitchFamily="18" charset="0"/>
              </a:rPr>
              <a:t>Вкладка </a:t>
            </a:r>
            <a:r>
              <a:rPr lang="ru-RU" sz="2000" b="1" dirty="0" smtClean="0">
                <a:solidFill>
                  <a:srgbClr val="030303"/>
                </a:solidFill>
                <a:latin typeface="Times New Roman" panose="02020603050405020304" pitchFamily="18" charset="0"/>
              </a:rPr>
              <a:t>Ссылки</a:t>
            </a:r>
            <a:r>
              <a:rPr lang="ru-RU" sz="2000" dirty="0" smtClean="0">
                <a:solidFill>
                  <a:srgbClr val="030303"/>
                </a:solidFill>
                <a:latin typeface="Times New Roman" panose="02020603050405020304" pitchFamily="18" charset="0"/>
              </a:rPr>
              <a:t> используется для настройки параметров страницы и абзацев.</a:t>
            </a:r>
            <a:endParaRPr lang="en-US" sz="2000" dirty="0" smtClean="0">
              <a:solidFill>
                <a:srgbClr val="030303"/>
              </a:solidFill>
              <a:latin typeface="Times New Roman" panose="02020603050405020304" pitchFamily="18" charset="0"/>
            </a:endParaRPr>
          </a:p>
        </p:txBody>
      </p:sp>
      <p:sp>
        <p:nvSpPr>
          <p:cNvPr id="6" name="Прямоугольник 5"/>
          <p:cNvSpPr/>
          <p:nvPr/>
        </p:nvSpPr>
        <p:spPr>
          <a:xfrm>
            <a:off x="357158" y="2928934"/>
            <a:ext cx="8358246"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u-RU" sz="2000" dirty="0" smtClean="0">
                <a:latin typeface="Times New Roman" pitchFamily="18" charset="0"/>
                <a:cs typeface="Times New Roman" pitchFamily="18" charset="0"/>
              </a:rPr>
              <a:t>Вкладка </a:t>
            </a:r>
            <a:r>
              <a:rPr lang="ru-RU" sz="2000" b="1" dirty="0" smtClean="0">
                <a:latin typeface="Times New Roman" pitchFamily="18" charset="0"/>
                <a:cs typeface="Times New Roman" pitchFamily="18" charset="0"/>
              </a:rPr>
              <a:t>Рассылки </a:t>
            </a:r>
            <a:r>
              <a:rPr lang="ru-RU" sz="2000" dirty="0" smtClean="0">
                <a:latin typeface="Times New Roman" pitchFamily="18" charset="0"/>
                <a:cs typeface="Times New Roman" pitchFamily="18" charset="0"/>
              </a:rPr>
              <a:t>предлагает ряд инструментов для создания и оформления писем, конвертов, списков рассылки.</a:t>
            </a:r>
          </a:p>
        </p:txBody>
      </p:sp>
    </p:spTree>
    <p:extLst>
      <p:ext uri="{BB962C8B-B14F-4D97-AF65-F5344CB8AC3E}">
        <p14:creationId xmlns:p14="http://schemas.microsoft.com/office/powerpoint/2010/main" val="3202993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720" y="3500438"/>
            <a:ext cx="8572560"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u-RU" sz="2000" dirty="0" smtClean="0">
                <a:latin typeface="Times New Roman" pitchFamily="18" charset="0"/>
                <a:cs typeface="Times New Roman" pitchFamily="18" charset="0"/>
              </a:rPr>
              <a:t>Вкладка </a:t>
            </a:r>
            <a:r>
              <a:rPr lang="ru-RU" sz="2000" b="1" dirty="0" smtClean="0">
                <a:latin typeface="Times New Roman" pitchFamily="18" charset="0"/>
                <a:cs typeface="Times New Roman" pitchFamily="18" charset="0"/>
              </a:rPr>
              <a:t>Вид</a:t>
            </a:r>
            <a:r>
              <a:rPr lang="ru-RU" sz="2000" dirty="0" smtClean="0">
                <a:latin typeface="Times New Roman" pitchFamily="18" charset="0"/>
                <a:cs typeface="Times New Roman" pitchFamily="18" charset="0"/>
              </a:rPr>
              <a:t> содержит инструменты, позволяющие настроить внешний вид программы.</a:t>
            </a:r>
            <a:endParaRPr lang="ru-RU" sz="2000" dirty="0">
              <a:latin typeface="Times New Roman" pitchFamily="18" charset="0"/>
              <a:cs typeface="Times New Roman" pitchFamily="18" charset="0"/>
            </a:endParaRPr>
          </a:p>
        </p:txBody>
      </p:sp>
      <p:pic>
        <p:nvPicPr>
          <p:cNvPr id="4" name="Picture 3"/>
          <p:cNvPicPr>
            <a:picLocks noChangeAspect="1" noChangeArrowheads="1"/>
          </p:cNvPicPr>
          <p:nvPr/>
        </p:nvPicPr>
        <p:blipFill>
          <a:blip r:embed="rId3"/>
          <a:srcRect t="2813" r="8007" b="82187"/>
          <a:stretch>
            <a:fillRect/>
          </a:stretch>
        </p:blipFill>
        <p:spPr bwMode="auto">
          <a:xfrm>
            <a:off x="0" y="1785926"/>
            <a:ext cx="9144000" cy="931873"/>
          </a:xfrm>
          <a:prstGeom prst="rect">
            <a:avLst/>
          </a:prstGeom>
          <a:noFill/>
          <a:ln w="9525">
            <a:noFill/>
            <a:miter lim="800000"/>
            <a:headEnd/>
            <a:tailEnd/>
          </a:ln>
          <a:effectLst/>
        </p:spPr>
      </p:pic>
      <p:pic>
        <p:nvPicPr>
          <p:cNvPr id="35842" name="Picture 2"/>
          <p:cNvPicPr>
            <a:picLocks noChangeAspect="1" noChangeArrowheads="1"/>
          </p:cNvPicPr>
          <p:nvPr/>
        </p:nvPicPr>
        <p:blipFill>
          <a:blip r:embed="rId4"/>
          <a:srcRect t="2812" r="4492" b="82188"/>
          <a:stretch>
            <a:fillRect/>
          </a:stretch>
        </p:blipFill>
        <p:spPr bwMode="auto">
          <a:xfrm>
            <a:off x="0" y="4643446"/>
            <a:ext cx="9144000" cy="897573"/>
          </a:xfrm>
          <a:prstGeom prst="rect">
            <a:avLst/>
          </a:prstGeom>
          <a:noFill/>
          <a:ln w="9525">
            <a:noFill/>
            <a:miter lim="800000"/>
            <a:headEnd/>
            <a:tailEnd/>
          </a:ln>
          <a:effectLst/>
        </p:spPr>
      </p:pic>
      <p:sp>
        <p:nvSpPr>
          <p:cNvPr id="6" name="Прямоугольник 5"/>
          <p:cNvSpPr/>
          <p:nvPr/>
        </p:nvSpPr>
        <p:spPr>
          <a:xfrm>
            <a:off x="357158" y="500042"/>
            <a:ext cx="8572560"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u-RU" sz="2000" dirty="0" smtClean="0">
                <a:latin typeface="Times New Roman" pitchFamily="18" charset="0"/>
                <a:cs typeface="Times New Roman" pitchFamily="18" charset="0"/>
              </a:rPr>
              <a:t>Вкладка </a:t>
            </a:r>
            <a:r>
              <a:rPr lang="ru-RU" sz="2000" b="1" dirty="0" smtClean="0">
                <a:latin typeface="Times New Roman" pitchFamily="18" charset="0"/>
                <a:cs typeface="Times New Roman" pitchFamily="18" charset="0"/>
              </a:rPr>
              <a:t>Рецензирование</a:t>
            </a:r>
            <a:r>
              <a:rPr lang="ru-RU" sz="2000" dirty="0" smtClean="0">
                <a:latin typeface="Times New Roman" pitchFamily="18" charset="0"/>
                <a:cs typeface="Times New Roman" pitchFamily="18" charset="0"/>
              </a:rPr>
              <a:t> </a:t>
            </a:r>
            <a:r>
              <a:rPr lang="ru-RU" sz="2000" dirty="0" smtClean="0"/>
              <a:t> </a:t>
            </a:r>
            <a:r>
              <a:rPr lang="ru-RU" sz="2000" dirty="0" smtClean="0">
                <a:latin typeface="Times New Roman" pitchFamily="18" charset="0"/>
                <a:cs typeface="Times New Roman" pitchFamily="18" charset="0"/>
              </a:rPr>
              <a:t>объединяет средства для проверки правописания, отслеживания исправлений и примечаний, защиты документа, сравнивания документов.</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6715214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8" name="Picture 4"/>
          <p:cNvPicPr>
            <a:picLocks noChangeAspect="1" noChangeArrowheads="1"/>
          </p:cNvPicPr>
          <p:nvPr/>
        </p:nvPicPr>
        <p:blipFill>
          <a:blip r:embed="rId3"/>
          <a:srcRect r="21098" b="47059"/>
          <a:stretch>
            <a:fillRect/>
          </a:stretch>
        </p:blipFill>
        <p:spPr bwMode="auto">
          <a:xfrm>
            <a:off x="4286248" y="4143380"/>
            <a:ext cx="4429124" cy="1857388"/>
          </a:xfrm>
          <a:prstGeom prst="rect">
            <a:avLst/>
          </a:prstGeom>
          <a:noFill/>
          <a:ln w="9525">
            <a:noFill/>
            <a:miter lim="800000"/>
            <a:headEnd/>
            <a:tailEnd/>
          </a:ln>
          <a:effectLst/>
        </p:spPr>
      </p:pic>
      <p:pic>
        <p:nvPicPr>
          <p:cNvPr id="8" name="Рисунок 7"/>
          <p:cNvPicPr/>
          <p:nvPr/>
        </p:nvPicPr>
        <p:blipFill>
          <a:blip r:embed="rId4"/>
          <a:srcRect l="13470" t="42341" r="59551" b="19167"/>
          <a:stretch>
            <a:fillRect/>
          </a:stretch>
        </p:blipFill>
        <p:spPr bwMode="auto">
          <a:xfrm>
            <a:off x="571472" y="1000108"/>
            <a:ext cx="2643206" cy="3214686"/>
          </a:xfrm>
          <a:prstGeom prst="rect">
            <a:avLst/>
          </a:prstGeom>
          <a:noFill/>
          <a:ln w="9525">
            <a:noFill/>
            <a:miter lim="800000"/>
            <a:headEnd/>
            <a:tailEnd/>
          </a:ln>
        </p:spPr>
      </p:pic>
      <p:sp>
        <p:nvSpPr>
          <p:cNvPr id="2" name="Заголовок 1"/>
          <p:cNvSpPr>
            <a:spLocks noGrp="1"/>
          </p:cNvSpPr>
          <p:nvPr>
            <p:ph type="title"/>
          </p:nvPr>
        </p:nvSpPr>
        <p:spPr>
          <a:xfrm>
            <a:off x="500034" y="214290"/>
            <a:ext cx="8260672" cy="662005"/>
          </a:xfrm>
        </p:spPr>
        <p:txBody>
          <a:bodyPr>
            <a:noAutofit/>
          </a:bodyPr>
          <a:lstStyle/>
          <a:p>
            <a:r>
              <a:rPr lang="ru-RU" sz="2000" b="1" dirty="0">
                <a:latin typeface="Times New Roman" pitchFamily="18" charset="0"/>
                <a:cs typeface="Times New Roman" pitchFamily="18" charset="0"/>
              </a:rPr>
              <a:t>Режимы просмотра документа</a:t>
            </a:r>
            <a:r>
              <a:rPr lang="ru-RU" sz="2800" b="1" dirty="0">
                <a:latin typeface="Times New Roman" pitchFamily="18" charset="0"/>
                <a:cs typeface="Times New Roman" pitchFamily="18" charset="0"/>
              </a:rPr>
              <a:t/>
            </a:r>
            <a:br>
              <a:rPr lang="ru-RU" sz="2800" b="1" dirty="0">
                <a:latin typeface="Times New Roman" pitchFamily="18" charset="0"/>
                <a:cs typeface="Times New Roman" pitchFamily="18" charset="0"/>
              </a:rPr>
            </a:br>
            <a:endParaRPr lang="ru-RU" sz="2800" b="1" dirty="0">
              <a:latin typeface="Times New Roman" pitchFamily="18" charset="0"/>
              <a:cs typeface="Times New Roman" pitchFamily="18" charset="0"/>
            </a:endParaRPr>
          </a:p>
        </p:txBody>
      </p:sp>
      <p:sp>
        <p:nvSpPr>
          <p:cNvPr id="3" name="Объект 2"/>
          <p:cNvSpPr>
            <a:spLocks noGrp="1"/>
          </p:cNvSpPr>
          <p:nvPr>
            <p:ph idx="1"/>
          </p:nvPr>
        </p:nvSpPr>
        <p:spPr>
          <a:xfrm>
            <a:off x="285720" y="571480"/>
            <a:ext cx="8229600" cy="4525963"/>
          </a:xfrm>
        </p:spPr>
        <p:txBody>
          <a:bodyPr/>
          <a:lstStyle/>
          <a:p>
            <a:pPr marL="114300" indent="0" algn="just">
              <a:buNone/>
            </a:pPr>
            <a:r>
              <a:rPr lang="ru-RU" sz="2000" dirty="0">
                <a:latin typeface="Times New Roman" panose="02020603050405020304" pitchFamily="18" charset="0"/>
                <a:cs typeface="Times New Roman" panose="02020603050405020304" pitchFamily="18" charset="0"/>
              </a:rPr>
              <a:t>В зависимости от используемой программы информация в рабочем поле может отображаться различными способами.</a:t>
            </a:r>
          </a:p>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pPr/>
              <a:t>32</a:t>
            </a:fld>
            <a:endParaRPr lang="ru-RU"/>
          </a:p>
        </p:txBody>
      </p:sp>
      <p:pic>
        <p:nvPicPr>
          <p:cNvPr id="93186" name="Picture 2"/>
          <p:cNvPicPr>
            <a:picLocks noChangeAspect="1" noChangeArrowheads="1"/>
          </p:cNvPicPr>
          <p:nvPr/>
        </p:nvPicPr>
        <p:blipFill>
          <a:blip r:embed="rId5" cstate="print"/>
          <a:srcRect/>
          <a:stretch>
            <a:fillRect/>
          </a:stretch>
        </p:blipFill>
        <p:spPr bwMode="auto">
          <a:xfrm>
            <a:off x="500034" y="4214818"/>
            <a:ext cx="3500430" cy="2187769"/>
          </a:xfrm>
          <a:prstGeom prst="rect">
            <a:avLst/>
          </a:prstGeom>
          <a:noFill/>
          <a:ln w="9525">
            <a:noFill/>
            <a:miter lim="800000"/>
            <a:headEnd/>
            <a:tailEnd/>
          </a:ln>
          <a:effectLst/>
        </p:spPr>
      </p:pic>
      <p:pic>
        <p:nvPicPr>
          <p:cNvPr id="93187" name="Picture 3"/>
          <p:cNvPicPr>
            <a:picLocks noChangeAspect="1" noChangeArrowheads="1"/>
          </p:cNvPicPr>
          <p:nvPr/>
        </p:nvPicPr>
        <p:blipFill>
          <a:blip r:embed="rId6" cstate="print"/>
          <a:srcRect/>
          <a:stretch>
            <a:fillRect/>
          </a:stretch>
        </p:blipFill>
        <p:spPr bwMode="auto">
          <a:xfrm>
            <a:off x="4786314" y="1428736"/>
            <a:ext cx="3543325" cy="2214578"/>
          </a:xfrm>
          <a:prstGeom prst="rect">
            <a:avLst/>
          </a:prstGeom>
          <a:noFill/>
          <a:ln w="9525">
            <a:noFill/>
            <a:miter lim="800000"/>
            <a:headEnd/>
            <a:tailEnd/>
          </a:ln>
          <a:effectLst/>
        </p:spPr>
      </p:pic>
    </p:spTree>
    <p:extLst>
      <p:ext uri="{BB962C8B-B14F-4D97-AF65-F5344CB8AC3E}">
        <p14:creationId xmlns:p14="http://schemas.microsoft.com/office/powerpoint/2010/main" val="3129403976"/>
      </p:ext>
    </p:extLst>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472" y="571480"/>
            <a:ext cx="8215370"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ru-RU" sz="2000" b="1" dirty="0" smtClean="0">
                <a:solidFill>
                  <a:srgbClr val="C00000"/>
                </a:solidFill>
                <a:latin typeface="Times New Roman" pitchFamily="18" charset="0"/>
                <a:cs typeface="Times New Roman" pitchFamily="18" charset="0"/>
              </a:rPr>
              <a:t>Редактирование теста </a:t>
            </a:r>
            <a:r>
              <a:rPr lang="ru-RU" sz="2000" dirty="0" smtClean="0">
                <a:latin typeface="Times New Roman" pitchFamily="18" charset="0"/>
                <a:cs typeface="Times New Roman" pitchFamily="18" charset="0"/>
              </a:rPr>
              <a:t>– это процесс изменения содержания электронного документа путем </a:t>
            </a:r>
            <a:r>
              <a:rPr lang="ru-RU" sz="2000" dirty="0" smtClean="0">
                <a:solidFill>
                  <a:srgbClr val="C00000"/>
                </a:solidFill>
                <a:latin typeface="Times New Roman" pitchFamily="18" charset="0"/>
                <a:cs typeface="Times New Roman" pitchFamily="18" charset="0"/>
              </a:rPr>
              <a:t>добавления, удаления, замены или перестановки его элементов.</a:t>
            </a:r>
            <a:endParaRPr lang="ru-RU" sz="2000" dirty="0">
              <a:solidFill>
                <a:srgbClr val="C00000"/>
              </a:solidFill>
              <a:latin typeface="Times New Roman" pitchFamily="18" charset="0"/>
              <a:cs typeface="Times New Roman" pitchFamily="18" charset="0"/>
            </a:endParaRPr>
          </a:p>
        </p:txBody>
      </p:sp>
      <p:sp>
        <p:nvSpPr>
          <p:cNvPr id="4" name="Прямоугольник 3"/>
          <p:cNvSpPr/>
          <p:nvPr/>
        </p:nvSpPr>
        <p:spPr>
          <a:xfrm>
            <a:off x="571472" y="1785926"/>
            <a:ext cx="8286808" cy="286232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smtClean="0">
                <a:solidFill>
                  <a:srgbClr val="C00000"/>
                </a:solidFill>
                <a:latin typeface="Times New Roman" pitchFamily="18" charset="0"/>
                <a:cs typeface="Times New Roman" pitchFamily="18" charset="0"/>
              </a:rPr>
              <a:t>ВАЖНО ЗНАТЬ!</a:t>
            </a:r>
          </a:p>
          <a:p>
            <a:pPr algn="ctr"/>
            <a:endParaRPr lang="ru-RU" sz="2000" b="1" dirty="0" smtClean="0">
              <a:solidFill>
                <a:srgbClr val="C00000"/>
              </a:solidFill>
              <a:latin typeface="Times New Roman" pitchFamily="18" charset="0"/>
              <a:cs typeface="Times New Roman" pitchFamily="18" charset="0"/>
            </a:endParaRPr>
          </a:p>
          <a:p>
            <a:pPr>
              <a:buFont typeface="Wingdings" pitchFamily="2" charset="2"/>
              <a:buChar char="§"/>
            </a:pPr>
            <a:r>
              <a:rPr lang="ru-RU" sz="2000" dirty="0" smtClean="0">
                <a:latin typeface="Times New Roman" pitchFamily="18" charset="0"/>
                <a:cs typeface="Times New Roman" pitchFamily="18" charset="0"/>
              </a:rPr>
              <a:t>Слова отделяются друг от друга только одним пробелом.</a:t>
            </a:r>
          </a:p>
          <a:p>
            <a:pPr>
              <a:buFont typeface="Wingdings" pitchFamily="2" charset="2"/>
              <a:buChar char="§"/>
            </a:pPr>
            <a:r>
              <a:rPr lang="ru-RU" sz="2000" dirty="0" smtClean="0">
                <a:latin typeface="Times New Roman" pitchFamily="18" charset="0"/>
                <a:cs typeface="Times New Roman" pitchFamily="18" charset="0"/>
              </a:rPr>
              <a:t>После знаков препинания ставится пробел.</a:t>
            </a:r>
          </a:p>
          <a:p>
            <a:pPr>
              <a:buFont typeface="Wingdings" pitchFamily="2" charset="2"/>
              <a:buChar char="§"/>
            </a:pPr>
            <a:r>
              <a:rPr lang="ru-RU" sz="2000" dirty="0" smtClean="0">
                <a:latin typeface="Times New Roman" pitchFamily="18" charset="0"/>
                <a:cs typeface="Times New Roman" pitchFamily="18" charset="0"/>
              </a:rPr>
              <a:t>Тире выделяется пробелом с двух сторон.</a:t>
            </a:r>
          </a:p>
          <a:p>
            <a:pPr>
              <a:buFont typeface="Wingdings" pitchFamily="2" charset="2"/>
              <a:buChar char="§"/>
            </a:pPr>
            <a:r>
              <a:rPr lang="ru-RU" sz="2000" dirty="0" smtClean="0">
                <a:latin typeface="Times New Roman" pitchFamily="18" charset="0"/>
                <a:cs typeface="Times New Roman" pitchFamily="18" charset="0"/>
              </a:rPr>
              <a:t>В тексте не должно быть пустых абзацев и пустых строк..</a:t>
            </a:r>
          </a:p>
          <a:p>
            <a:pPr>
              <a:buFont typeface="Wingdings" pitchFamily="2" charset="2"/>
              <a:buChar char="§"/>
            </a:pPr>
            <a:r>
              <a:rPr lang="ru-RU" sz="2000" dirty="0" smtClean="0">
                <a:latin typeface="Times New Roman" pitchFamily="18" charset="0"/>
                <a:cs typeface="Times New Roman" pitchFamily="18" charset="0"/>
              </a:rPr>
              <a:t>Чтобы узнать правильно ли отредактирован документ, необходимо работать в режиме включенных </a:t>
            </a:r>
            <a:r>
              <a:rPr lang="ru-RU" sz="2000" b="1" dirty="0" smtClean="0">
                <a:latin typeface="Times New Roman" pitchFamily="18" charset="0"/>
                <a:cs typeface="Times New Roman" pitchFamily="18" charset="0"/>
              </a:rPr>
              <a:t>Непечатаемых символов</a:t>
            </a:r>
            <a:r>
              <a:rPr lang="ru-RU" sz="2000" dirty="0" smtClean="0">
                <a:latin typeface="Times New Roman" pitchFamily="18" charset="0"/>
                <a:cs typeface="Times New Roman" pitchFamily="18" charset="0"/>
              </a:rPr>
              <a:t> (в вкладке Главная ленты есть кнопка для включения/отключения этого режима </a:t>
            </a:r>
            <a:endParaRPr lang="ru-RU" sz="2000" dirty="0">
              <a:latin typeface="Times New Roman" pitchFamily="18" charset="0"/>
              <a:cs typeface="Times New Roman" pitchFamily="18" charset="0"/>
            </a:endParaRPr>
          </a:p>
        </p:txBody>
      </p:sp>
      <p:pic>
        <p:nvPicPr>
          <p:cNvPr id="15363" name="Picture 3" descr="http://lab314.brsu.by/sil/sil_IT/sil_IT/sil_theory/sil_t3/p.png"/>
          <p:cNvPicPr>
            <a:picLocks noChangeAspect="1" noChangeArrowheads="1"/>
          </p:cNvPicPr>
          <p:nvPr/>
        </p:nvPicPr>
        <p:blipFill>
          <a:blip r:embed="rId2"/>
          <a:srcRect/>
          <a:stretch>
            <a:fillRect/>
          </a:stretch>
        </p:blipFill>
        <p:spPr bwMode="auto">
          <a:xfrm>
            <a:off x="8215338" y="4214818"/>
            <a:ext cx="357190" cy="35719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word-excel-outlook.ru/sites/default/files/kak_zapretit_sozdanie_visyachih_strok_v_word.png"/>
          <p:cNvPicPr>
            <a:picLocks noChangeAspect="1" noChangeArrowheads="1"/>
          </p:cNvPicPr>
          <p:nvPr/>
        </p:nvPicPr>
        <p:blipFill>
          <a:blip r:embed="rId2"/>
          <a:srcRect/>
          <a:stretch>
            <a:fillRect/>
          </a:stretch>
        </p:blipFill>
        <p:spPr bwMode="auto">
          <a:xfrm>
            <a:off x="214282" y="1428736"/>
            <a:ext cx="5143504" cy="5106124"/>
          </a:xfrm>
          <a:prstGeom prst="rect">
            <a:avLst/>
          </a:prstGeom>
          <a:noFill/>
        </p:spPr>
      </p:pic>
      <p:sp>
        <p:nvSpPr>
          <p:cNvPr id="4" name="TextBox 3"/>
          <p:cNvSpPr txBox="1"/>
          <p:nvPr/>
        </p:nvSpPr>
        <p:spPr>
          <a:xfrm>
            <a:off x="714348" y="214290"/>
            <a:ext cx="8143932"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fontAlgn="base">
              <a:spcBef>
                <a:spcPct val="0"/>
              </a:spcBef>
              <a:spcAft>
                <a:spcPct val="0"/>
              </a:spcAft>
            </a:pPr>
            <a:r>
              <a:rPr lang="ru-RU" sz="2000" b="1" dirty="0" smtClean="0">
                <a:latin typeface="Times New Roman" pitchFamily="18" charset="0"/>
                <a:cs typeface="Times New Roman" pitchFamily="18" charset="0"/>
              </a:rPr>
              <a:t>Как убрать / запретить висячие строки в </a:t>
            </a:r>
            <a:r>
              <a:rPr lang="ru-RU" sz="2000" b="1" dirty="0" err="1" smtClean="0">
                <a:latin typeface="Times New Roman" pitchFamily="18" charset="0"/>
                <a:cs typeface="Times New Roman" pitchFamily="18" charset="0"/>
              </a:rPr>
              <a:t>Microsoft</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Word</a:t>
            </a:r>
            <a:endParaRPr lang="ru-RU" sz="2000" b="1" dirty="0" smtClean="0">
              <a:latin typeface="Times New Roman" pitchFamily="18" charset="0"/>
              <a:cs typeface="Times New Roman" pitchFamily="18" charset="0"/>
            </a:endParaRPr>
          </a:p>
          <a:p>
            <a:pPr lvl="0" algn="ctr" eaLnBrk="0" fontAlgn="base" hangingPunct="0">
              <a:spcBef>
                <a:spcPct val="0"/>
              </a:spcBef>
              <a:spcAft>
                <a:spcPct val="0"/>
              </a:spcAft>
            </a:pPr>
            <a:r>
              <a:rPr lang="ru-RU" b="1" dirty="0" smtClean="0">
                <a:latin typeface="Times New Roman" pitchFamily="18" charset="0"/>
                <a:cs typeface="Times New Roman" pitchFamily="18" charset="0"/>
              </a:rPr>
              <a:t>Висячей строкой</a:t>
            </a:r>
            <a:r>
              <a:rPr lang="ru-RU" dirty="0" smtClean="0">
                <a:latin typeface="Times New Roman" pitchFamily="18" charset="0"/>
                <a:cs typeface="Times New Roman" pitchFamily="18" charset="0"/>
              </a:rPr>
              <a:t> называют строку, оказавшуюся в отрыве от основного текста абзаца (строка на одной странице, а остальные строки абзаца - на другой). </a:t>
            </a:r>
            <a:endParaRPr lang="ru-RU" dirty="0"/>
          </a:p>
        </p:txBody>
      </p:sp>
      <p:sp>
        <p:nvSpPr>
          <p:cNvPr id="5" name="TextBox 4"/>
          <p:cNvSpPr txBox="1"/>
          <p:nvPr/>
        </p:nvSpPr>
        <p:spPr>
          <a:xfrm>
            <a:off x="5500694" y="1428736"/>
            <a:ext cx="3357586" cy="3416320"/>
          </a:xfrm>
          <a:prstGeom prst="rect">
            <a:avLst/>
          </a:prstGeom>
          <a:noFill/>
        </p:spPr>
        <p:txBody>
          <a:bodyPr wrap="square" rtlCol="0">
            <a:spAutoFit/>
          </a:bodyPr>
          <a:lstStyle/>
          <a:p>
            <a:pPr lvl="0" algn="ctr" eaLnBrk="0" fontAlgn="base" hangingPunct="0">
              <a:spcBef>
                <a:spcPct val="0"/>
              </a:spcBef>
              <a:spcAft>
                <a:spcPct val="0"/>
              </a:spcAft>
            </a:pPr>
            <a:r>
              <a:rPr lang="ru-RU" dirty="0" smtClean="0">
                <a:latin typeface="Times New Roman" pitchFamily="18" charset="0"/>
                <a:cs typeface="Times New Roman" pitchFamily="18" charset="0"/>
              </a:rPr>
              <a:t>Чтобы не допускать появление висячих строк, необходимо:</a:t>
            </a:r>
          </a:p>
          <a:p>
            <a:pPr lvl="0" algn="just" eaLnBrk="0" fontAlgn="base" hangingPunct="0">
              <a:spcBef>
                <a:spcPct val="0"/>
              </a:spcBef>
              <a:spcAft>
                <a:spcPct val="0"/>
              </a:spcAft>
              <a:buFontTx/>
              <a:buChar char="•"/>
            </a:pPr>
            <a:r>
              <a:rPr lang="ru-RU" dirty="0" smtClean="0">
                <a:latin typeface="Times New Roman" pitchFamily="18" charset="0"/>
                <a:cs typeface="Times New Roman" pitchFamily="18" charset="0"/>
              </a:rPr>
              <a:t>выделить весь текст,</a:t>
            </a:r>
          </a:p>
          <a:p>
            <a:pPr lvl="0" algn="just" eaLnBrk="0" fontAlgn="base" hangingPunct="0">
              <a:spcBef>
                <a:spcPct val="0"/>
              </a:spcBef>
              <a:spcAft>
                <a:spcPct val="0"/>
              </a:spcAft>
              <a:buFontTx/>
              <a:buChar char="•"/>
            </a:pPr>
            <a:r>
              <a:rPr lang="ru-RU" dirty="0" smtClean="0">
                <a:latin typeface="Times New Roman" pitchFamily="18" charset="0"/>
                <a:cs typeface="Times New Roman" pitchFamily="18" charset="0"/>
              </a:rPr>
              <a:t>на вкладке "Главная" нажать на кнопку "Параметры абзаца",</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в открывшейся форме перейти на вкладку "Положение на странице",</a:t>
            </a:r>
          </a:p>
          <a:p>
            <a:pPr lvl="0" algn="just" eaLnBrk="0" fontAlgn="base" hangingPunct="0">
              <a:spcBef>
                <a:spcPct val="0"/>
              </a:spcBef>
              <a:spcAft>
                <a:spcPct val="0"/>
              </a:spcAft>
              <a:buFontTx/>
              <a:buChar char="•"/>
            </a:pPr>
            <a:r>
              <a:rPr lang="ru-RU" dirty="0" smtClean="0">
                <a:latin typeface="Times New Roman" pitchFamily="18" charset="0"/>
                <a:cs typeface="Times New Roman" pitchFamily="18" charset="0"/>
              </a:rPr>
              <a:t>поставить галку в поле "запрет висячих строк" и нажать кнопку "ОК".</a:t>
            </a:r>
            <a:endParaRPr lang="ru-RU" dirty="0" smtClean="0"/>
          </a:p>
          <a:p>
            <a:endParaRPr lang="ru-RU"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2910" y="571480"/>
            <a:ext cx="7929618"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ru-RU" sz="2000" b="1" dirty="0" smtClean="0">
                <a:solidFill>
                  <a:srgbClr val="C00000"/>
                </a:solidFill>
                <a:latin typeface="Times New Roman" pitchFamily="18" charset="0"/>
                <a:cs typeface="Times New Roman" pitchFamily="18" charset="0"/>
              </a:rPr>
              <a:t>Форматирование теста </a:t>
            </a:r>
            <a:r>
              <a:rPr lang="ru-RU" sz="2000" dirty="0" smtClean="0">
                <a:latin typeface="Times New Roman" pitchFamily="18" charset="0"/>
                <a:cs typeface="Times New Roman" pitchFamily="18" charset="0"/>
              </a:rPr>
              <a:t>– это задание способа графического представления текста.</a:t>
            </a:r>
            <a:endParaRPr lang="ru-RU" sz="2000" dirty="0">
              <a:latin typeface="Times New Roman" pitchFamily="18" charset="0"/>
              <a:cs typeface="Times New Roman" pitchFamily="18" charset="0"/>
            </a:endParaRPr>
          </a:p>
        </p:txBody>
      </p:sp>
      <p:sp>
        <p:nvSpPr>
          <p:cNvPr id="3" name="Прямоугольник 2"/>
          <p:cNvSpPr/>
          <p:nvPr/>
        </p:nvSpPr>
        <p:spPr>
          <a:xfrm>
            <a:off x="642910" y="1643050"/>
            <a:ext cx="7858180" cy="440120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smtClean="0">
                <a:latin typeface="Times New Roman" pitchFamily="18" charset="0"/>
                <a:cs typeface="Times New Roman" pitchFamily="18" charset="0"/>
              </a:rPr>
              <a:t>Форматирование текста включает:</a:t>
            </a:r>
          </a:p>
          <a:p>
            <a:pPr algn="ctr"/>
            <a:endParaRPr lang="ru-RU" sz="2000" b="1" dirty="0" smtClean="0">
              <a:latin typeface="Times New Roman" pitchFamily="18" charset="0"/>
              <a:cs typeface="Times New Roman" pitchFamily="18" charset="0"/>
            </a:endParaRPr>
          </a:p>
          <a:p>
            <a:r>
              <a:rPr lang="ru-RU" sz="2000" b="1" dirty="0" smtClean="0">
                <a:latin typeface="Times New Roman" pitchFamily="18" charset="0"/>
                <a:cs typeface="Times New Roman" pitchFamily="18" charset="0"/>
              </a:rPr>
              <a:t>1. форматирование символов (шрифтов) текста:</a:t>
            </a:r>
          </a:p>
          <a:p>
            <a:pPr lvl="1" algn="just">
              <a:buFont typeface="Arial" pitchFamily="34" charset="0"/>
              <a:buChar char="•"/>
            </a:pPr>
            <a:r>
              <a:rPr lang="ru-RU" sz="2000" dirty="0" smtClean="0">
                <a:latin typeface="Times New Roman" pitchFamily="18" charset="0"/>
                <a:cs typeface="Times New Roman" pitchFamily="18" charset="0"/>
              </a:rPr>
              <a:t>выбор гарнитуры шрифта (например, </a:t>
            </a:r>
            <a:r>
              <a:rPr lang="ru-RU" sz="2000" i="1" dirty="0" err="1" smtClean="0">
                <a:latin typeface="Times New Roman" pitchFamily="18" charset="0"/>
                <a:cs typeface="Times New Roman" pitchFamily="18" charset="0"/>
              </a:rPr>
              <a:t>Times</a:t>
            </a:r>
            <a:r>
              <a:rPr lang="ru-RU" sz="2000" dirty="0" smtClean="0">
                <a:latin typeface="Times New Roman" pitchFamily="18" charset="0"/>
                <a:cs typeface="Times New Roman" pitchFamily="18" charset="0"/>
              </a:rPr>
              <a:t> </a:t>
            </a:r>
            <a:r>
              <a:rPr lang="ru-RU" sz="2000" i="1" dirty="0" err="1" smtClean="0">
                <a:latin typeface="Times New Roman" pitchFamily="18" charset="0"/>
                <a:cs typeface="Times New Roman" pitchFamily="18" charset="0"/>
              </a:rPr>
              <a:t>New</a:t>
            </a:r>
            <a:r>
              <a:rPr lang="ru-RU" sz="2000" dirty="0" smtClean="0">
                <a:latin typeface="Times New Roman" pitchFamily="18" charset="0"/>
                <a:cs typeface="Times New Roman" pitchFamily="18" charset="0"/>
              </a:rPr>
              <a:t> </a:t>
            </a:r>
            <a:r>
              <a:rPr lang="ru-RU" sz="2000" i="1" dirty="0" err="1" smtClean="0">
                <a:latin typeface="Times New Roman" pitchFamily="18" charset="0"/>
                <a:cs typeface="Times New Roman" pitchFamily="18" charset="0"/>
              </a:rPr>
              <a:t>Roman</a:t>
            </a:r>
            <a:r>
              <a:rPr lang="ru-RU" sz="2000" dirty="0" smtClean="0">
                <a:latin typeface="Times New Roman" pitchFamily="18" charset="0"/>
                <a:cs typeface="Times New Roman" pitchFamily="18" charset="0"/>
              </a:rPr>
              <a:t>);</a:t>
            </a:r>
          </a:p>
          <a:p>
            <a:pPr lvl="1" algn="just">
              <a:buFont typeface="Arial" pitchFamily="34" charset="0"/>
              <a:buChar char="•"/>
            </a:pPr>
            <a:r>
              <a:rPr lang="ru-RU" sz="2000" dirty="0" smtClean="0">
                <a:latin typeface="Times New Roman" pitchFamily="18" charset="0"/>
                <a:cs typeface="Times New Roman" pitchFamily="18" charset="0"/>
              </a:rPr>
              <a:t>кегли (размер);</a:t>
            </a:r>
          </a:p>
          <a:p>
            <a:pPr lvl="1" algn="just">
              <a:buFont typeface="Arial" pitchFamily="34" charset="0"/>
              <a:buChar char="•"/>
            </a:pPr>
            <a:r>
              <a:rPr lang="ru-RU" sz="2000" dirty="0" smtClean="0">
                <a:latin typeface="Times New Roman" pitchFamily="18" charset="0"/>
                <a:cs typeface="Times New Roman" pitchFamily="18" charset="0"/>
              </a:rPr>
              <a:t>цвет символов;</a:t>
            </a:r>
          </a:p>
          <a:p>
            <a:pPr lvl="1" algn="just">
              <a:buFont typeface="Arial" pitchFamily="34" charset="0"/>
              <a:buChar char="•"/>
            </a:pPr>
            <a:r>
              <a:rPr lang="ru-RU" sz="2000" dirty="0" smtClean="0">
                <a:latin typeface="Times New Roman" pitchFamily="18" charset="0"/>
                <a:cs typeface="Times New Roman" pitchFamily="18" charset="0"/>
              </a:rPr>
              <a:t>начертание (обычный, курсив, полужирный, полужирный курсив);</a:t>
            </a:r>
          </a:p>
          <a:p>
            <a:pPr lvl="1" algn="just">
              <a:buFont typeface="Arial" pitchFamily="34" charset="0"/>
              <a:buChar char="•"/>
            </a:pPr>
            <a:r>
              <a:rPr lang="ru-RU" sz="2000" dirty="0" smtClean="0">
                <a:latin typeface="Times New Roman" pitchFamily="18" charset="0"/>
                <a:cs typeface="Times New Roman" pitchFamily="18" charset="0"/>
              </a:rPr>
              <a:t>подчеркивание, видоизменение (контур, с тенью, индекс и др.);</a:t>
            </a:r>
          </a:p>
          <a:p>
            <a:pPr lvl="1" algn="just">
              <a:buFont typeface="Arial" pitchFamily="34" charset="0"/>
              <a:buChar char="•"/>
            </a:pPr>
            <a:r>
              <a:rPr lang="ru-RU" sz="2000" dirty="0" smtClean="0">
                <a:latin typeface="Times New Roman" pitchFamily="18" charset="0"/>
                <a:cs typeface="Times New Roman" pitchFamily="18" charset="0"/>
              </a:rPr>
              <a:t>межсимвольный интервал (обычный, разреженный, уплотненный);</a:t>
            </a:r>
          </a:p>
          <a:p>
            <a:pPr lvl="1" algn="just">
              <a:buFont typeface="Arial" pitchFamily="34" charset="0"/>
              <a:buChar char="•"/>
            </a:pPr>
            <a:r>
              <a:rPr lang="ru-RU" sz="2000" dirty="0" smtClean="0">
                <a:latin typeface="Times New Roman" pitchFamily="18" charset="0"/>
                <a:cs typeface="Times New Roman" pitchFamily="18" charset="0"/>
              </a:rPr>
              <a:t>смещение по отношению к строке;</a:t>
            </a:r>
          </a:p>
          <a:p>
            <a:pPr lvl="1" algn="just">
              <a:buFont typeface="Arial" pitchFamily="34" charset="0"/>
              <a:buChar char="•"/>
            </a:pPr>
            <a:r>
              <a:rPr lang="ru-RU" sz="2000" dirty="0" smtClean="0">
                <a:latin typeface="Times New Roman" pitchFamily="18" charset="0"/>
                <a:cs typeface="Times New Roman" pitchFamily="18" charset="0"/>
              </a:rPr>
              <a:t>кернинг (регулирует интервалы между отдельными парами букв).</a:t>
            </a:r>
            <a:endParaRPr lang="ru-RU" sz="2000" dirty="0">
              <a:latin typeface="Times New Roman" pitchFamily="18" charset="0"/>
              <a:cs typeface="Times New Roman"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Форматирование символов"/>
          <p:cNvPicPr>
            <a:picLocks noChangeAspect="1" noChangeArrowheads="1"/>
          </p:cNvPicPr>
          <p:nvPr/>
        </p:nvPicPr>
        <p:blipFill>
          <a:blip r:embed="rId2"/>
          <a:srcRect/>
          <a:stretch>
            <a:fillRect/>
          </a:stretch>
        </p:blipFill>
        <p:spPr bwMode="auto">
          <a:xfrm>
            <a:off x="163255" y="714356"/>
            <a:ext cx="8674614" cy="4857784"/>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720" y="642918"/>
            <a:ext cx="8358246" cy="532453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u-RU" sz="2000" b="1" dirty="0" smtClean="0">
                <a:latin typeface="Times New Roman" pitchFamily="18" charset="0"/>
                <a:cs typeface="Times New Roman" pitchFamily="18" charset="0"/>
              </a:rPr>
              <a:t>2.форматирование абзацев текста:</a:t>
            </a:r>
          </a:p>
          <a:p>
            <a:pPr marL="177800" algn="just">
              <a:buFont typeface="Arial" pitchFamily="34" charset="0"/>
              <a:buChar char="•"/>
            </a:pPr>
            <a:r>
              <a:rPr lang="ru-RU" sz="2000" dirty="0" smtClean="0">
                <a:latin typeface="Times New Roman" pitchFamily="18" charset="0"/>
                <a:cs typeface="Times New Roman" pitchFamily="18" charset="0"/>
              </a:rPr>
              <a:t>задание втяжки (отступов слева, справа);</a:t>
            </a:r>
          </a:p>
          <a:p>
            <a:pPr marL="177800" algn="just">
              <a:buFont typeface="Arial" pitchFamily="34" charset="0"/>
              <a:buChar char="•"/>
            </a:pPr>
            <a:r>
              <a:rPr lang="ru-RU" sz="2000" dirty="0" smtClean="0">
                <a:latin typeface="Times New Roman" pitchFamily="18" charset="0"/>
                <a:cs typeface="Times New Roman" pitchFamily="18" charset="0"/>
              </a:rPr>
              <a:t>задание красной или висячей строки;</a:t>
            </a:r>
          </a:p>
          <a:p>
            <a:pPr marL="177800" algn="just">
              <a:buFont typeface="Arial" pitchFamily="34" charset="0"/>
              <a:buChar char="•"/>
            </a:pPr>
            <a:r>
              <a:rPr lang="ru-RU" sz="2000" dirty="0" smtClean="0">
                <a:latin typeface="Times New Roman" pitchFamily="18" charset="0"/>
                <a:cs typeface="Times New Roman" pitchFamily="18" charset="0"/>
              </a:rPr>
              <a:t>задание интерлиньяжа (междустрочного интервала);</a:t>
            </a:r>
          </a:p>
          <a:p>
            <a:pPr marL="177800" algn="just">
              <a:buFont typeface="Arial" pitchFamily="34" charset="0"/>
              <a:buChar char="•"/>
            </a:pPr>
            <a:r>
              <a:rPr lang="ru-RU" sz="2000" dirty="0" smtClean="0">
                <a:latin typeface="Times New Roman" pitchFamily="18" charset="0"/>
                <a:cs typeface="Times New Roman" pitchFamily="18" charset="0"/>
              </a:rPr>
              <a:t>задание отбивки (интервала перед и после абзаца);</a:t>
            </a:r>
          </a:p>
          <a:p>
            <a:pPr marL="177800" algn="just">
              <a:buFont typeface="Arial" pitchFamily="34" charset="0"/>
              <a:buChar char="•"/>
            </a:pPr>
            <a:r>
              <a:rPr lang="ru-RU" sz="2000" dirty="0" smtClean="0">
                <a:latin typeface="Times New Roman" pitchFamily="18" charset="0"/>
                <a:cs typeface="Times New Roman" pitchFamily="18" charset="0"/>
              </a:rPr>
              <a:t>задание выключки (выравнивания по правому, левому краям, по центру, по ширине);</a:t>
            </a:r>
          </a:p>
          <a:p>
            <a:pPr marL="177800" algn="just">
              <a:buFont typeface="Arial" pitchFamily="34" charset="0"/>
              <a:buChar char="•"/>
            </a:pPr>
            <a:r>
              <a:rPr lang="ru-RU" sz="2000" dirty="0" smtClean="0">
                <a:latin typeface="Times New Roman" pitchFamily="18" charset="0"/>
                <a:cs typeface="Times New Roman" pitchFamily="18" charset="0"/>
              </a:rPr>
              <a:t>задание обрамления и заполнения;</a:t>
            </a:r>
          </a:p>
          <a:p>
            <a:pPr marL="177800" algn="just">
              <a:buFont typeface="Arial" pitchFamily="34" charset="0"/>
              <a:buChar char="•"/>
            </a:pPr>
            <a:r>
              <a:rPr lang="ru-RU" sz="2000" dirty="0" smtClean="0">
                <a:latin typeface="Times New Roman" pitchFamily="18" charset="0"/>
                <a:cs typeface="Times New Roman" pitchFamily="18" charset="0"/>
              </a:rPr>
              <a:t>задание параметров табуляции.</a:t>
            </a:r>
          </a:p>
          <a:p>
            <a:pPr algn="just"/>
            <a:r>
              <a:rPr lang="ru-RU" sz="2000" dirty="0" smtClean="0">
                <a:latin typeface="Times New Roman" pitchFamily="18" charset="0"/>
                <a:cs typeface="Times New Roman" pitchFamily="18" charset="0"/>
              </a:rPr>
              <a:t>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a:t>
            </a:r>
            <a:r>
              <a:rPr lang="ru-RU" sz="2000" b="1" dirty="0" smtClean="0">
                <a:latin typeface="Times New Roman" pitchFamily="18" charset="0"/>
                <a:cs typeface="Times New Roman" pitchFamily="18" charset="0"/>
              </a:rPr>
              <a:t>Позиция табуляции.</a:t>
            </a:r>
            <a:r>
              <a:rPr lang="ru-RU" sz="2000" dirty="0" smtClean="0">
                <a:latin typeface="Times New Roman" pitchFamily="18" charset="0"/>
                <a:cs typeface="Times New Roman" pitchFamily="18" charset="0"/>
              </a:rPr>
              <a:t> Отметка на горизонтальной линейке, указывающая величину отступа текста или место, с которого будет начинаться колонка текста. Они позволяют выравнивать текст по центру, левой или правой границе, разделителю целой и дробной части или черте. Перед позицией табуляции можно вставлять особые знаки, например точки или тире);</a:t>
            </a:r>
          </a:p>
          <a:p>
            <a:pPr algn="just">
              <a:buFont typeface="Arial" pitchFamily="34" charset="0"/>
              <a:buChar char="•"/>
            </a:pPr>
            <a:r>
              <a:rPr lang="ru-RU" sz="2000" dirty="0" smtClean="0">
                <a:latin typeface="Times New Roman" pitchFamily="18" charset="0"/>
                <a:cs typeface="Times New Roman" pitchFamily="18" charset="0"/>
              </a:rPr>
              <a:t>определение списков.</a:t>
            </a:r>
            <a:endParaRPr lang="ru-RU" sz="2000" dirty="0">
              <a:latin typeface="Times New Roman" pitchFamily="18" charset="0"/>
              <a:cs typeface="Times New Roman"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Форматирование абзацев"/>
          <p:cNvPicPr>
            <a:picLocks noChangeAspect="1" noChangeArrowheads="1"/>
          </p:cNvPicPr>
          <p:nvPr/>
        </p:nvPicPr>
        <p:blipFill>
          <a:blip r:embed="rId2"/>
          <a:srcRect/>
          <a:stretch>
            <a:fillRect/>
          </a:stretch>
        </p:blipFill>
        <p:spPr bwMode="auto">
          <a:xfrm>
            <a:off x="341818" y="500042"/>
            <a:ext cx="8802182" cy="4929222"/>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word-excel-outlook.ru/sites/default/files/word_2010_spiski_1.png"/>
          <p:cNvPicPr>
            <a:picLocks noChangeAspect="1" noChangeArrowheads="1"/>
          </p:cNvPicPr>
          <p:nvPr/>
        </p:nvPicPr>
        <p:blipFill>
          <a:blip r:embed="rId2"/>
          <a:srcRect/>
          <a:stretch>
            <a:fillRect/>
          </a:stretch>
        </p:blipFill>
        <p:spPr bwMode="auto">
          <a:xfrm>
            <a:off x="285720" y="357166"/>
            <a:ext cx="6029325" cy="3105150"/>
          </a:xfrm>
          <a:prstGeom prst="rect">
            <a:avLst/>
          </a:prstGeom>
          <a:noFill/>
        </p:spPr>
      </p:pic>
      <p:pic>
        <p:nvPicPr>
          <p:cNvPr id="79876" name="Picture 4" descr="http://word-excel-outlook.ru/sites/default/files/word_markirovannyy_spisok_1-1.png"/>
          <p:cNvPicPr>
            <a:picLocks noChangeAspect="1" noChangeArrowheads="1"/>
          </p:cNvPicPr>
          <p:nvPr/>
        </p:nvPicPr>
        <p:blipFill>
          <a:blip r:embed="rId3"/>
          <a:srcRect/>
          <a:stretch>
            <a:fillRect/>
          </a:stretch>
        </p:blipFill>
        <p:spPr bwMode="auto">
          <a:xfrm>
            <a:off x="4048125" y="2438400"/>
            <a:ext cx="5095875" cy="4419600"/>
          </a:xfrm>
          <a:prstGeom prst="rect">
            <a:avLst/>
          </a:prstGeom>
          <a:noFill/>
        </p:spPr>
      </p:pic>
      <p:sp>
        <p:nvSpPr>
          <p:cNvPr id="4" name="TextBox 3"/>
          <p:cNvSpPr txBox="1"/>
          <p:nvPr/>
        </p:nvSpPr>
        <p:spPr>
          <a:xfrm>
            <a:off x="214282" y="3786190"/>
            <a:ext cx="3286148" cy="400110"/>
          </a:xfrm>
          <a:prstGeom prst="rect">
            <a:avLst/>
          </a:prstGeom>
          <a:noFill/>
        </p:spPr>
        <p:txBody>
          <a:bodyPr wrap="square" rtlCol="0">
            <a:spAutoFit/>
          </a:bodyPr>
          <a:lstStyle/>
          <a:p>
            <a:pPr algn="ctr"/>
            <a:r>
              <a:rPr lang="ru-RU" sz="2000" b="1" dirty="0" smtClean="0">
                <a:solidFill>
                  <a:srgbClr val="C00000"/>
                </a:solidFill>
                <a:latin typeface="Times New Roman" pitchFamily="18" charset="0"/>
                <a:cs typeface="Times New Roman" pitchFamily="18" charset="0"/>
              </a:rPr>
              <a:t>Создание списка</a:t>
            </a:r>
            <a:endParaRPr lang="ru-RU" sz="2000" b="1" dirty="0">
              <a:solidFill>
                <a:srgbClr val="C00000"/>
              </a:solidFill>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14290"/>
            <a:ext cx="8229600" cy="1143000"/>
          </a:xfrm>
        </p:spPr>
        <p:txBody>
          <a:bodyPr>
            <a:normAutofit/>
          </a:bodyPr>
          <a:lstStyle/>
          <a:p>
            <a:r>
              <a:rPr lang="en-US" sz="2000" b="1" dirty="0">
                <a:latin typeface="Times New Roman" panose="02020603050405020304" pitchFamily="18" charset="0"/>
                <a:cs typeface="Times New Roman" panose="02020603050405020304" pitchFamily="18" charset="0"/>
              </a:rPr>
              <a:t>Microsoft </a:t>
            </a:r>
            <a:r>
              <a:rPr lang="en-US" sz="2000" b="1" dirty="0" smtClean="0">
                <a:latin typeface="Times New Roman" panose="02020603050405020304" pitchFamily="18" charset="0"/>
                <a:cs typeface="Times New Roman" panose="02020603050405020304" pitchFamily="18" charset="0"/>
              </a:rPr>
              <a:t>Office</a:t>
            </a:r>
            <a:r>
              <a:rPr lang="ru-RU" sz="2000" b="1" dirty="0" smtClean="0">
                <a:latin typeface="Times New Roman" panose="02020603050405020304" pitchFamily="18" charset="0"/>
                <a:cs typeface="Times New Roman" panose="02020603050405020304" pitchFamily="18" charset="0"/>
              </a:rPr>
              <a:t> 2010</a:t>
            </a:r>
            <a:endParaRPr lang="ru-RU" sz="2000" b="1" dirty="0"/>
          </a:p>
        </p:txBody>
      </p:sp>
      <p:sp>
        <p:nvSpPr>
          <p:cNvPr id="3" name="Объект 2"/>
          <p:cNvSpPr>
            <a:spLocks noGrp="1"/>
          </p:cNvSpPr>
          <p:nvPr>
            <p:ph idx="1"/>
          </p:nvPr>
        </p:nvSpPr>
        <p:spPr>
          <a:xfrm>
            <a:off x="500034" y="2285992"/>
            <a:ext cx="8229600" cy="3625857"/>
          </a:xfrm>
        </p:spPr>
        <p:txBody>
          <a:bodyPr>
            <a:normAutofit/>
          </a:bodyPr>
          <a:lstStyle/>
          <a:p>
            <a:pPr marL="0" indent="539750" algn="just">
              <a:buNone/>
            </a:pPr>
            <a:r>
              <a:rPr lang="ru-RU" sz="2000" dirty="0" smtClean="0">
                <a:latin typeface="Times New Roman" pitchFamily="18" charset="0"/>
                <a:cs typeface="Times New Roman" pitchFamily="18" charset="0"/>
              </a:rPr>
              <a:t>В </a:t>
            </a:r>
            <a:r>
              <a:rPr lang="ru-RU" sz="2000" dirty="0">
                <a:latin typeface="Times New Roman" pitchFamily="18" charset="0"/>
                <a:cs typeface="Times New Roman" pitchFamily="18" charset="0"/>
              </a:rPr>
              <a:t>состав этого пакета входит программное обеспечение для работы </a:t>
            </a:r>
            <a:r>
              <a:rPr lang="en-US" sz="2000" dirty="0" smtClean="0">
                <a:latin typeface="Times New Roman" pitchFamily="18" charset="0"/>
                <a:cs typeface="Times New Roman" pitchFamily="18" charset="0"/>
              </a:rPr>
              <a:t/>
            </a:r>
            <a:br>
              <a:rPr lang="en-US"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с </a:t>
            </a:r>
            <a:r>
              <a:rPr lang="ru-RU" sz="2000" dirty="0">
                <a:latin typeface="Times New Roman" pitchFamily="18" charset="0"/>
                <a:cs typeface="Times New Roman" pitchFamily="18" charset="0"/>
              </a:rPr>
              <a:t>различными типами документов: текстами, электронными таблицами, базами данных и др. </a:t>
            </a:r>
          </a:p>
          <a:p>
            <a:pPr algn="ctr">
              <a:lnSpc>
                <a:spcPct val="150000"/>
              </a:lnSpc>
            </a:pPr>
            <a:endParaRPr lang="ru-RU" sz="2000" dirty="0">
              <a:latin typeface="Times New Roman" pitchFamily="18" charset="0"/>
              <a:cs typeface="Times New Roman" pitchFamily="18" charset="0"/>
            </a:endParaRPr>
          </a:p>
        </p:txBody>
      </p:sp>
      <p:sp>
        <p:nvSpPr>
          <p:cNvPr id="5" name="Номер слайда 4"/>
          <p:cNvSpPr>
            <a:spLocks noGrp="1"/>
          </p:cNvSpPr>
          <p:nvPr>
            <p:ph type="sldNum" sz="quarter" idx="12"/>
          </p:nvPr>
        </p:nvSpPr>
        <p:spPr/>
        <p:txBody>
          <a:bodyPr/>
          <a:lstStyle/>
          <a:p>
            <a:fld id="{B19B0651-EE4F-4900-A07F-96A6BFA9D0F0}" type="slidenum">
              <a:rPr lang="ru-RU" smtClean="0"/>
              <a:pPr/>
              <a:t>4</a:t>
            </a:fld>
            <a:endParaRPr lang="ru-RU"/>
          </a:p>
        </p:txBody>
      </p:sp>
      <p:pic>
        <p:nvPicPr>
          <p:cNvPr id="20482" name="Picture 2" descr="https://img04.rl0.ru/3ca3d167884cced037bd59f9d8a7b4d0/c998x598/4.bp.blogspot.com/-ZuckEu546p8/T17ek4kz-wI/AAAAAAAAAFs/mWwwBeU09xo/s1600/Microsoft-Office-2010.png"/>
          <p:cNvPicPr>
            <a:picLocks noChangeAspect="1" noChangeArrowheads="1"/>
          </p:cNvPicPr>
          <p:nvPr/>
        </p:nvPicPr>
        <p:blipFill>
          <a:blip r:embed="rId2"/>
          <a:srcRect/>
          <a:stretch>
            <a:fillRect/>
          </a:stretch>
        </p:blipFill>
        <p:spPr bwMode="auto">
          <a:xfrm>
            <a:off x="4786314" y="4143380"/>
            <a:ext cx="4053518" cy="2428862"/>
          </a:xfrm>
          <a:prstGeom prst="rect">
            <a:avLst/>
          </a:prstGeom>
          <a:ln>
            <a:noFill/>
          </a:ln>
          <a:effectLst>
            <a:outerShdw blurRad="292100" dist="139700" dir="2700000" algn="tl" rotWithShape="0">
              <a:srgbClr val="333333">
                <a:alpha val="65000"/>
              </a:srgbClr>
            </a:outerShdw>
          </a:effectLst>
        </p:spPr>
      </p:pic>
      <p:sp>
        <p:nvSpPr>
          <p:cNvPr id="6" name="Прямоугольник 5"/>
          <p:cNvSpPr/>
          <p:nvPr/>
        </p:nvSpPr>
        <p:spPr>
          <a:xfrm>
            <a:off x="642910" y="1214422"/>
            <a:ext cx="7929618"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u-RU" sz="2000" b="1" dirty="0" smtClean="0">
                <a:solidFill>
                  <a:srgbClr val="C00000"/>
                </a:solidFill>
                <a:latin typeface="Times New Roman" pitchFamily="18" charset="0"/>
                <a:cs typeface="Times New Roman" pitchFamily="18" charset="0"/>
              </a:rPr>
              <a:t> </a:t>
            </a:r>
            <a:r>
              <a:rPr lang="ru-RU" sz="2000" b="1" dirty="0" err="1" smtClean="0">
                <a:solidFill>
                  <a:srgbClr val="C00000"/>
                </a:solidFill>
                <a:latin typeface="Times New Roman" pitchFamily="18" charset="0"/>
                <a:cs typeface="Times New Roman" pitchFamily="18" charset="0"/>
              </a:rPr>
              <a:t>Microsoft</a:t>
            </a:r>
            <a:r>
              <a:rPr lang="ru-RU" sz="2000" b="1" dirty="0" smtClean="0">
                <a:solidFill>
                  <a:srgbClr val="C00000"/>
                </a:solidFill>
                <a:latin typeface="Times New Roman" pitchFamily="18" charset="0"/>
                <a:cs typeface="Times New Roman" pitchFamily="18" charset="0"/>
              </a:rPr>
              <a:t> </a:t>
            </a:r>
            <a:r>
              <a:rPr lang="ru-RU" sz="2000" b="1" dirty="0" err="1" smtClean="0">
                <a:solidFill>
                  <a:srgbClr val="C00000"/>
                </a:solidFill>
                <a:latin typeface="Times New Roman" pitchFamily="18" charset="0"/>
                <a:cs typeface="Times New Roman" pitchFamily="18" charset="0"/>
              </a:rPr>
              <a:t>Office</a:t>
            </a:r>
            <a:r>
              <a:rPr lang="ru-RU" sz="2000" dirty="0" smtClean="0">
                <a:latin typeface="Times New Roman" pitchFamily="18" charset="0"/>
                <a:cs typeface="Times New Roman" pitchFamily="18" charset="0"/>
              </a:rPr>
              <a:t> - офисный пакет приложений, созданных корпорацией </a:t>
            </a:r>
            <a:r>
              <a:rPr lang="ru-RU" sz="2000" dirty="0" err="1" smtClean="0">
                <a:latin typeface="Times New Roman" pitchFamily="18" charset="0"/>
                <a:cs typeface="Times New Roman" pitchFamily="18" charset="0"/>
              </a:rPr>
              <a:t>Microsoft</a:t>
            </a:r>
            <a:r>
              <a:rPr lang="ru-RU" sz="2000" dirty="0" smtClean="0">
                <a:latin typeface="Times New Roman" pitchFamily="18" charset="0"/>
                <a:cs typeface="Times New Roman" pitchFamily="18" charset="0"/>
              </a:rPr>
              <a:t> для операционных систем </a:t>
            </a:r>
            <a:r>
              <a:rPr lang="ru-RU" sz="2000" dirty="0" err="1" smtClean="0">
                <a:latin typeface="Times New Roman" pitchFamily="18" charset="0"/>
                <a:cs typeface="Times New Roman" pitchFamily="18" charset="0"/>
              </a:rPr>
              <a:t>Microsoft</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Windows</a:t>
            </a:r>
            <a:r>
              <a:rPr lang="ru-RU" sz="2000" dirty="0" smtClean="0">
                <a:latin typeface="Times New Roman" pitchFamily="18" charset="0"/>
                <a:cs typeface="Times New Roman" pitchFamily="18" charset="0"/>
              </a:rPr>
              <a:t>. </a:t>
            </a:r>
            <a:endParaRPr lang="ru-RU" sz="2000" dirty="0"/>
          </a:p>
        </p:txBody>
      </p:sp>
    </p:spTree>
    <p:extLst>
      <p:ext uri="{BB962C8B-B14F-4D97-AF65-F5344CB8AC3E}">
        <p14:creationId xmlns:p14="http://schemas.microsoft.com/office/powerpoint/2010/main" val="3166957786"/>
      </p:ext>
    </p:extLst>
  </p:cSld>
  <p:clrMapOvr>
    <a:masterClrMapping/>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word-excel-outlook.ru/sites/default/files/word_markirovannyy_spisok_4.png"/>
          <p:cNvPicPr>
            <a:picLocks noChangeAspect="1" noChangeArrowheads="1"/>
          </p:cNvPicPr>
          <p:nvPr/>
        </p:nvPicPr>
        <p:blipFill>
          <a:blip r:embed="rId2"/>
          <a:srcRect/>
          <a:stretch>
            <a:fillRect/>
          </a:stretch>
        </p:blipFill>
        <p:spPr bwMode="auto">
          <a:xfrm>
            <a:off x="428596" y="285728"/>
            <a:ext cx="4933950" cy="3829051"/>
          </a:xfrm>
          <a:prstGeom prst="rect">
            <a:avLst/>
          </a:prstGeom>
          <a:noFill/>
        </p:spPr>
      </p:pic>
      <p:pic>
        <p:nvPicPr>
          <p:cNvPr id="80900" name="Picture 4" descr="http://word-excel-outlook.ru/sites/default/files/word_markirovannyy_spisok_3.png"/>
          <p:cNvPicPr>
            <a:picLocks noChangeAspect="1" noChangeArrowheads="1"/>
          </p:cNvPicPr>
          <p:nvPr/>
        </p:nvPicPr>
        <p:blipFill>
          <a:blip r:embed="rId3"/>
          <a:srcRect/>
          <a:stretch>
            <a:fillRect/>
          </a:stretch>
        </p:blipFill>
        <p:spPr bwMode="auto">
          <a:xfrm>
            <a:off x="5643570" y="285728"/>
            <a:ext cx="3009900" cy="4010026"/>
          </a:xfrm>
          <a:prstGeom prst="rect">
            <a:avLst/>
          </a:prstGeom>
          <a:noFill/>
        </p:spPr>
      </p:pic>
      <p:pic>
        <p:nvPicPr>
          <p:cNvPr id="89090" name="Picture 2"/>
          <p:cNvPicPr>
            <a:picLocks noChangeAspect="1" noChangeArrowheads="1"/>
          </p:cNvPicPr>
          <p:nvPr/>
        </p:nvPicPr>
        <p:blipFill>
          <a:blip r:embed="rId4"/>
          <a:srcRect l="26953" t="31875" r="47266" b="51250"/>
          <a:stretch>
            <a:fillRect/>
          </a:stretch>
        </p:blipFill>
        <p:spPr bwMode="auto">
          <a:xfrm>
            <a:off x="1643042" y="4357694"/>
            <a:ext cx="5064160" cy="2071702"/>
          </a:xfrm>
          <a:prstGeom prst="rect">
            <a:avLst/>
          </a:prstGeom>
          <a:noFill/>
          <a:ln w="9525">
            <a:noFill/>
            <a:miter lim="800000"/>
            <a:headEnd/>
            <a:tailEnd/>
          </a:ln>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word-excel-outlook.ru/sites/default/files/word_numerovannyy_spisok_1-1.png"/>
          <p:cNvPicPr>
            <a:picLocks noChangeAspect="1" noChangeArrowheads="1"/>
          </p:cNvPicPr>
          <p:nvPr/>
        </p:nvPicPr>
        <p:blipFill>
          <a:blip r:embed="rId2"/>
          <a:srcRect l="22058"/>
          <a:stretch>
            <a:fillRect/>
          </a:stretch>
        </p:blipFill>
        <p:spPr bwMode="auto">
          <a:xfrm>
            <a:off x="0" y="214290"/>
            <a:ext cx="4149068" cy="6262710"/>
          </a:xfrm>
          <a:prstGeom prst="rect">
            <a:avLst/>
          </a:prstGeom>
          <a:noFill/>
          <a:ln>
            <a:solidFill>
              <a:srgbClr val="FF0000"/>
            </a:solidFill>
          </a:ln>
        </p:spPr>
      </p:pic>
      <p:pic>
        <p:nvPicPr>
          <p:cNvPr id="81924" name="Picture 4" descr="http://word-excel-outlook.ru/sites/default/files/word_numerovannyy_spisok_2.png"/>
          <p:cNvPicPr>
            <a:picLocks noChangeAspect="1" noChangeArrowheads="1"/>
          </p:cNvPicPr>
          <p:nvPr/>
        </p:nvPicPr>
        <p:blipFill>
          <a:blip r:embed="rId3"/>
          <a:srcRect/>
          <a:stretch>
            <a:fillRect/>
          </a:stretch>
        </p:blipFill>
        <p:spPr bwMode="auto">
          <a:xfrm>
            <a:off x="4265896" y="285728"/>
            <a:ext cx="4878104" cy="3286148"/>
          </a:xfrm>
          <a:prstGeom prst="rect">
            <a:avLst/>
          </a:prstGeom>
          <a:noFill/>
          <a:ln>
            <a:solidFill>
              <a:srgbClr val="FF0000"/>
            </a:solidFill>
          </a:ln>
        </p:spPr>
      </p:pic>
      <p:pic>
        <p:nvPicPr>
          <p:cNvPr id="90114" name="Picture 2"/>
          <p:cNvPicPr>
            <a:picLocks noChangeAspect="1" noChangeArrowheads="1"/>
          </p:cNvPicPr>
          <p:nvPr/>
        </p:nvPicPr>
        <p:blipFill>
          <a:blip r:embed="rId4"/>
          <a:srcRect l="25781" t="33553" r="51367" b="48684"/>
          <a:stretch>
            <a:fillRect/>
          </a:stretch>
        </p:blipFill>
        <p:spPr bwMode="auto">
          <a:xfrm>
            <a:off x="4429123" y="3786190"/>
            <a:ext cx="4024341" cy="1857388"/>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word-excel-outlook.ru/sites/default/files/word_mnogourovnevyy_spisok_1.png"/>
          <p:cNvPicPr>
            <a:picLocks noChangeAspect="1" noChangeArrowheads="1"/>
          </p:cNvPicPr>
          <p:nvPr/>
        </p:nvPicPr>
        <p:blipFill>
          <a:blip r:embed="rId2"/>
          <a:srcRect l="15410"/>
          <a:stretch>
            <a:fillRect/>
          </a:stretch>
        </p:blipFill>
        <p:spPr bwMode="auto">
          <a:xfrm>
            <a:off x="0" y="142853"/>
            <a:ext cx="4345084" cy="5857916"/>
          </a:xfrm>
          <a:prstGeom prst="rect">
            <a:avLst/>
          </a:prstGeom>
          <a:noFill/>
        </p:spPr>
      </p:pic>
      <p:pic>
        <p:nvPicPr>
          <p:cNvPr id="82948" name="Picture 4" descr="http://word-excel-outlook.ru/sites/default/files/word_mnogourovnevyy_spisok_2-1.png"/>
          <p:cNvPicPr>
            <a:picLocks noChangeAspect="1" noChangeArrowheads="1"/>
          </p:cNvPicPr>
          <p:nvPr/>
        </p:nvPicPr>
        <p:blipFill>
          <a:blip r:embed="rId3"/>
          <a:srcRect/>
          <a:stretch>
            <a:fillRect/>
          </a:stretch>
        </p:blipFill>
        <p:spPr bwMode="auto">
          <a:xfrm>
            <a:off x="4214810" y="1857364"/>
            <a:ext cx="4929190" cy="3362296"/>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word-excel-outlook.ru/sites/default/files/word_mnogourovnevyy_spisok_3.png"/>
          <p:cNvPicPr>
            <a:picLocks noChangeAspect="1" noChangeArrowheads="1"/>
          </p:cNvPicPr>
          <p:nvPr/>
        </p:nvPicPr>
        <p:blipFill>
          <a:blip r:embed="rId2"/>
          <a:srcRect/>
          <a:stretch>
            <a:fillRect/>
          </a:stretch>
        </p:blipFill>
        <p:spPr bwMode="auto">
          <a:xfrm>
            <a:off x="357158" y="285728"/>
            <a:ext cx="5286412" cy="3366822"/>
          </a:xfrm>
          <a:prstGeom prst="rect">
            <a:avLst/>
          </a:prstGeom>
          <a:noFill/>
        </p:spPr>
      </p:pic>
      <p:pic>
        <p:nvPicPr>
          <p:cNvPr id="91138" name="Picture 2"/>
          <p:cNvPicPr>
            <a:picLocks noChangeAspect="1" noChangeArrowheads="1"/>
          </p:cNvPicPr>
          <p:nvPr/>
        </p:nvPicPr>
        <p:blipFill>
          <a:blip r:embed="rId3"/>
          <a:srcRect l="23437" t="31579" r="44922" b="36842"/>
          <a:stretch>
            <a:fillRect/>
          </a:stretch>
        </p:blipFill>
        <p:spPr bwMode="auto">
          <a:xfrm>
            <a:off x="3786182" y="3357562"/>
            <a:ext cx="5143536" cy="3048022"/>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0034" y="571480"/>
            <a:ext cx="8001056" cy="193899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u-RU" sz="2000" b="1" dirty="0" smtClean="0">
                <a:latin typeface="Times New Roman" pitchFamily="18" charset="0"/>
                <a:cs typeface="Times New Roman" pitchFamily="18" charset="0"/>
              </a:rPr>
              <a:t>3. форматирование страниц документа (</a:t>
            </a:r>
            <a:r>
              <a:rPr lang="ru-RU" sz="2000" b="1" dirty="0" smtClean="0">
                <a:solidFill>
                  <a:srgbClr val="FF0000"/>
                </a:solidFill>
                <a:latin typeface="Times New Roman" pitchFamily="18" charset="0"/>
                <a:cs typeface="Times New Roman" pitchFamily="18" charset="0"/>
              </a:rPr>
              <a:t>верстка документа</a:t>
            </a:r>
            <a:r>
              <a:rPr lang="ru-RU" sz="2000" b="1" dirty="0" smtClean="0">
                <a:latin typeface="Times New Roman" pitchFamily="18" charset="0"/>
                <a:cs typeface="Times New Roman" pitchFamily="18" charset="0"/>
              </a:rPr>
              <a:t>):</a:t>
            </a:r>
          </a:p>
          <a:p>
            <a:pPr marL="177800" algn="just">
              <a:buFont typeface="Arial" pitchFamily="34" charset="0"/>
              <a:buChar char="•"/>
            </a:pPr>
            <a:r>
              <a:rPr lang="ru-RU" sz="2000" dirty="0" smtClean="0">
                <a:latin typeface="Times New Roman" pitchFamily="18" charset="0"/>
                <a:cs typeface="Times New Roman" pitchFamily="18" charset="0"/>
              </a:rPr>
              <a:t>установка источника бумаги размера и ориентации листов;</a:t>
            </a:r>
          </a:p>
          <a:p>
            <a:pPr marL="177800" algn="just">
              <a:buFont typeface="Arial" pitchFamily="34" charset="0"/>
              <a:buChar char="•"/>
            </a:pPr>
            <a:r>
              <a:rPr lang="ru-RU" sz="2000" dirty="0" smtClean="0">
                <a:latin typeface="Times New Roman" pitchFamily="18" charset="0"/>
                <a:cs typeface="Times New Roman" pitchFamily="18" charset="0"/>
              </a:rPr>
              <a:t>установка полей страницы;</a:t>
            </a:r>
          </a:p>
          <a:p>
            <a:pPr marL="177800" algn="just">
              <a:buFont typeface="Arial" pitchFamily="34" charset="0"/>
              <a:buChar char="•"/>
            </a:pPr>
            <a:r>
              <a:rPr lang="ru-RU" sz="2000" dirty="0" smtClean="0">
                <a:latin typeface="Times New Roman" pitchFamily="18" charset="0"/>
                <a:cs typeface="Times New Roman" pitchFamily="18" charset="0"/>
              </a:rPr>
              <a:t>использование колонок;</a:t>
            </a:r>
          </a:p>
          <a:p>
            <a:pPr marL="177800" algn="just">
              <a:buFont typeface="Arial" pitchFamily="34" charset="0"/>
              <a:buChar char="•"/>
            </a:pPr>
            <a:r>
              <a:rPr lang="ru-RU" sz="2000" dirty="0" smtClean="0">
                <a:latin typeface="Times New Roman" pitchFamily="18" charset="0"/>
                <a:cs typeface="Times New Roman" pitchFamily="18" charset="0"/>
              </a:rPr>
              <a:t>установка разделов;</a:t>
            </a:r>
          </a:p>
          <a:p>
            <a:pPr marL="177800" algn="just">
              <a:buFont typeface="Arial" pitchFamily="34" charset="0"/>
              <a:buChar char="•"/>
            </a:pPr>
            <a:r>
              <a:rPr lang="ru-RU" sz="2000" dirty="0" smtClean="0">
                <a:latin typeface="Times New Roman" pitchFamily="18" charset="0"/>
                <a:cs typeface="Times New Roman" pitchFamily="18" charset="0"/>
              </a:rPr>
              <a:t>использование обрамления и заполнения;</a:t>
            </a:r>
            <a:endParaRPr lang="ru-RU" sz="2000" dirty="0">
              <a:latin typeface="Times New Roman" pitchFamily="18" charset="0"/>
              <a:cs typeface="Times New Roman" pitchFamily="18" charset="0"/>
            </a:endParaRPr>
          </a:p>
        </p:txBody>
      </p:sp>
      <p:pic>
        <p:nvPicPr>
          <p:cNvPr id="3" name="Picture 2"/>
          <p:cNvPicPr>
            <a:picLocks noChangeAspect="1" noChangeArrowheads="1"/>
          </p:cNvPicPr>
          <p:nvPr/>
        </p:nvPicPr>
        <p:blipFill>
          <a:blip r:embed="rId2"/>
          <a:srcRect t="3766" b="82426"/>
          <a:stretch>
            <a:fillRect/>
          </a:stretch>
        </p:blipFill>
        <p:spPr bwMode="auto">
          <a:xfrm>
            <a:off x="357158" y="3071810"/>
            <a:ext cx="8429683" cy="727460"/>
          </a:xfrm>
          <a:prstGeom prst="rect">
            <a:avLst/>
          </a:prstGeom>
          <a:noFill/>
          <a:ln w="9525">
            <a:noFill/>
            <a:miter lim="800000"/>
            <a:headEnd/>
            <a:tailEnd/>
          </a:ln>
          <a:effectLst/>
        </p:spPr>
      </p:pic>
      <p:sp>
        <p:nvSpPr>
          <p:cNvPr id="4" name="Скругленный прямоугольник 3"/>
          <p:cNvSpPr/>
          <p:nvPr/>
        </p:nvSpPr>
        <p:spPr>
          <a:xfrm>
            <a:off x="928662" y="3214686"/>
            <a:ext cx="3714776" cy="571504"/>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0034" y="571480"/>
            <a:ext cx="8001056" cy="224676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u-RU" sz="2000" b="1" dirty="0" smtClean="0">
                <a:latin typeface="Times New Roman" pitchFamily="18" charset="0"/>
                <a:cs typeface="Times New Roman" pitchFamily="18" charset="0"/>
              </a:rPr>
              <a:t>3. форматирование страниц документа (</a:t>
            </a:r>
            <a:r>
              <a:rPr lang="ru-RU" sz="2000" b="1" dirty="0" smtClean="0">
                <a:solidFill>
                  <a:srgbClr val="FF0000"/>
                </a:solidFill>
                <a:latin typeface="Times New Roman" pitchFamily="18" charset="0"/>
                <a:cs typeface="Times New Roman" pitchFamily="18" charset="0"/>
              </a:rPr>
              <a:t>верстка документа</a:t>
            </a:r>
            <a:r>
              <a:rPr lang="ru-RU" sz="2000" b="1" dirty="0" smtClean="0">
                <a:latin typeface="Times New Roman" pitchFamily="18" charset="0"/>
                <a:cs typeface="Times New Roman" pitchFamily="18" charset="0"/>
              </a:rPr>
              <a:t>):</a:t>
            </a:r>
          </a:p>
          <a:p>
            <a:pPr marL="177800" algn="just">
              <a:buFont typeface="Arial" pitchFamily="34" charset="0"/>
              <a:buChar char="•"/>
            </a:pPr>
            <a:r>
              <a:rPr lang="ru-RU" sz="2000" dirty="0" smtClean="0">
                <a:latin typeface="Times New Roman" pitchFamily="18" charset="0"/>
                <a:cs typeface="Times New Roman" pitchFamily="18" charset="0"/>
              </a:rPr>
              <a:t>использование нумерации страниц;</a:t>
            </a:r>
          </a:p>
          <a:p>
            <a:pPr marL="177800" algn="just">
              <a:buFont typeface="Arial" pitchFamily="34" charset="0"/>
              <a:buChar char="•"/>
            </a:pPr>
            <a:r>
              <a:rPr lang="ru-RU" sz="2000" dirty="0" smtClean="0">
                <a:latin typeface="Times New Roman" pitchFamily="18" charset="0"/>
                <a:cs typeface="Times New Roman" pitchFamily="18" charset="0"/>
              </a:rPr>
              <a:t>использование разбиения страниц;</a:t>
            </a:r>
          </a:p>
          <a:p>
            <a:pPr marL="177800" algn="just">
              <a:buFont typeface="Arial" pitchFamily="34" charset="0"/>
              <a:buChar char="•"/>
            </a:pPr>
            <a:r>
              <a:rPr lang="ru-RU" sz="2000" dirty="0" smtClean="0">
                <a:latin typeface="Times New Roman" pitchFamily="18" charset="0"/>
                <a:cs typeface="Times New Roman" pitchFamily="18" charset="0"/>
              </a:rPr>
              <a:t>использование колонтитулов;</a:t>
            </a:r>
          </a:p>
          <a:p>
            <a:pPr marL="177800" algn="just">
              <a:buFont typeface="Arial" pitchFamily="34" charset="0"/>
              <a:buChar char="•"/>
            </a:pPr>
            <a:r>
              <a:rPr lang="ru-RU" sz="2000" dirty="0" smtClean="0">
                <a:latin typeface="Times New Roman" pitchFamily="18" charset="0"/>
                <a:cs typeface="Times New Roman" pitchFamily="18" charset="0"/>
              </a:rPr>
              <a:t>использование изображений (экранных копий, создание рисунков, графических надписей, изображений из внешних файлов и т.д.);</a:t>
            </a:r>
          </a:p>
          <a:p>
            <a:pPr marL="177800" algn="just">
              <a:buFont typeface="Arial" pitchFamily="34" charset="0"/>
              <a:buChar char="•"/>
            </a:pPr>
            <a:r>
              <a:rPr lang="ru-RU" sz="2000" dirty="0" smtClean="0">
                <a:latin typeface="Times New Roman" pitchFamily="18" charset="0"/>
                <a:cs typeface="Times New Roman" pitchFamily="18" charset="0"/>
              </a:rPr>
              <a:t>использование таблиц.</a:t>
            </a:r>
            <a:endParaRPr lang="ru-RU" sz="20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srcRect t="3749" b="82188"/>
          <a:stretch>
            <a:fillRect/>
          </a:stretch>
        </p:blipFill>
        <p:spPr bwMode="auto">
          <a:xfrm>
            <a:off x="142844" y="4000504"/>
            <a:ext cx="9001156" cy="791123"/>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5786" y="214290"/>
            <a:ext cx="7786742" cy="400110"/>
          </a:xfrm>
          <a:prstGeom prst="rect">
            <a:avLst/>
          </a:prstGeom>
          <a:noFill/>
        </p:spPr>
        <p:txBody>
          <a:bodyPr wrap="square" rtlCol="0">
            <a:spAutoFit/>
          </a:bodyPr>
          <a:lstStyle/>
          <a:p>
            <a:pPr algn="ctr"/>
            <a:r>
              <a:rPr lang="ru-RU" sz="2000" b="1" dirty="0" smtClean="0">
                <a:latin typeface="Times New Roman" pitchFamily="18" charset="0"/>
                <a:cs typeface="Times New Roman" pitchFamily="18" charset="0"/>
              </a:rPr>
              <a:t>Задание колонтитулов</a:t>
            </a:r>
            <a:endParaRPr lang="ru-RU" sz="2000" b="1" dirty="0">
              <a:latin typeface="Times New Roman" pitchFamily="18" charset="0"/>
              <a:cs typeface="Times New Roman" pitchFamily="18" charset="0"/>
            </a:endParaRPr>
          </a:p>
        </p:txBody>
      </p:sp>
      <p:grpSp>
        <p:nvGrpSpPr>
          <p:cNvPr id="10" name="Группа 9"/>
          <p:cNvGrpSpPr/>
          <p:nvPr/>
        </p:nvGrpSpPr>
        <p:grpSpPr>
          <a:xfrm>
            <a:off x="571472" y="2500306"/>
            <a:ext cx="8072494" cy="1143008"/>
            <a:chOff x="357158" y="1428736"/>
            <a:chExt cx="8072494" cy="1143008"/>
          </a:xfrm>
        </p:grpSpPr>
        <p:pic>
          <p:nvPicPr>
            <p:cNvPr id="94210" name="Picture 2"/>
            <p:cNvPicPr>
              <a:picLocks noChangeAspect="1" noChangeArrowheads="1"/>
            </p:cNvPicPr>
            <p:nvPr/>
          </p:nvPicPr>
          <p:blipFill>
            <a:blip r:embed="rId2"/>
            <a:srcRect t="2812" r="33789" b="82188"/>
            <a:stretch>
              <a:fillRect/>
            </a:stretch>
          </p:blipFill>
          <p:spPr bwMode="auto">
            <a:xfrm>
              <a:off x="357158" y="1428736"/>
              <a:ext cx="8072462" cy="1142984"/>
            </a:xfrm>
            <a:prstGeom prst="rect">
              <a:avLst/>
            </a:prstGeom>
            <a:noFill/>
            <a:ln w="9525">
              <a:noFill/>
              <a:miter lim="800000"/>
              <a:headEnd/>
              <a:tailEnd/>
            </a:ln>
            <a:effectLst/>
          </p:spPr>
        </p:pic>
        <p:sp>
          <p:nvSpPr>
            <p:cNvPr id="4" name="Скругленный прямоугольник 3"/>
            <p:cNvSpPr/>
            <p:nvPr/>
          </p:nvSpPr>
          <p:spPr>
            <a:xfrm>
              <a:off x="1428728" y="1428736"/>
              <a:ext cx="714380" cy="285752"/>
            </a:xfrm>
            <a:prstGeom prst="round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5" name="Скругленный прямоугольник 4"/>
            <p:cNvSpPr/>
            <p:nvPr/>
          </p:nvSpPr>
          <p:spPr>
            <a:xfrm>
              <a:off x="6286512" y="1643050"/>
              <a:ext cx="2143140" cy="928694"/>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grpSp>
      <p:grpSp>
        <p:nvGrpSpPr>
          <p:cNvPr id="11" name="Группа 10"/>
          <p:cNvGrpSpPr/>
          <p:nvPr/>
        </p:nvGrpSpPr>
        <p:grpSpPr>
          <a:xfrm>
            <a:off x="0" y="5857892"/>
            <a:ext cx="9144000" cy="928694"/>
            <a:chOff x="0" y="3714752"/>
            <a:chExt cx="9144000" cy="928694"/>
          </a:xfrm>
        </p:grpSpPr>
        <p:pic>
          <p:nvPicPr>
            <p:cNvPr id="94211" name="Picture 3"/>
            <p:cNvPicPr>
              <a:picLocks noChangeAspect="1" noChangeArrowheads="1"/>
            </p:cNvPicPr>
            <p:nvPr/>
          </p:nvPicPr>
          <p:blipFill>
            <a:blip r:embed="rId3"/>
            <a:srcRect t="3125" b="81875"/>
            <a:stretch>
              <a:fillRect/>
            </a:stretch>
          </p:blipFill>
          <p:spPr bwMode="auto">
            <a:xfrm>
              <a:off x="0" y="3786190"/>
              <a:ext cx="9144000" cy="857256"/>
            </a:xfrm>
            <a:prstGeom prst="rect">
              <a:avLst/>
            </a:prstGeom>
            <a:noFill/>
            <a:ln w="9525">
              <a:noFill/>
              <a:miter lim="800000"/>
              <a:headEnd/>
              <a:tailEnd/>
            </a:ln>
            <a:effectLst/>
          </p:spPr>
        </p:pic>
        <p:sp>
          <p:nvSpPr>
            <p:cNvPr id="7" name="Скругленный прямоугольник 6"/>
            <p:cNvSpPr/>
            <p:nvPr/>
          </p:nvSpPr>
          <p:spPr>
            <a:xfrm>
              <a:off x="4714876" y="3714752"/>
              <a:ext cx="714380" cy="285752"/>
            </a:xfrm>
            <a:prstGeom prst="round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grpSp>
      <p:sp>
        <p:nvSpPr>
          <p:cNvPr id="8" name="TextBox 7"/>
          <p:cNvSpPr txBox="1"/>
          <p:nvPr/>
        </p:nvSpPr>
        <p:spPr>
          <a:xfrm>
            <a:off x="214282" y="3857628"/>
            <a:ext cx="8715436" cy="193899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ru-RU" sz="2000" dirty="0" smtClean="0">
                <a:latin typeface="Times New Roman" pitchFamily="18" charset="0"/>
                <a:cs typeface="Times New Roman" pitchFamily="18" charset="0"/>
              </a:rPr>
              <a:t>Вкладка </a:t>
            </a:r>
            <a:r>
              <a:rPr lang="ru-RU" sz="2000" b="1" dirty="0" smtClean="0">
                <a:latin typeface="Times New Roman" pitchFamily="18" charset="0"/>
                <a:cs typeface="Times New Roman" pitchFamily="18" charset="0"/>
              </a:rPr>
              <a:t>Конструктор</a:t>
            </a:r>
            <a:r>
              <a:rPr lang="ru-RU" sz="2000" dirty="0" smtClean="0">
                <a:latin typeface="Times New Roman" pitchFamily="18" charset="0"/>
                <a:cs typeface="Times New Roman" pitchFamily="18" charset="0"/>
              </a:rPr>
              <a:t> – дополнительная вкладка для работы с колонтитулами, </a:t>
            </a:r>
            <a:r>
              <a:rPr lang="ru-RU" sz="2000" dirty="0" smtClean="0"/>
              <a:t> </a:t>
            </a:r>
            <a:r>
              <a:rPr lang="ru-RU" sz="2000" dirty="0" smtClean="0">
                <a:latin typeface="Times New Roman" pitchFamily="18" charset="0"/>
                <a:cs typeface="Times New Roman" pitchFamily="18" charset="0"/>
              </a:rPr>
              <a:t>содержит команды, с помощью которых в колонтитул можно добавить дату, таблицу, время, изображение, имя автора и другие сведения о документе. Кроме того, вы можете настроить разные колонтитулы для четных и нечетных страниц и указать, что первая страница не должна содержать верхнего и нижнего колонтитула. </a:t>
            </a:r>
          </a:p>
        </p:txBody>
      </p:sp>
      <p:sp>
        <p:nvSpPr>
          <p:cNvPr id="9" name="Прямоугольник 8"/>
          <p:cNvSpPr/>
          <p:nvPr/>
        </p:nvSpPr>
        <p:spPr>
          <a:xfrm>
            <a:off x="285720" y="714356"/>
            <a:ext cx="8643998" cy="163121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u-RU" sz="2000" b="1" dirty="0" smtClean="0">
                <a:latin typeface="Times New Roman" pitchFamily="18" charset="0"/>
                <a:cs typeface="Times New Roman" pitchFamily="18" charset="0"/>
              </a:rPr>
              <a:t>Колонтитулы в MS </a:t>
            </a:r>
            <a:r>
              <a:rPr lang="ru-RU" sz="2000" b="1" dirty="0" err="1" smtClean="0">
                <a:latin typeface="Times New Roman" pitchFamily="18" charset="0"/>
                <a:cs typeface="Times New Roman" pitchFamily="18" charset="0"/>
              </a:rPr>
              <a:t>Word</a:t>
            </a:r>
            <a:r>
              <a:rPr lang="ru-RU" sz="2000" dirty="0" smtClean="0">
                <a:latin typeface="Times New Roman" pitchFamily="18" charset="0"/>
                <a:cs typeface="Times New Roman" pitchFamily="18" charset="0"/>
              </a:rPr>
              <a:t> представляют собой текст или изображения, размещенные в нижней и/или в верхней части страниц документа. </a:t>
            </a:r>
            <a:r>
              <a:rPr lang="ru-RU" sz="2000" b="1" dirty="0" smtClean="0">
                <a:latin typeface="Times New Roman" pitchFamily="18" charset="0"/>
                <a:cs typeface="Times New Roman" pitchFamily="18" charset="0"/>
              </a:rPr>
              <a:t>Колонтитулы</a:t>
            </a:r>
            <a:r>
              <a:rPr lang="ru-RU" sz="2000" dirty="0" smtClean="0">
                <a:latin typeface="Times New Roman" pitchFamily="18" charset="0"/>
                <a:cs typeface="Times New Roman" pitchFamily="18" charset="0"/>
              </a:rPr>
              <a:t> используют для оформления и размещения дополнительной информации, например, такой как название разделов, фамилии авторов, название и логотип организации и прочее.</a:t>
            </a:r>
            <a:endParaRPr lang="ru-RU" sz="2000" dirty="0">
              <a:latin typeface="Times New Roman" pitchFamily="18" charset="0"/>
              <a:cs typeface="Times New Roman"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0034" y="642918"/>
            <a:ext cx="8358246" cy="163121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u-RU" sz="2000" b="1" dirty="0" smtClean="0">
                <a:solidFill>
                  <a:srgbClr val="C00000"/>
                </a:solidFill>
                <a:latin typeface="Times New Roman" pitchFamily="18" charset="0"/>
                <a:cs typeface="Times New Roman" pitchFamily="18" charset="0"/>
              </a:rPr>
              <a:t>Раздел</a:t>
            </a:r>
            <a:r>
              <a:rPr lang="ru-RU" sz="2000" dirty="0" smtClean="0">
                <a:latin typeface="Times New Roman" pitchFamily="18" charset="0"/>
                <a:cs typeface="Times New Roman" pitchFamily="18" charset="0"/>
              </a:rPr>
              <a:t> - часть документа, имеющая заданные параметры форматирования страницы.</a:t>
            </a:r>
          </a:p>
          <a:p>
            <a:pPr algn="just"/>
            <a:endParaRPr lang="ru-RU" sz="2000" dirty="0" smtClean="0">
              <a:latin typeface="Times New Roman" pitchFamily="18" charset="0"/>
              <a:cs typeface="Times New Roman" pitchFamily="18" charset="0"/>
            </a:endParaRPr>
          </a:p>
          <a:p>
            <a:pPr algn="just"/>
            <a:r>
              <a:rPr lang="ru-RU" sz="2000" b="1" dirty="0" smtClean="0">
                <a:latin typeface="Times New Roman" pitchFamily="18" charset="0"/>
                <a:cs typeface="Times New Roman" pitchFamily="18" charset="0"/>
              </a:rPr>
              <a:t>Новый раздел создается при необходимости изменения</a:t>
            </a:r>
            <a:r>
              <a:rPr lang="ru-RU" sz="2000" dirty="0" smtClean="0">
                <a:latin typeface="Times New Roman" pitchFamily="18" charset="0"/>
                <a:cs typeface="Times New Roman" pitchFamily="18" charset="0"/>
              </a:rPr>
              <a:t> таких параметров, как </a:t>
            </a:r>
            <a:r>
              <a:rPr lang="ru-RU" sz="2000" b="1" dirty="0" smtClean="0">
                <a:latin typeface="Times New Roman" pitchFamily="18" charset="0"/>
                <a:cs typeface="Times New Roman" pitchFamily="18" charset="0"/>
              </a:rPr>
              <a:t>нумерация строк, число столбцов или колонтитулы</a:t>
            </a:r>
            <a:r>
              <a:rPr lang="ru-RU" sz="2000" dirty="0" smtClean="0">
                <a:latin typeface="Times New Roman" pitchFamily="18" charset="0"/>
                <a:cs typeface="Times New Roman" pitchFamily="18" charset="0"/>
              </a:rPr>
              <a:t>.</a:t>
            </a:r>
            <a:endParaRPr lang="ru-RU" sz="20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srcRect t="3947" r="25000" b="25000"/>
          <a:stretch>
            <a:fillRect/>
          </a:stretch>
        </p:blipFill>
        <p:spPr bwMode="auto">
          <a:xfrm>
            <a:off x="857224" y="2500306"/>
            <a:ext cx="7746957" cy="4357694"/>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5786" y="571480"/>
            <a:ext cx="7786742" cy="400110"/>
          </a:xfrm>
          <a:prstGeom prst="rect">
            <a:avLst/>
          </a:prstGeom>
          <a:noFill/>
        </p:spPr>
        <p:txBody>
          <a:bodyPr wrap="square" rtlCol="0">
            <a:spAutoFit/>
          </a:bodyPr>
          <a:lstStyle/>
          <a:p>
            <a:pPr algn="ctr"/>
            <a:r>
              <a:rPr lang="ru-RU" sz="2000" b="1" dirty="0" smtClean="0">
                <a:latin typeface="Times New Roman" pitchFamily="18" charset="0"/>
                <a:cs typeface="Times New Roman" pitchFamily="18" charset="0"/>
              </a:rPr>
              <a:t>Настройка заголовков</a:t>
            </a:r>
            <a:endParaRPr lang="ru-RU" sz="2000" b="1" dirty="0">
              <a:latin typeface="Times New Roman" pitchFamily="18" charset="0"/>
              <a:cs typeface="Times New Roman" pitchFamily="18" charset="0"/>
            </a:endParaRPr>
          </a:p>
        </p:txBody>
      </p:sp>
      <p:pic>
        <p:nvPicPr>
          <p:cNvPr id="95234" name="Picture 2"/>
          <p:cNvPicPr>
            <a:picLocks noChangeAspect="1" noChangeArrowheads="1"/>
          </p:cNvPicPr>
          <p:nvPr/>
        </p:nvPicPr>
        <p:blipFill>
          <a:blip r:embed="rId3"/>
          <a:srcRect t="2500" b="34375"/>
          <a:stretch>
            <a:fillRect/>
          </a:stretch>
        </p:blipFill>
        <p:spPr bwMode="auto">
          <a:xfrm>
            <a:off x="0" y="1714488"/>
            <a:ext cx="9144000" cy="3607601"/>
          </a:xfrm>
          <a:prstGeom prst="rect">
            <a:avLst/>
          </a:prstGeom>
          <a:noFill/>
          <a:ln w="9525">
            <a:noFill/>
            <a:miter lim="800000"/>
            <a:headEnd/>
            <a:tailEnd/>
          </a:ln>
          <a:effectLst/>
        </p:spPr>
      </p:pic>
      <p:cxnSp>
        <p:nvCxnSpPr>
          <p:cNvPr id="5" name="Прямая со стрелкой 4"/>
          <p:cNvCxnSpPr/>
          <p:nvPr/>
        </p:nvCxnSpPr>
        <p:spPr>
          <a:xfrm rot="5400000" flipH="1" flipV="1">
            <a:off x="5465769" y="3035297"/>
            <a:ext cx="1214446" cy="1588"/>
          </a:xfrm>
          <a:prstGeom prst="straightConnector1">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Скругленный прямоугольник 5"/>
          <p:cNvSpPr/>
          <p:nvPr/>
        </p:nvSpPr>
        <p:spPr>
          <a:xfrm>
            <a:off x="4857752" y="1928802"/>
            <a:ext cx="2714644" cy="642942"/>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a:srcRect t="2812" b="38125"/>
          <a:stretch>
            <a:fillRect/>
          </a:stretch>
        </p:blipFill>
        <p:spPr bwMode="auto">
          <a:xfrm>
            <a:off x="0" y="0"/>
            <a:ext cx="9144000" cy="3375446"/>
          </a:xfrm>
          <a:prstGeom prst="rect">
            <a:avLst/>
          </a:prstGeom>
          <a:noFill/>
          <a:ln w="9525">
            <a:noFill/>
            <a:miter lim="800000"/>
            <a:headEnd/>
            <a:tailEnd/>
          </a:ln>
          <a:effectLst/>
        </p:spPr>
      </p:pic>
      <p:pic>
        <p:nvPicPr>
          <p:cNvPr id="96259" name="Picture 3"/>
          <p:cNvPicPr>
            <a:picLocks noChangeAspect="1" noChangeArrowheads="1"/>
          </p:cNvPicPr>
          <p:nvPr/>
        </p:nvPicPr>
        <p:blipFill>
          <a:blip r:embed="rId3"/>
          <a:srcRect/>
          <a:stretch>
            <a:fillRect/>
          </a:stretch>
        </p:blipFill>
        <p:spPr bwMode="auto">
          <a:xfrm>
            <a:off x="2428860" y="3452825"/>
            <a:ext cx="4673525" cy="3405175"/>
          </a:xfrm>
          <a:prstGeom prst="rect">
            <a:avLst/>
          </a:prstGeom>
          <a:noFill/>
          <a:ln w="9525">
            <a:noFill/>
            <a:miter lim="800000"/>
            <a:headEnd/>
            <a:tailEnd/>
          </a:ln>
          <a:effectLst/>
        </p:spPr>
      </p:pic>
      <p:cxnSp>
        <p:nvCxnSpPr>
          <p:cNvPr id="4" name="Прямая со стрелкой 3"/>
          <p:cNvCxnSpPr/>
          <p:nvPr/>
        </p:nvCxnSpPr>
        <p:spPr>
          <a:xfrm rot="5400000">
            <a:off x="5536413" y="1821645"/>
            <a:ext cx="2643206" cy="571504"/>
          </a:xfrm>
          <a:prstGeom prst="straightConnector1">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500034" y="1214422"/>
          <a:ext cx="8229024" cy="4952952"/>
        </p:xfrm>
        <a:graphic>
          <a:graphicData uri="http://schemas.openxmlformats.org/drawingml/2006/table">
            <a:tbl>
              <a:tblPr>
                <a:tableStyleId>{5940675A-B579-460E-94D1-54222C63F5DA}</a:tableStyleId>
              </a:tblPr>
              <a:tblGrid>
                <a:gridCol w="4114512">
                  <a:extLst>
                    <a:ext uri="{9D8B030D-6E8A-4147-A177-3AD203B41FA5}">
                      <a16:colId xmlns:a16="http://schemas.microsoft.com/office/drawing/2014/main" val="20000"/>
                    </a:ext>
                  </a:extLst>
                </a:gridCol>
                <a:gridCol w="4114512">
                  <a:extLst>
                    <a:ext uri="{9D8B030D-6E8A-4147-A177-3AD203B41FA5}">
                      <a16:colId xmlns:a16="http://schemas.microsoft.com/office/drawing/2014/main" val="20001"/>
                    </a:ext>
                  </a:extLst>
                </a:gridCol>
              </a:tblGrid>
              <a:tr h="605748">
                <a:tc>
                  <a:txBody>
                    <a:bodyPr/>
                    <a:lstStyle/>
                    <a:p>
                      <a:pPr algn="ctr"/>
                      <a:r>
                        <a:rPr lang="ru-RU" sz="2000" b="1" dirty="0">
                          <a:effectLst/>
                          <a:latin typeface="Times New Roman" pitchFamily="18" charset="0"/>
                          <a:cs typeface="Times New Roman" pitchFamily="18" charset="0"/>
                        </a:rPr>
                        <a:t>Название приложения</a:t>
                      </a:r>
                    </a:p>
                  </a:txBody>
                  <a:tcPr marL="28573" marR="28573" marT="28573" marB="28573" anchor="ctr">
                    <a:solidFill>
                      <a:schemeClr val="accent4">
                        <a:lumMod val="20000"/>
                        <a:lumOff val="80000"/>
                      </a:schemeClr>
                    </a:solidFill>
                  </a:tcPr>
                </a:tc>
                <a:tc>
                  <a:txBody>
                    <a:bodyPr/>
                    <a:lstStyle/>
                    <a:p>
                      <a:pPr algn="ctr"/>
                      <a:r>
                        <a:rPr lang="ru-RU" sz="2000" b="1" dirty="0">
                          <a:effectLst/>
                          <a:latin typeface="Times New Roman" pitchFamily="18" charset="0"/>
                          <a:cs typeface="Times New Roman" pitchFamily="18" charset="0"/>
                        </a:rPr>
                        <a:t>Функциональное назначение приложения</a:t>
                      </a:r>
                    </a:p>
                  </a:txBody>
                  <a:tcPr marL="28573" marR="28573" marT="28573" marB="28573" anchor="ctr">
                    <a:solidFill>
                      <a:schemeClr val="accent4">
                        <a:lumMod val="20000"/>
                        <a:lumOff val="80000"/>
                      </a:schemeClr>
                    </a:solidFill>
                  </a:tcPr>
                </a:tc>
                <a:extLst>
                  <a:ext uri="{0D108BD9-81ED-4DB2-BD59-A6C34878D82A}">
                    <a16:rowId xmlns:a16="http://schemas.microsoft.com/office/drawing/2014/main" val="10000"/>
                  </a:ext>
                </a:extLst>
              </a:tr>
              <a:tr h="331447">
                <a:tc>
                  <a:txBody>
                    <a:bodyPr/>
                    <a:lstStyle/>
                    <a:p>
                      <a:r>
                        <a:rPr lang="en-US" sz="2000" dirty="0">
                          <a:effectLst/>
                          <a:latin typeface="Times New Roman" pitchFamily="18" charset="0"/>
                          <a:cs typeface="Times New Roman" pitchFamily="18" charset="0"/>
                        </a:rPr>
                        <a:t>Microsoft Word</a:t>
                      </a:r>
                    </a:p>
                  </a:txBody>
                  <a:tcPr marL="28573" marR="28573" marT="28573" marB="28573" anchor="ctr"/>
                </a:tc>
                <a:tc>
                  <a:txBody>
                    <a:bodyPr/>
                    <a:lstStyle/>
                    <a:p>
                      <a:r>
                        <a:rPr lang="ru-RU" sz="2000">
                          <a:effectLst/>
                          <a:latin typeface="Times New Roman" pitchFamily="18" charset="0"/>
                          <a:cs typeface="Times New Roman" pitchFamily="18" charset="0"/>
                        </a:rPr>
                        <a:t>Текстовый процессор</a:t>
                      </a:r>
                    </a:p>
                  </a:txBody>
                  <a:tcPr marL="28573" marR="28573" marT="28573" marB="28573" anchor="ctr"/>
                </a:tc>
                <a:extLst>
                  <a:ext uri="{0D108BD9-81ED-4DB2-BD59-A6C34878D82A}">
                    <a16:rowId xmlns:a16="http://schemas.microsoft.com/office/drawing/2014/main" val="10001"/>
                  </a:ext>
                </a:extLst>
              </a:tr>
              <a:tr h="331447">
                <a:tc>
                  <a:txBody>
                    <a:bodyPr/>
                    <a:lstStyle/>
                    <a:p>
                      <a:r>
                        <a:rPr lang="en-US" sz="2000" dirty="0">
                          <a:effectLst/>
                          <a:latin typeface="Times New Roman" pitchFamily="18" charset="0"/>
                          <a:cs typeface="Times New Roman" pitchFamily="18" charset="0"/>
                        </a:rPr>
                        <a:t>Microsoft Excel</a:t>
                      </a:r>
                    </a:p>
                  </a:txBody>
                  <a:tcPr marL="28573" marR="28573" marT="28573" marB="28573" anchor="ctr"/>
                </a:tc>
                <a:tc>
                  <a:txBody>
                    <a:bodyPr/>
                    <a:lstStyle/>
                    <a:p>
                      <a:r>
                        <a:rPr lang="ru-RU" sz="2000">
                          <a:effectLst/>
                          <a:latin typeface="Times New Roman" pitchFamily="18" charset="0"/>
                          <a:cs typeface="Times New Roman" pitchFamily="18" charset="0"/>
                        </a:rPr>
                        <a:t>Табличный процессор</a:t>
                      </a:r>
                    </a:p>
                  </a:txBody>
                  <a:tcPr marL="28573" marR="28573" marT="28573" marB="28573" anchor="ctr"/>
                </a:tc>
                <a:extLst>
                  <a:ext uri="{0D108BD9-81ED-4DB2-BD59-A6C34878D82A}">
                    <a16:rowId xmlns:a16="http://schemas.microsoft.com/office/drawing/2014/main" val="10002"/>
                  </a:ext>
                </a:extLst>
              </a:tr>
              <a:tr h="331447">
                <a:tc>
                  <a:txBody>
                    <a:bodyPr/>
                    <a:lstStyle/>
                    <a:p>
                      <a:r>
                        <a:rPr lang="en-US" sz="2000" dirty="0">
                          <a:effectLst/>
                          <a:latin typeface="Times New Roman" pitchFamily="18" charset="0"/>
                          <a:cs typeface="Times New Roman" pitchFamily="18" charset="0"/>
                        </a:rPr>
                        <a:t>Microsoft PowerPoint</a:t>
                      </a:r>
                    </a:p>
                  </a:txBody>
                  <a:tcPr marL="28573" marR="28573" marT="28573" marB="28573" anchor="ctr"/>
                </a:tc>
                <a:tc>
                  <a:txBody>
                    <a:bodyPr/>
                    <a:lstStyle/>
                    <a:p>
                      <a:r>
                        <a:rPr lang="ru-RU" sz="2000">
                          <a:effectLst/>
                          <a:latin typeface="Times New Roman" pitchFamily="18" charset="0"/>
                          <a:cs typeface="Times New Roman" pitchFamily="18" charset="0"/>
                        </a:rPr>
                        <a:t>Система подготовки презентаций</a:t>
                      </a:r>
                    </a:p>
                  </a:txBody>
                  <a:tcPr marL="28573" marR="28573" marT="28573" marB="28573" anchor="ctr"/>
                </a:tc>
                <a:extLst>
                  <a:ext uri="{0D108BD9-81ED-4DB2-BD59-A6C34878D82A}">
                    <a16:rowId xmlns:a16="http://schemas.microsoft.com/office/drawing/2014/main" val="10003"/>
                  </a:ext>
                </a:extLst>
              </a:tr>
              <a:tr h="605748">
                <a:tc>
                  <a:txBody>
                    <a:bodyPr/>
                    <a:lstStyle/>
                    <a:p>
                      <a:r>
                        <a:rPr lang="en-US" sz="2000" dirty="0">
                          <a:effectLst/>
                          <a:latin typeface="Times New Roman" pitchFamily="18" charset="0"/>
                          <a:cs typeface="Times New Roman" pitchFamily="18" charset="0"/>
                        </a:rPr>
                        <a:t>Outlook</a:t>
                      </a:r>
                    </a:p>
                  </a:txBody>
                  <a:tcPr marL="28573" marR="28573" marT="28573" marB="28573" anchor="ctr"/>
                </a:tc>
                <a:tc>
                  <a:txBody>
                    <a:bodyPr/>
                    <a:lstStyle/>
                    <a:p>
                      <a:r>
                        <a:rPr lang="ru-RU" sz="2000" dirty="0">
                          <a:effectLst/>
                          <a:latin typeface="Times New Roman" pitchFamily="18" charset="0"/>
                          <a:cs typeface="Times New Roman" pitchFamily="18" charset="0"/>
                        </a:rPr>
                        <a:t>Система управления персональной информацией</a:t>
                      </a:r>
                    </a:p>
                  </a:txBody>
                  <a:tcPr marL="28573" marR="28573" marT="28573" marB="28573" anchor="ctr"/>
                </a:tc>
                <a:extLst>
                  <a:ext uri="{0D108BD9-81ED-4DB2-BD59-A6C34878D82A}">
                    <a16:rowId xmlns:a16="http://schemas.microsoft.com/office/drawing/2014/main" val="10004"/>
                  </a:ext>
                </a:extLst>
              </a:tr>
              <a:tr h="331447">
                <a:tc>
                  <a:txBody>
                    <a:bodyPr/>
                    <a:lstStyle/>
                    <a:p>
                      <a:r>
                        <a:rPr lang="en-US" sz="2000">
                          <a:effectLst/>
                          <a:latin typeface="Times New Roman" pitchFamily="18" charset="0"/>
                          <a:cs typeface="Times New Roman" pitchFamily="18" charset="0"/>
                        </a:rPr>
                        <a:t>Microsoft Access</a:t>
                      </a:r>
                    </a:p>
                  </a:txBody>
                  <a:tcPr marL="28573" marR="28573" marT="28573" marB="28573" anchor="ctr"/>
                </a:tc>
                <a:tc>
                  <a:txBody>
                    <a:bodyPr/>
                    <a:lstStyle/>
                    <a:p>
                      <a:r>
                        <a:rPr lang="ru-RU" sz="2000" dirty="0">
                          <a:effectLst/>
                          <a:latin typeface="Times New Roman" pitchFamily="18" charset="0"/>
                          <a:cs typeface="Times New Roman" pitchFamily="18" charset="0"/>
                        </a:rPr>
                        <a:t>Система управления базами данных</a:t>
                      </a:r>
                    </a:p>
                  </a:txBody>
                  <a:tcPr marL="28573" marR="28573" marT="28573" marB="28573" anchor="ctr"/>
                </a:tc>
                <a:extLst>
                  <a:ext uri="{0D108BD9-81ED-4DB2-BD59-A6C34878D82A}">
                    <a16:rowId xmlns:a16="http://schemas.microsoft.com/office/drawing/2014/main" val="10005"/>
                  </a:ext>
                </a:extLst>
              </a:tr>
              <a:tr h="331447">
                <a:tc>
                  <a:txBody>
                    <a:bodyPr/>
                    <a:lstStyle/>
                    <a:p>
                      <a:r>
                        <a:rPr lang="en-US" sz="2000">
                          <a:effectLst/>
                          <a:latin typeface="Times New Roman" pitchFamily="18" charset="0"/>
                          <a:cs typeface="Times New Roman" pitchFamily="18" charset="0"/>
                        </a:rPr>
                        <a:t>Microsoft Binder</a:t>
                      </a:r>
                    </a:p>
                  </a:txBody>
                  <a:tcPr marL="28573" marR="28573" marT="28573" marB="28573" anchor="ctr"/>
                </a:tc>
                <a:tc>
                  <a:txBody>
                    <a:bodyPr/>
                    <a:lstStyle/>
                    <a:p>
                      <a:r>
                        <a:rPr lang="ru-RU" sz="2000" dirty="0">
                          <a:effectLst/>
                          <a:latin typeface="Times New Roman" pitchFamily="18" charset="0"/>
                          <a:cs typeface="Times New Roman" pitchFamily="18" charset="0"/>
                        </a:rPr>
                        <a:t>Система управления подшивками</a:t>
                      </a:r>
                    </a:p>
                  </a:txBody>
                  <a:tcPr marL="28573" marR="28573" marT="28573" marB="28573" anchor="ctr"/>
                </a:tc>
                <a:extLst>
                  <a:ext uri="{0D108BD9-81ED-4DB2-BD59-A6C34878D82A}">
                    <a16:rowId xmlns:a16="http://schemas.microsoft.com/office/drawing/2014/main" val="10006"/>
                  </a:ext>
                </a:extLst>
              </a:tr>
              <a:tr h="331447">
                <a:tc>
                  <a:txBody>
                    <a:bodyPr/>
                    <a:lstStyle/>
                    <a:p>
                      <a:r>
                        <a:rPr lang="en-US" sz="2000">
                          <a:effectLst/>
                          <a:latin typeface="Times New Roman" pitchFamily="18" charset="0"/>
                          <a:cs typeface="Times New Roman" pitchFamily="18" charset="0"/>
                        </a:rPr>
                        <a:t>Microsoft FrontPage</a:t>
                      </a:r>
                    </a:p>
                  </a:txBody>
                  <a:tcPr marL="28573" marR="28573" marT="28573" marB="28573" anchor="ctr"/>
                </a:tc>
                <a:tc>
                  <a:txBody>
                    <a:bodyPr/>
                    <a:lstStyle/>
                    <a:p>
                      <a:r>
                        <a:rPr lang="ru-RU" sz="2000" dirty="0">
                          <a:effectLst/>
                          <a:latin typeface="Times New Roman" pitchFamily="18" charset="0"/>
                          <a:cs typeface="Times New Roman" pitchFamily="18" charset="0"/>
                        </a:rPr>
                        <a:t>Система управления </a:t>
                      </a:r>
                      <a:r>
                        <a:rPr lang="en-US" sz="2000" dirty="0">
                          <a:effectLst/>
                          <a:latin typeface="Times New Roman" pitchFamily="18" charset="0"/>
                          <a:cs typeface="Times New Roman" pitchFamily="18" charset="0"/>
                        </a:rPr>
                        <a:t>Web-</a:t>
                      </a:r>
                      <a:r>
                        <a:rPr lang="ru-RU" sz="2000" dirty="0">
                          <a:effectLst/>
                          <a:latin typeface="Times New Roman" pitchFamily="18" charset="0"/>
                          <a:cs typeface="Times New Roman" pitchFamily="18" charset="0"/>
                        </a:rPr>
                        <a:t>узлами</a:t>
                      </a:r>
                    </a:p>
                  </a:txBody>
                  <a:tcPr marL="28573" marR="28573" marT="28573" marB="28573" anchor="ctr"/>
                </a:tc>
                <a:extLst>
                  <a:ext uri="{0D108BD9-81ED-4DB2-BD59-A6C34878D82A}">
                    <a16:rowId xmlns:a16="http://schemas.microsoft.com/office/drawing/2014/main" val="10007"/>
                  </a:ext>
                </a:extLst>
              </a:tr>
              <a:tr h="331447">
                <a:tc>
                  <a:txBody>
                    <a:bodyPr/>
                    <a:lstStyle/>
                    <a:p>
                      <a:r>
                        <a:rPr lang="en-US" sz="2000">
                          <a:effectLst/>
                          <a:latin typeface="Times New Roman" pitchFamily="18" charset="0"/>
                          <a:cs typeface="Times New Roman" pitchFamily="18" charset="0"/>
                        </a:rPr>
                        <a:t>Microsoft PhotoDraw</a:t>
                      </a:r>
                    </a:p>
                  </a:txBody>
                  <a:tcPr marL="28573" marR="28573" marT="28573" marB="28573" anchor="ctr"/>
                </a:tc>
                <a:tc>
                  <a:txBody>
                    <a:bodyPr/>
                    <a:lstStyle/>
                    <a:p>
                      <a:r>
                        <a:rPr lang="ru-RU" sz="2000" dirty="0">
                          <a:effectLst/>
                          <a:latin typeface="Times New Roman" pitchFamily="18" charset="0"/>
                          <a:cs typeface="Times New Roman" pitchFamily="18" charset="0"/>
                        </a:rPr>
                        <a:t>Графический редактор</a:t>
                      </a:r>
                    </a:p>
                  </a:txBody>
                  <a:tcPr marL="28573" marR="28573" marT="28573" marB="28573" anchor="ctr"/>
                </a:tc>
                <a:extLst>
                  <a:ext uri="{0D108BD9-81ED-4DB2-BD59-A6C34878D82A}">
                    <a16:rowId xmlns:a16="http://schemas.microsoft.com/office/drawing/2014/main" val="10008"/>
                  </a:ext>
                </a:extLst>
              </a:tr>
              <a:tr h="331447">
                <a:tc>
                  <a:txBody>
                    <a:bodyPr/>
                    <a:lstStyle/>
                    <a:p>
                      <a:r>
                        <a:rPr lang="en-US" sz="2000">
                          <a:effectLst/>
                          <a:latin typeface="Times New Roman" pitchFamily="18" charset="0"/>
                          <a:cs typeface="Times New Roman" pitchFamily="18" charset="0"/>
                        </a:rPr>
                        <a:t>Microsoft Publisher</a:t>
                      </a:r>
                    </a:p>
                  </a:txBody>
                  <a:tcPr marL="28573" marR="28573" marT="28573" marB="28573" anchor="ctr"/>
                </a:tc>
                <a:tc>
                  <a:txBody>
                    <a:bodyPr/>
                    <a:lstStyle/>
                    <a:p>
                      <a:r>
                        <a:rPr lang="ru-RU" sz="2000" dirty="0">
                          <a:effectLst/>
                          <a:latin typeface="Times New Roman" pitchFamily="18" charset="0"/>
                          <a:cs typeface="Times New Roman" pitchFamily="18" charset="0"/>
                        </a:rPr>
                        <a:t>Настольная издательская система</a:t>
                      </a:r>
                    </a:p>
                  </a:txBody>
                  <a:tcPr marL="28573" marR="28573" marT="28573" marB="28573" anchor="ctr"/>
                </a:tc>
                <a:extLst>
                  <a:ext uri="{0D108BD9-81ED-4DB2-BD59-A6C34878D82A}">
                    <a16:rowId xmlns:a16="http://schemas.microsoft.com/office/drawing/2014/main" val="10009"/>
                  </a:ext>
                </a:extLst>
              </a:tr>
              <a:tr h="331447">
                <a:tc>
                  <a:txBody>
                    <a:bodyPr/>
                    <a:lstStyle/>
                    <a:p>
                      <a:r>
                        <a:rPr lang="en-US" sz="2000" dirty="0">
                          <a:effectLst/>
                          <a:latin typeface="Times New Roman" pitchFamily="18" charset="0"/>
                          <a:cs typeface="Times New Roman" pitchFamily="18" charset="0"/>
                        </a:rPr>
                        <a:t>Microsoft Project</a:t>
                      </a:r>
                    </a:p>
                  </a:txBody>
                  <a:tcPr marL="28573" marR="28573" marT="28573" marB="28573" anchor="ctr"/>
                </a:tc>
                <a:tc>
                  <a:txBody>
                    <a:bodyPr/>
                    <a:lstStyle/>
                    <a:p>
                      <a:r>
                        <a:rPr lang="ru-RU" sz="2000" dirty="0">
                          <a:effectLst/>
                          <a:latin typeface="Times New Roman" pitchFamily="18" charset="0"/>
                          <a:cs typeface="Times New Roman" pitchFamily="18" charset="0"/>
                        </a:rPr>
                        <a:t>Система управления проектами</a:t>
                      </a:r>
                    </a:p>
                  </a:txBody>
                  <a:tcPr marL="28573" marR="28573" marT="28573" marB="28573" anchor="ctr"/>
                </a:tc>
                <a:extLst>
                  <a:ext uri="{0D108BD9-81ED-4DB2-BD59-A6C34878D82A}">
                    <a16:rowId xmlns:a16="http://schemas.microsoft.com/office/drawing/2014/main" val="10010"/>
                  </a:ext>
                </a:extLst>
              </a:tr>
              <a:tr h="331447">
                <a:tc>
                  <a:txBody>
                    <a:bodyPr/>
                    <a:lstStyle/>
                    <a:p>
                      <a:r>
                        <a:rPr lang="en-US" sz="2000">
                          <a:effectLst/>
                          <a:latin typeface="Times New Roman" pitchFamily="18" charset="0"/>
                          <a:cs typeface="Times New Roman" pitchFamily="18" charset="0"/>
                        </a:rPr>
                        <a:t>Microsoft Team Manager</a:t>
                      </a:r>
                    </a:p>
                  </a:txBody>
                  <a:tcPr marL="28573" marR="28573" marT="28573" marB="28573" anchor="ctr"/>
                </a:tc>
                <a:tc>
                  <a:txBody>
                    <a:bodyPr/>
                    <a:lstStyle/>
                    <a:p>
                      <a:r>
                        <a:rPr lang="ru-RU" sz="2000" dirty="0">
                          <a:effectLst/>
                          <a:latin typeface="Times New Roman" pitchFamily="18" charset="0"/>
                          <a:cs typeface="Times New Roman" pitchFamily="18" charset="0"/>
                        </a:rPr>
                        <a:t>Система управления персоналом</a:t>
                      </a:r>
                    </a:p>
                  </a:txBody>
                  <a:tcPr marL="28573" marR="28573" marT="28573" marB="28573" anchor="ctr"/>
                </a:tc>
                <a:extLst>
                  <a:ext uri="{0D108BD9-81ED-4DB2-BD59-A6C34878D82A}">
                    <a16:rowId xmlns:a16="http://schemas.microsoft.com/office/drawing/2014/main" val="10011"/>
                  </a:ext>
                </a:extLst>
              </a:tr>
            </a:tbl>
          </a:graphicData>
        </a:graphic>
      </p:graphicFrame>
      <p:sp>
        <p:nvSpPr>
          <p:cNvPr id="3" name="Заголовок 1"/>
          <p:cNvSpPr txBox="1">
            <a:spLocks/>
          </p:cNvSpPr>
          <p:nvPr/>
        </p:nvSpPr>
        <p:spPr>
          <a:xfrm>
            <a:off x="428596" y="214290"/>
            <a:ext cx="8229600" cy="785794"/>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000" b="1" i="0" u="none" strike="noStrike" kern="1200" cap="none" spc="0" normalizeH="0" baseline="0" noProof="0" dirty="0" smtClean="0">
                <a:ln>
                  <a:noFill/>
                </a:ln>
                <a:solidFill>
                  <a:schemeClr val="tx1"/>
                </a:solidFill>
                <a:effectLst/>
                <a:uLnTx/>
                <a:uFillTx/>
                <a:latin typeface="Times New Roman" panose="02020603050405020304" pitchFamily="18" charset="0"/>
                <a:ea typeface="+mj-ea"/>
                <a:cs typeface="Times New Roman" panose="02020603050405020304" pitchFamily="18" charset="0"/>
              </a:rPr>
              <a:t>Состав пакета </a:t>
            </a:r>
            <a:r>
              <a:rPr kumimoji="0" lang="ru-RU" sz="20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j-ea"/>
                <a:cs typeface="Times New Roman" panose="02020603050405020304" pitchFamily="18" charset="0"/>
              </a:rPr>
              <a:t>Microsoft</a:t>
            </a:r>
            <a:r>
              <a:rPr kumimoji="0" lang="ru-RU" sz="2000" b="1" i="0" u="none" strike="noStrike" kern="1200" cap="none" spc="0" normalizeH="0" baseline="0" noProof="0" dirty="0" smtClean="0">
                <a:ln>
                  <a:noFill/>
                </a:ln>
                <a:solidFill>
                  <a:schemeClr val="tx1"/>
                </a:solidFill>
                <a:effectLst/>
                <a:uLnTx/>
                <a:uFillTx/>
                <a:latin typeface="Times New Roman" panose="02020603050405020304" pitchFamily="18" charset="0"/>
                <a:ea typeface="+mj-ea"/>
                <a:cs typeface="Times New Roman" panose="02020603050405020304" pitchFamily="18" charset="0"/>
              </a:rPr>
              <a:t> </a:t>
            </a:r>
            <a:r>
              <a:rPr kumimoji="0" lang="ru-RU" sz="20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j-ea"/>
                <a:cs typeface="Times New Roman" panose="02020603050405020304" pitchFamily="18" charset="0"/>
              </a:rPr>
              <a:t>Office</a:t>
            </a:r>
            <a:r>
              <a:rPr kumimoji="0" lang="ru-RU" sz="2000" b="1" i="0" u="none" strike="noStrike" kern="1200" cap="none" spc="0" normalizeH="0" baseline="0" noProof="0" dirty="0" smtClean="0">
                <a:ln>
                  <a:noFill/>
                </a:ln>
                <a:solidFill>
                  <a:schemeClr val="tx1"/>
                </a:solidFill>
                <a:effectLst/>
                <a:uLnTx/>
                <a:uFillTx/>
                <a:latin typeface="Times New Roman" panose="02020603050405020304" pitchFamily="18" charset="0"/>
                <a:ea typeface="+mj-ea"/>
                <a:cs typeface="Times New Roman" panose="02020603050405020304" pitchFamily="18" charset="0"/>
              </a:rPr>
              <a:t>:</a:t>
            </a:r>
            <a:endParaRPr kumimoji="0" lang="ru-RU" sz="2000" b="1" i="0" u="none" strike="noStrike" kern="1200" cap="none" spc="0" normalizeH="0" baseline="0" noProof="0" dirty="0">
              <a:ln>
                <a:noFill/>
              </a:ln>
              <a:solidFill>
                <a:schemeClr val="tx1"/>
              </a:solidFill>
              <a:effectLst/>
              <a:uLnTx/>
              <a:uFillTx/>
              <a:latin typeface="+mj-lt"/>
              <a:ea typeface="+mj-ea"/>
              <a:cs typeface="+mj-cs"/>
            </a:endParaRPr>
          </a:p>
        </p:txBody>
      </p:sp>
      <p:pic>
        <p:nvPicPr>
          <p:cNvPr id="4" name="Picture 3">
            <a:hlinkClick r:id="rId2" action="ppaction://hlinksldjump"/>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92" t="67782" r="79133" b="6815"/>
          <a:stretch/>
        </p:blipFill>
        <p:spPr bwMode="auto">
          <a:xfrm>
            <a:off x="0" y="1714488"/>
            <a:ext cx="430588" cy="4286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hlinkClick r:id="rId2" action="ppaction://hlinksldjump"/>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179" t="67865" r="60968" b="6883"/>
          <a:stretch/>
        </p:blipFill>
        <p:spPr bwMode="auto">
          <a:xfrm>
            <a:off x="0" y="2143116"/>
            <a:ext cx="430615" cy="4286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hlinkClick r:id="rId2" action="ppaction://hlinksldjump"/>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291" t="39236" r="78984" b="37055"/>
          <a:stretch/>
        </p:blipFill>
        <p:spPr bwMode="auto">
          <a:xfrm>
            <a:off x="0" y="2571744"/>
            <a:ext cx="428596" cy="4038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a:hlinkClick r:id="rId2" action="ppaction://hlinksldjump"/>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0292" t="38023" r="4133" b="37057"/>
          <a:stretch/>
        </p:blipFill>
        <p:spPr bwMode="auto">
          <a:xfrm>
            <a:off x="1" y="3571876"/>
            <a:ext cx="428596" cy="4285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391" t="8025" r="22732" b="66814"/>
          <a:stretch/>
        </p:blipFill>
        <p:spPr bwMode="auto">
          <a:xfrm>
            <a:off x="0" y="5000636"/>
            <a:ext cx="432749" cy="4286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http://76.my/Malaysia/microsoft-office-pro-plus-2013-100-genuine-activation-key-kelvinys-1604-18-kelvinys@11.jpg">
            <a:hlinkClick r:id="rId2" action="ppaction://hlinksldjump"/>
          </p:cNvPr>
          <p:cNvPicPr>
            <a:picLocks noChangeAspect="1" noChangeArrowheads="1"/>
          </p:cNvPicPr>
          <p:nvPr/>
        </p:nvPicPr>
        <p:blipFill>
          <a:blip r:embed="rId7"/>
          <a:srcRect l="85853" t="12218" r="443" b="67105"/>
          <a:stretch>
            <a:fillRect/>
          </a:stretch>
        </p:blipFill>
        <p:spPr bwMode="auto">
          <a:xfrm>
            <a:off x="0" y="3000372"/>
            <a:ext cx="428628" cy="428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80703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7224" y="357166"/>
            <a:ext cx="7786742" cy="400110"/>
          </a:xfrm>
          <a:prstGeom prst="rect">
            <a:avLst/>
          </a:prstGeom>
          <a:noFill/>
        </p:spPr>
        <p:txBody>
          <a:bodyPr wrap="square" rtlCol="0">
            <a:spAutoFit/>
          </a:bodyPr>
          <a:lstStyle/>
          <a:p>
            <a:pPr algn="ctr"/>
            <a:r>
              <a:rPr lang="ru-RU" sz="2000" b="1" dirty="0" smtClean="0">
                <a:latin typeface="Times New Roman" pitchFamily="18" charset="0"/>
                <a:cs typeface="Times New Roman" pitchFamily="18" charset="0"/>
              </a:rPr>
              <a:t>Создание оглавления</a:t>
            </a:r>
            <a:endParaRPr lang="ru-RU" sz="2000" b="1" dirty="0">
              <a:latin typeface="Times New Roman" pitchFamily="18" charset="0"/>
              <a:cs typeface="Times New Roman" pitchFamily="18" charset="0"/>
            </a:endParaRPr>
          </a:p>
        </p:txBody>
      </p:sp>
      <p:sp>
        <p:nvSpPr>
          <p:cNvPr id="3" name="Прямоугольник 2"/>
          <p:cNvSpPr/>
          <p:nvPr/>
        </p:nvSpPr>
        <p:spPr>
          <a:xfrm>
            <a:off x="428596" y="1000108"/>
            <a:ext cx="8501122"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fontAlgn="base"/>
            <a:r>
              <a:rPr lang="ru-RU" sz="2000" b="1" dirty="0" smtClean="0">
                <a:latin typeface="Times New Roman" pitchFamily="18" charset="0"/>
                <a:cs typeface="Times New Roman" pitchFamily="18" charset="0"/>
              </a:rPr>
              <a:t>Этапы создания оглавления:</a:t>
            </a:r>
          </a:p>
          <a:p>
            <a:pPr marL="457200" indent="-457200" fontAlgn="base">
              <a:buFont typeface="+mj-lt"/>
              <a:buAutoNum type="arabicPeriod"/>
            </a:pPr>
            <a:r>
              <a:rPr lang="ru-RU" sz="2000" dirty="0" smtClean="0">
                <a:latin typeface="Times New Roman" pitchFamily="18" charset="0"/>
                <a:cs typeface="Times New Roman" pitchFamily="18" charset="0"/>
              </a:rPr>
              <a:t>Выбор стиля (</a:t>
            </a:r>
            <a:r>
              <a:rPr lang="ru-RU" sz="2000" dirty="0" smtClean="0">
                <a:solidFill>
                  <a:srgbClr val="C00000"/>
                </a:solidFill>
                <a:latin typeface="Times New Roman" pitchFamily="18" charset="0"/>
                <a:cs typeface="Times New Roman" pitchFamily="18" charset="0"/>
              </a:rPr>
              <a:t>задание заголовков</a:t>
            </a:r>
            <a:r>
              <a:rPr lang="ru-RU" sz="2000" dirty="0" smtClean="0">
                <a:latin typeface="Times New Roman" pitchFamily="18" charset="0"/>
                <a:cs typeface="Times New Roman" pitchFamily="18" charset="0"/>
              </a:rPr>
              <a:t>)</a:t>
            </a:r>
          </a:p>
          <a:p>
            <a:pPr marL="457200" indent="-457200" fontAlgn="base">
              <a:buFont typeface="+mj-lt"/>
              <a:buAutoNum type="arabicPeriod"/>
            </a:pPr>
            <a:r>
              <a:rPr lang="ru-RU" sz="2000" dirty="0" smtClean="0">
                <a:latin typeface="Times New Roman" pitchFamily="18" charset="0"/>
                <a:cs typeface="Times New Roman" pitchFamily="18" charset="0"/>
              </a:rPr>
              <a:t>Создание оглавления (</a:t>
            </a:r>
            <a:r>
              <a:rPr lang="ru-RU" sz="2000" dirty="0" err="1" smtClean="0">
                <a:solidFill>
                  <a:srgbClr val="C00000"/>
                </a:solidFill>
                <a:latin typeface="Times New Roman" pitchFamily="18" charset="0"/>
                <a:cs typeface="Times New Roman" pitchFamily="18" charset="0"/>
              </a:rPr>
              <a:t>Ссылки-Оглавление</a:t>
            </a:r>
            <a:r>
              <a:rPr lang="ru-RU" sz="2000" dirty="0" smtClean="0">
                <a:latin typeface="Times New Roman" pitchFamily="18" charset="0"/>
                <a:cs typeface="Times New Roman" pitchFamily="18" charset="0"/>
              </a:rPr>
              <a:t>)</a:t>
            </a:r>
            <a:endParaRPr lang="ru-RU" sz="2000" dirty="0">
              <a:latin typeface="Times New Roman" pitchFamily="18" charset="0"/>
              <a:cs typeface="Times New Roman" pitchFamily="18" charset="0"/>
            </a:endParaRPr>
          </a:p>
        </p:txBody>
      </p:sp>
      <p:pic>
        <p:nvPicPr>
          <p:cNvPr id="97282" name="Picture 2" descr="http://geek-nose.com/wp-content/uploads/2016/06/kak-sdelat-oglavlenie-v-vorde-2010-avtomaticheski-%E2%84%963.jpg"/>
          <p:cNvPicPr>
            <a:picLocks noChangeAspect="1" noChangeArrowheads="1"/>
          </p:cNvPicPr>
          <p:nvPr/>
        </p:nvPicPr>
        <p:blipFill>
          <a:blip r:embed="rId2"/>
          <a:srcRect/>
          <a:stretch>
            <a:fillRect/>
          </a:stretch>
        </p:blipFill>
        <p:spPr bwMode="auto">
          <a:xfrm>
            <a:off x="714348" y="2143116"/>
            <a:ext cx="7786742" cy="4489986"/>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86116" y="285728"/>
            <a:ext cx="2949654" cy="461665"/>
          </a:xfrm>
          <a:prstGeom prst="rect">
            <a:avLst/>
          </a:prstGeom>
        </p:spPr>
        <p:txBody>
          <a:bodyPr wrap="none">
            <a:spAutoFit/>
          </a:bodyPr>
          <a:lstStyle/>
          <a:p>
            <a:r>
              <a:rPr lang="ru-RU" sz="2400" b="1" dirty="0" smtClean="0">
                <a:solidFill>
                  <a:srgbClr val="C00000"/>
                </a:solidFill>
                <a:latin typeface="Times New Roman" pitchFamily="18" charset="0"/>
                <a:cs typeface="Times New Roman" pitchFamily="18" charset="0"/>
              </a:rPr>
              <a:t>Работа с таблицами</a:t>
            </a:r>
            <a:endParaRPr lang="ru-RU" sz="2400" b="1" dirty="0">
              <a:solidFill>
                <a:srgbClr val="C00000"/>
              </a:solidFill>
              <a:latin typeface="Times New Roman" pitchFamily="18" charset="0"/>
              <a:cs typeface="Times New Roman" pitchFamily="18" charset="0"/>
            </a:endParaRPr>
          </a:p>
        </p:txBody>
      </p:sp>
      <p:sp>
        <p:nvSpPr>
          <p:cNvPr id="3" name="Прямоугольник 2"/>
          <p:cNvSpPr/>
          <p:nvPr/>
        </p:nvSpPr>
        <p:spPr>
          <a:xfrm>
            <a:off x="357158" y="1000108"/>
            <a:ext cx="8501122" cy="255454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u-RU" sz="2000" b="1" dirty="0" smtClean="0">
                <a:latin typeface="Times New Roman" pitchFamily="18" charset="0"/>
                <a:cs typeface="Times New Roman" pitchFamily="18" charset="0"/>
              </a:rPr>
              <a:t>Таблица -  </a:t>
            </a:r>
            <a:r>
              <a:rPr lang="ru-RU" sz="2000" dirty="0" smtClean="0">
                <a:latin typeface="Times New Roman" pitchFamily="18" charset="0"/>
                <a:cs typeface="Times New Roman" pitchFamily="18" charset="0"/>
              </a:rPr>
              <a:t>совокупность ячеек, расположенных в строках и столбцах, которые можно заполнять произвольным текстом или графикой.</a:t>
            </a:r>
          </a:p>
          <a:p>
            <a:pPr algn="just"/>
            <a:endParaRPr lang="ru-RU" sz="2000" dirty="0" smtClean="0">
              <a:latin typeface="Times New Roman" pitchFamily="18" charset="0"/>
              <a:cs typeface="Times New Roman" pitchFamily="18" charset="0"/>
            </a:endParaRPr>
          </a:p>
          <a:p>
            <a:pPr algn="just"/>
            <a:r>
              <a:rPr lang="ru-RU" sz="2000" b="1" dirty="0" smtClean="0">
                <a:latin typeface="Times New Roman" pitchFamily="18" charset="0"/>
                <a:cs typeface="Times New Roman" pitchFamily="18" charset="0"/>
              </a:rPr>
              <a:t>Ячейка</a:t>
            </a:r>
            <a:r>
              <a:rPr lang="ru-RU" sz="2000" dirty="0" smtClean="0">
                <a:latin typeface="Times New Roman" pitchFamily="18" charset="0"/>
                <a:cs typeface="Times New Roman" pitchFamily="18" charset="0"/>
              </a:rPr>
              <a:t> - это прямоугольная область на пересечении столбца и строки. Отдельная ячейка может рассматриваться как обычный документ: доступны операции ввода, редактирования, форматирования текста. В текстовых документах таблицы используются для представления различных списков, расписаний, финансовой информации и т.п.</a:t>
            </a:r>
            <a:endParaRPr lang="ru-RU" sz="2000"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srcRect l="24023" t="33553" r="19140" b="25000"/>
          <a:stretch>
            <a:fillRect/>
          </a:stretch>
        </p:blipFill>
        <p:spPr bwMode="auto">
          <a:xfrm>
            <a:off x="1357290" y="3643314"/>
            <a:ext cx="6929486" cy="3000396"/>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1472" y="214290"/>
            <a:ext cx="8286808"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b="1" dirty="0" smtClean="0">
                <a:latin typeface="Times New Roman" pitchFamily="18" charset="0"/>
                <a:cs typeface="Times New Roman" pitchFamily="18" charset="0"/>
              </a:rPr>
              <a:t>Работа с таблицами включает:</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создание таблицы;</a:t>
            </a:r>
          </a:p>
          <a:p>
            <a:pPr>
              <a:buFont typeface="Arial" pitchFamily="34" charset="0"/>
              <a:buChar char="•"/>
            </a:pPr>
            <a:r>
              <a:rPr lang="ru-RU" dirty="0" smtClean="0">
                <a:latin typeface="Times New Roman" pitchFamily="18" charset="0"/>
                <a:cs typeface="Times New Roman" pitchFamily="18" charset="0"/>
              </a:rPr>
              <a:t>редактирование таблиц ;</a:t>
            </a:r>
          </a:p>
          <a:p>
            <a:pPr>
              <a:buFont typeface="Arial" pitchFamily="34" charset="0"/>
              <a:buChar char="•"/>
            </a:pPr>
            <a:r>
              <a:rPr lang="ru-RU" dirty="0" smtClean="0">
                <a:latin typeface="Times New Roman" pitchFamily="18" charset="0"/>
                <a:cs typeface="Times New Roman" pitchFamily="18" charset="0"/>
              </a:rPr>
              <a:t>форматирование таблиц.</a:t>
            </a:r>
          </a:p>
        </p:txBody>
      </p:sp>
      <p:sp>
        <p:nvSpPr>
          <p:cNvPr id="3" name="Прямоугольник 2"/>
          <p:cNvSpPr/>
          <p:nvPr/>
        </p:nvSpPr>
        <p:spPr>
          <a:xfrm>
            <a:off x="500034" y="1571612"/>
            <a:ext cx="8358246"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b="1" dirty="0" smtClean="0">
                <a:solidFill>
                  <a:srgbClr val="C00000"/>
                </a:solidFill>
                <a:latin typeface="Times New Roman" pitchFamily="18" charset="0"/>
                <a:cs typeface="Times New Roman" pitchFamily="18" charset="0"/>
              </a:rPr>
              <a:t>Создание таблицы </a:t>
            </a:r>
          </a:p>
          <a:p>
            <a:r>
              <a:rPr lang="ru-RU" sz="2000" dirty="0" smtClean="0">
                <a:latin typeface="Times New Roman" pitchFamily="18" charset="0"/>
                <a:cs typeface="Times New Roman" pitchFamily="18" charset="0"/>
              </a:rPr>
              <a:t> Вставка - Таблицы </a:t>
            </a:r>
          </a:p>
          <a:p>
            <a:pPr algn="just"/>
            <a:r>
              <a:rPr lang="ru-RU" sz="2000" dirty="0" smtClean="0">
                <a:latin typeface="Times New Roman" pitchFamily="18" charset="0"/>
                <a:cs typeface="Times New Roman" pitchFamily="18" charset="0"/>
              </a:rPr>
              <a:t>(Добавить таблицу,  Нарисовать таблицу, </a:t>
            </a:r>
            <a:r>
              <a:rPr lang="ru-RU" sz="2000" dirty="0" err="1" smtClean="0">
                <a:latin typeface="Times New Roman" pitchFamily="18" charset="0"/>
                <a:cs typeface="Times New Roman" pitchFamily="18" charset="0"/>
              </a:rPr>
              <a:t>Экспресс-таблицы</a:t>
            </a:r>
            <a:r>
              <a:rPr lang="ru-RU" sz="2000" dirty="0" smtClean="0">
                <a:latin typeface="Times New Roman" pitchFamily="18" charset="0"/>
                <a:cs typeface="Times New Roman" pitchFamily="18" charset="0"/>
              </a:rPr>
              <a:t>, Преобразовать в таблицу текст)</a:t>
            </a:r>
          </a:p>
        </p:txBody>
      </p:sp>
      <p:pic>
        <p:nvPicPr>
          <p:cNvPr id="5122" name="Picture 2"/>
          <p:cNvPicPr>
            <a:picLocks noChangeAspect="1" noChangeArrowheads="1"/>
          </p:cNvPicPr>
          <p:nvPr/>
        </p:nvPicPr>
        <p:blipFill>
          <a:blip r:embed="rId2"/>
          <a:srcRect l="9375" t="3750" r="63672" b="47500"/>
          <a:stretch>
            <a:fillRect/>
          </a:stretch>
        </p:blipFill>
        <p:spPr bwMode="auto">
          <a:xfrm>
            <a:off x="3000364" y="3000372"/>
            <a:ext cx="3286116" cy="3714776"/>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1472" y="357166"/>
            <a:ext cx="7786742" cy="193899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u-RU" sz="2000" b="1" dirty="0" smtClean="0">
                <a:latin typeface="Times New Roman" pitchFamily="18" charset="0"/>
                <a:cs typeface="Times New Roman" pitchFamily="18" charset="0"/>
              </a:rPr>
              <a:t>Редактирование таблиц </a:t>
            </a:r>
            <a:r>
              <a:rPr lang="ru-RU" sz="2000" dirty="0" smtClean="0">
                <a:latin typeface="Times New Roman" pitchFamily="18" charset="0"/>
                <a:cs typeface="Times New Roman" pitchFamily="18" charset="0"/>
              </a:rPr>
              <a:t>- внесение изменений в созданную таблицу (перемещение и копирование ячеек, вставка или удаление строк и столбцов, настройка высоты строк и ширины столбцов). </a:t>
            </a:r>
          </a:p>
          <a:p>
            <a:pPr algn="just"/>
            <a:endParaRPr lang="ru-RU" sz="2000" dirty="0" smtClean="0">
              <a:latin typeface="Times New Roman" pitchFamily="18" charset="0"/>
              <a:cs typeface="Times New Roman" pitchFamily="18" charset="0"/>
            </a:endParaRPr>
          </a:p>
          <a:p>
            <a:pPr algn="just"/>
            <a:r>
              <a:rPr lang="ru-RU" sz="2000" dirty="0" smtClean="0">
                <a:latin typeface="Times New Roman" pitchFamily="18" charset="0"/>
                <a:cs typeface="Times New Roman" pitchFamily="18" charset="0"/>
              </a:rPr>
              <a:t>Для редактирования таблиц требуется выделить нужные ячейки (строки, столбцы) и воспользоваться необходимыми </a:t>
            </a:r>
            <a:endParaRPr lang="ru-RU" sz="2000"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srcRect t="2812" r="13867" b="82188"/>
          <a:stretch>
            <a:fillRect/>
          </a:stretch>
        </p:blipFill>
        <p:spPr bwMode="auto">
          <a:xfrm>
            <a:off x="285720" y="3143248"/>
            <a:ext cx="8215370" cy="894193"/>
          </a:xfrm>
          <a:prstGeom prst="rect">
            <a:avLst/>
          </a:prstGeom>
          <a:noFill/>
          <a:ln w="9525">
            <a:noFill/>
            <a:miter lim="800000"/>
            <a:headEnd/>
            <a:tailEnd/>
          </a:ln>
          <a:effectLst/>
        </p:spPr>
      </p:pic>
      <p:sp>
        <p:nvSpPr>
          <p:cNvPr id="4" name="Скругленный прямоугольник 3"/>
          <p:cNvSpPr/>
          <p:nvPr/>
        </p:nvSpPr>
        <p:spPr>
          <a:xfrm>
            <a:off x="5715008" y="3143248"/>
            <a:ext cx="571504" cy="214314"/>
          </a:xfrm>
          <a:prstGeom prst="round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1472" y="500042"/>
            <a:ext cx="8215370"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u-RU" sz="2000" b="1" dirty="0" smtClean="0">
                <a:latin typeface="Times New Roman" pitchFamily="18" charset="0"/>
                <a:cs typeface="Times New Roman" pitchFamily="18" charset="0"/>
              </a:rPr>
              <a:t>Форматирование таблицы</a:t>
            </a:r>
            <a:r>
              <a:rPr lang="ru-RU" sz="2000" dirty="0" smtClean="0">
                <a:latin typeface="Times New Roman" pitchFamily="18" charset="0"/>
                <a:cs typeface="Times New Roman" pitchFamily="18" charset="0"/>
              </a:rPr>
              <a:t>, заключается в оформлении таблицы путем применения обрамления и заливок к выделенным ячейкам или всей таблицы для того, чтобы сделать ее наиболее читабельной, изменение относительных размеров ячеек, строк и столбцов;</a:t>
            </a:r>
            <a:endParaRPr lang="ru-RU" sz="2000" dirty="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srcRect t="2960" b="82237"/>
          <a:stretch>
            <a:fillRect/>
          </a:stretch>
        </p:blipFill>
        <p:spPr bwMode="auto">
          <a:xfrm>
            <a:off x="285720" y="2428868"/>
            <a:ext cx="8858280" cy="778565"/>
          </a:xfrm>
          <a:prstGeom prst="rect">
            <a:avLst/>
          </a:prstGeom>
          <a:noFill/>
          <a:ln w="9525">
            <a:noFill/>
            <a:miter lim="800000"/>
            <a:headEnd/>
            <a:tailEnd/>
          </a:ln>
          <a:effectLst/>
        </p:spPr>
      </p:pic>
      <p:sp>
        <p:nvSpPr>
          <p:cNvPr id="4" name="Прямоугольник 3"/>
          <p:cNvSpPr/>
          <p:nvPr/>
        </p:nvSpPr>
        <p:spPr>
          <a:xfrm>
            <a:off x="714348" y="4286256"/>
            <a:ext cx="7858180"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sz="2000" dirty="0" smtClean="0">
                <a:latin typeface="Times New Roman" pitchFamily="18" charset="0"/>
                <a:cs typeface="Times New Roman" pitchFamily="18" charset="0"/>
              </a:rPr>
              <a:t>Редактирование и форматирование содержания таблицы производится аналогично редактированию и форматированию текста в документах</a:t>
            </a:r>
            <a:endParaRPr lang="ru-RU" sz="2000" dirty="0">
              <a:latin typeface="Times New Roman" pitchFamily="18" charset="0"/>
              <a:cs typeface="Times New Roman" pitchFamily="18" charset="0"/>
            </a:endParaRPr>
          </a:p>
        </p:txBody>
      </p:sp>
      <p:sp>
        <p:nvSpPr>
          <p:cNvPr id="5" name="Скругленный прямоугольник 4"/>
          <p:cNvSpPr/>
          <p:nvPr/>
        </p:nvSpPr>
        <p:spPr>
          <a:xfrm>
            <a:off x="4714876" y="2428868"/>
            <a:ext cx="571504" cy="214314"/>
          </a:xfrm>
          <a:prstGeom prst="round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ChangeArrowheads="1"/>
          </p:cNvSpPr>
          <p:nvPr/>
        </p:nvSpPr>
        <p:spPr bwMode="auto">
          <a:xfrm>
            <a:off x="714348" y="1071546"/>
            <a:ext cx="7858180" cy="193899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effectLst/>
                <a:latin typeface="Times New Roman" pitchFamily="18" charset="0"/>
                <a:cs typeface="Times New Roman" pitchFamily="18" charset="0"/>
              </a:rPr>
              <a:t>Иллюстрации повышают наглядность текстовых документов.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effectLst/>
                <a:latin typeface="Times New Roman" pitchFamily="18" charset="0"/>
                <a:cs typeface="Times New Roman" pitchFamily="18" charset="0"/>
              </a:rPr>
              <a:t>В текст документа MS </a:t>
            </a:r>
            <a:r>
              <a:rPr kumimoji="0" lang="ru-RU" sz="2000" b="0" i="0" u="none" strike="noStrike" cap="none" normalizeH="0" baseline="0" dirty="0" err="1" smtClean="0">
                <a:ln>
                  <a:noFill/>
                </a:ln>
                <a:effectLst/>
                <a:latin typeface="Times New Roman" pitchFamily="18" charset="0"/>
                <a:cs typeface="Times New Roman" pitchFamily="18" charset="0"/>
              </a:rPr>
              <a:t>Word</a:t>
            </a:r>
            <a:r>
              <a:rPr kumimoji="0" lang="ru-RU" sz="2000" b="0" i="0" u="none" strike="noStrike" cap="none" normalizeH="0" baseline="0" dirty="0" smtClean="0">
                <a:ln>
                  <a:noFill/>
                </a:ln>
                <a:effectLst/>
                <a:latin typeface="Times New Roman" pitchFamily="18" charset="0"/>
                <a:cs typeface="Times New Roman" pitchFamily="18" charset="0"/>
              </a:rPr>
              <a:t> можно вставлять рисунки, поставляемые с программой, например, из библиотеки графики </a:t>
            </a:r>
            <a:r>
              <a:rPr kumimoji="0" lang="ru-RU" sz="2000" b="0" i="0" u="none" strike="noStrike" cap="none" normalizeH="0" baseline="0" dirty="0" err="1" smtClean="0">
                <a:ln>
                  <a:noFill/>
                </a:ln>
                <a:effectLst/>
                <a:latin typeface="Times New Roman" pitchFamily="18" charset="0"/>
                <a:cs typeface="Times New Roman" pitchFamily="18" charset="0"/>
              </a:rPr>
              <a:t>Microsoft</a:t>
            </a:r>
            <a:r>
              <a:rPr kumimoji="0" lang="ru-RU" sz="2000" b="0" i="0" u="none" strike="noStrike" cap="none" normalizeH="0" baseline="0" dirty="0" smtClean="0">
                <a:ln>
                  <a:noFill/>
                </a:ln>
                <a:effectLst/>
                <a:latin typeface="Times New Roman" pitchFamily="18" charset="0"/>
                <a:cs typeface="Times New Roman" pitchFamily="18" charset="0"/>
              </a:rPr>
              <a:t> </a:t>
            </a:r>
            <a:r>
              <a:rPr kumimoji="0" lang="ru-RU" sz="2000" b="0" i="0" u="none" strike="noStrike" cap="none" normalizeH="0" baseline="0" dirty="0" err="1" smtClean="0">
                <a:ln>
                  <a:noFill/>
                </a:ln>
                <a:effectLst/>
                <a:latin typeface="Times New Roman" pitchFamily="18" charset="0"/>
                <a:cs typeface="Times New Roman" pitchFamily="18" charset="0"/>
              </a:rPr>
              <a:t>ClipArt</a:t>
            </a:r>
            <a:r>
              <a:rPr kumimoji="0" lang="ru-RU" sz="2000" b="0" i="0" u="none" strike="noStrike" cap="none" normalizeH="0" baseline="0" dirty="0" smtClean="0">
                <a:ln>
                  <a:noFill/>
                </a:ln>
                <a:effectLst/>
                <a:latin typeface="Times New Roman" pitchFamily="18" charset="0"/>
                <a:cs typeface="Times New Roman" pitchFamily="18" charset="0"/>
              </a:rPr>
              <a:t>, диаграммы, в том числе организационные диаграммы, а также изображения, созданные пользователем в </a:t>
            </a:r>
            <a:r>
              <a:rPr kumimoji="0" lang="ru-RU" sz="2000" b="0" i="0" u="none" strike="noStrike" cap="none" normalizeH="0" baseline="0" dirty="0" err="1" smtClean="0">
                <a:ln>
                  <a:noFill/>
                </a:ln>
                <a:effectLst/>
                <a:latin typeface="Times New Roman" pitchFamily="18" charset="0"/>
                <a:cs typeface="Times New Roman" pitchFamily="18" charset="0"/>
              </a:rPr>
              <a:t>Word</a:t>
            </a:r>
            <a:r>
              <a:rPr kumimoji="0" lang="ru-RU" sz="2000" b="0" i="0" u="none" strike="noStrike" cap="none" normalizeH="0" baseline="0" dirty="0" smtClean="0">
                <a:ln>
                  <a:noFill/>
                </a:ln>
                <a:effectLst/>
                <a:latin typeface="Times New Roman" pitchFamily="18" charset="0"/>
                <a:cs typeface="Times New Roman" pitchFamily="18" charset="0"/>
              </a:rPr>
              <a:t> или в других программах.</a:t>
            </a:r>
          </a:p>
        </p:txBody>
      </p:sp>
      <p:sp>
        <p:nvSpPr>
          <p:cNvPr id="5" name="Прямоугольник 4"/>
          <p:cNvSpPr/>
          <p:nvPr/>
        </p:nvSpPr>
        <p:spPr>
          <a:xfrm>
            <a:off x="2928926" y="285728"/>
            <a:ext cx="3622595" cy="461665"/>
          </a:xfrm>
          <a:prstGeom prst="rect">
            <a:avLst/>
          </a:prstGeom>
        </p:spPr>
        <p:txBody>
          <a:bodyPr wrap="none">
            <a:spAutoFit/>
          </a:bodyPr>
          <a:lstStyle/>
          <a:p>
            <a:r>
              <a:rPr lang="ru-RU" sz="2400" b="1" dirty="0" smtClean="0">
                <a:solidFill>
                  <a:srgbClr val="C00000"/>
                </a:solidFill>
                <a:latin typeface="Times New Roman" pitchFamily="18" charset="0"/>
                <a:cs typeface="Times New Roman" pitchFamily="18" charset="0"/>
              </a:rPr>
              <a:t>Работа с изображениями</a:t>
            </a:r>
            <a:endParaRPr lang="ru-RU" sz="2400" b="1" dirty="0">
              <a:solidFill>
                <a:srgbClr val="C00000"/>
              </a:solidFill>
              <a:latin typeface="Times New Roman" pitchFamily="18" charset="0"/>
              <a:cs typeface="Times New Roman" pitchFamily="18" charset="0"/>
            </a:endParaRPr>
          </a:p>
        </p:txBody>
      </p:sp>
      <p:pic>
        <p:nvPicPr>
          <p:cNvPr id="6" name="Picture 2" descr="http://word-excel-outlook.ru/sites/default/files/word_2010_vstavit_risunok_0.png"/>
          <p:cNvPicPr>
            <a:picLocks noChangeAspect="1" noChangeArrowheads="1"/>
          </p:cNvPicPr>
          <p:nvPr/>
        </p:nvPicPr>
        <p:blipFill>
          <a:blip r:embed="rId2"/>
          <a:srcRect/>
          <a:stretch>
            <a:fillRect/>
          </a:stretch>
        </p:blipFill>
        <p:spPr bwMode="auto">
          <a:xfrm>
            <a:off x="2214546" y="3571876"/>
            <a:ext cx="5715040" cy="2249212"/>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a:srcRect t="2812" r="390" b="7187"/>
          <a:stretch>
            <a:fillRect/>
          </a:stretch>
        </p:blipFill>
        <p:spPr bwMode="auto">
          <a:xfrm>
            <a:off x="415192" y="1571612"/>
            <a:ext cx="8514526" cy="4808215"/>
          </a:xfrm>
          <a:prstGeom prst="rect">
            <a:avLst/>
          </a:prstGeom>
          <a:noFill/>
          <a:ln w="9525">
            <a:noFill/>
            <a:miter lim="800000"/>
            <a:headEnd/>
            <a:tailEnd/>
          </a:ln>
          <a:effectLst/>
        </p:spPr>
      </p:pic>
      <p:sp>
        <p:nvSpPr>
          <p:cNvPr id="3" name="TextBox 2"/>
          <p:cNvSpPr txBox="1"/>
          <p:nvPr/>
        </p:nvSpPr>
        <p:spPr>
          <a:xfrm>
            <a:off x="428596" y="571480"/>
            <a:ext cx="8358246" cy="400110"/>
          </a:xfrm>
          <a:prstGeom prst="rect">
            <a:avLst/>
          </a:prstGeom>
          <a:noFill/>
        </p:spPr>
        <p:txBody>
          <a:bodyPr wrap="square" rtlCol="0">
            <a:spAutoFit/>
          </a:bodyPr>
          <a:lstStyle/>
          <a:p>
            <a:r>
              <a:rPr lang="ru-RU" sz="2000" dirty="0" smtClean="0">
                <a:latin typeface="Times New Roman" pitchFamily="18" charset="0"/>
                <a:cs typeface="Times New Roman" pitchFamily="18" charset="0"/>
              </a:rPr>
              <a:t>Вкладка </a:t>
            </a:r>
            <a:r>
              <a:rPr lang="ru-RU" sz="2000" b="1" dirty="0" smtClean="0">
                <a:solidFill>
                  <a:srgbClr val="C00000"/>
                </a:solidFill>
                <a:latin typeface="Times New Roman" pitchFamily="18" charset="0"/>
                <a:cs typeface="Times New Roman" pitchFamily="18" charset="0"/>
              </a:rPr>
              <a:t>Формат</a:t>
            </a:r>
            <a:r>
              <a:rPr lang="ru-RU" sz="2000" dirty="0" smtClean="0">
                <a:latin typeface="Times New Roman" pitchFamily="18" charset="0"/>
                <a:cs typeface="Times New Roman" pitchFamily="18" charset="0"/>
              </a:rPr>
              <a:t> позволяет преобразовать изображение</a:t>
            </a:r>
            <a:endParaRPr lang="ru-RU" sz="2000" dirty="0">
              <a:latin typeface="Times New Roman" pitchFamily="18" charset="0"/>
              <a:cs typeface="Times New Roman"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comp-security.net/wp-content/uploads/042216_0814_1.png"/>
          <p:cNvPicPr>
            <a:picLocks noChangeAspect="1" noChangeArrowheads="1"/>
          </p:cNvPicPr>
          <p:nvPr/>
        </p:nvPicPr>
        <p:blipFill>
          <a:blip r:embed="rId2"/>
          <a:srcRect/>
          <a:stretch>
            <a:fillRect/>
          </a:stretch>
        </p:blipFill>
        <p:spPr bwMode="auto">
          <a:xfrm>
            <a:off x="1500166" y="2214554"/>
            <a:ext cx="6228367" cy="2000264"/>
          </a:xfrm>
          <a:prstGeom prst="rect">
            <a:avLst/>
          </a:prstGeom>
          <a:noFill/>
        </p:spPr>
      </p:pic>
      <p:sp>
        <p:nvSpPr>
          <p:cNvPr id="3" name="Прямоугольник 2"/>
          <p:cNvSpPr/>
          <p:nvPr/>
        </p:nvSpPr>
        <p:spPr>
          <a:xfrm>
            <a:off x="3714744" y="428604"/>
            <a:ext cx="1683346" cy="369332"/>
          </a:xfrm>
          <a:prstGeom prst="rect">
            <a:avLst/>
          </a:prstGeom>
        </p:spPr>
        <p:txBody>
          <a:bodyPr wrap="none">
            <a:spAutoFit/>
          </a:bodyPr>
          <a:lstStyle/>
          <a:p>
            <a:r>
              <a:rPr lang="ru-RU" b="1" dirty="0" smtClean="0">
                <a:latin typeface="Times New Roman" pitchFamily="18" charset="0"/>
                <a:cs typeface="Times New Roman" pitchFamily="18" charset="0"/>
              </a:rPr>
              <a:t>Создание схем</a:t>
            </a:r>
            <a:endParaRPr lang="ru-RU" b="1" dirty="0">
              <a:latin typeface="Times New Roman" pitchFamily="18" charset="0"/>
              <a:cs typeface="Times New Roman" pitchFamily="18" charset="0"/>
            </a:endParaRPr>
          </a:p>
        </p:txBody>
      </p:sp>
      <p:sp>
        <p:nvSpPr>
          <p:cNvPr id="4" name="TextBox 3"/>
          <p:cNvSpPr txBox="1"/>
          <p:nvPr/>
        </p:nvSpPr>
        <p:spPr>
          <a:xfrm>
            <a:off x="642910" y="1285860"/>
            <a:ext cx="750099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ru-RU" dirty="0" smtClean="0">
                <a:latin typeface="Times New Roman" pitchFamily="18" charset="0"/>
                <a:cs typeface="Times New Roman" pitchFamily="18" charset="0"/>
              </a:rPr>
              <a:t>Схема -  это наглядная форма представления информация.</a:t>
            </a:r>
            <a:endParaRPr lang="ru-RU" dirty="0">
              <a:latin typeface="Times New Roman" pitchFamily="18" charset="0"/>
              <a:cs typeface="Times New Roman"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как в ворде сделать таблицу со стрелками img-1"/>
          <p:cNvPicPr>
            <a:picLocks noChangeAspect="1" noChangeArrowheads="1"/>
          </p:cNvPicPr>
          <p:nvPr/>
        </p:nvPicPr>
        <p:blipFill>
          <a:blip r:embed="rId2"/>
          <a:srcRect/>
          <a:stretch>
            <a:fillRect/>
          </a:stretch>
        </p:blipFill>
        <p:spPr bwMode="auto">
          <a:xfrm>
            <a:off x="285720" y="214290"/>
            <a:ext cx="3571900" cy="3648853"/>
          </a:xfrm>
          <a:prstGeom prst="rect">
            <a:avLst/>
          </a:prstGeom>
          <a:noFill/>
        </p:spPr>
      </p:pic>
      <p:pic>
        <p:nvPicPr>
          <p:cNvPr id="87043" name="Picture 3"/>
          <p:cNvPicPr>
            <a:picLocks noChangeAspect="1" noChangeArrowheads="1"/>
          </p:cNvPicPr>
          <p:nvPr/>
        </p:nvPicPr>
        <p:blipFill>
          <a:blip r:embed="rId3"/>
          <a:srcRect t="3750" b="49375"/>
          <a:stretch>
            <a:fillRect/>
          </a:stretch>
        </p:blipFill>
        <p:spPr bwMode="auto">
          <a:xfrm>
            <a:off x="0" y="3909814"/>
            <a:ext cx="9144000" cy="2678925"/>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srcRect/>
          <a:stretch>
            <a:fillRect/>
          </a:stretch>
        </p:blipFill>
        <p:spPr bwMode="auto">
          <a:xfrm>
            <a:off x="285720" y="1643050"/>
            <a:ext cx="4730216" cy="2571768"/>
          </a:xfrm>
          <a:prstGeom prst="rect">
            <a:avLst/>
          </a:prstGeom>
          <a:noFill/>
          <a:ln w="9525">
            <a:noFill/>
            <a:miter lim="800000"/>
            <a:headEnd/>
            <a:tailEnd/>
          </a:ln>
          <a:effectLst/>
        </p:spPr>
      </p:pic>
      <p:pic>
        <p:nvPicPr>
          <p:cNvPr id="88067" name="Picture 3"/>
          <p:cNvPicPr>
            <a:picLocks noChangeAspect="1" noChangeArrowheads="1"/>
          </p:cNvPicPr>
          <p:nvPr/>
        </p:nvPicPr>
        <p:blipFill>
          <a:blip r:embed="rId3"/>
          <a:srcRect b="81492"/>
          <a:stretch>
            <a:fillRect/>
          </a:stretch>
        </p:blipFill>
        <p:spPr bwMode="auto">
          <a:xfrm>
            <a:off x="0" y="5643578"/>
            <a:ext cx="9144000" cy="1004840"/>
          </a:xfrm>
          <a:prstGeom prst="rect">
            <a:avLst/>
          </a:prstGeom>
          <a:noFill/>
          <a:ln w="9525">
            <a:noFill/>
            <a:miter lim="800000"/>
            <a:headEnd/>
            <a:tailEnd/>
          </a:ln>
          <a:effectLst/>
        </p:spPr>
      </p:pic>
      <p:pic>
        <p:nvPicPr>
          <p:cNvPr id="4" name="Picture 3"/>
          <p:cNvPicPr>
            <a:picLocks noChangeAspect="1" noChangeArrowheads="1"/>
          </p:cNvPicPr>
          <p:nvPr/>
        </p:nvPicPr>
        <p:blipFill>
          <a:blip r:embed="rId3"/>
          <a:srcRect l="25275" t="33314" r="23077" b="14864"/>
          <a:stretch>
            <a:fillRect/>
          </a:stretch>
        </p:blipFill>
        <p:spPr bwMode="auto">
          <a:xfrm>
            <a:off x="5500694" y="2071678"/>
            <a:ext cx="3357586" cy="2000264"/>
          </a:xfrm>
          <a:prstGeom prst="rect">
            <a:avLst/>
          </a:prstGeom>
          <a:noFill/>
          <a:ln w="9525">
            <a:noFill/>
            <a:miter lim="800000"/>
            <a:headEnd/>
            <a:tailEnd/>
          </a:ln>
          <a:effectLst/>
        </p:spPr>
      </p:pic>
      <p:pic>
        <p:nvPicPr>
          <p:cNvPr id="88068" name="Picture 4"/>
          <p:cNvPicPr>
            <a:picLocks noChangeAspect="1" noChangeArrowheads="1"/>
          </p:cNvPicPr>
          <p:nvPr/>
        </p:nvPicPr>
        <p:blipFill>
          <a:blip r:embed="rId4"/>
          <a:srcRect t="3125" r="3125" b="81875"/>
          <a:stretch>
            <a:fillRect/>
          </a:stretch>
        </p:blipFill>
        <p:spPr bwMode="auto">
          <a:xfrm>
            <a:off x="0" y="4429132"/>
            <a:ext cx="9144001" cy="884907"/>
          </a:xfrm>
          <a:prstGeom prst="rect">
            <a:avLst/>
          </a:prstGeom>
          <a:noFill/>
          <a:ln w="9525">
            <a:noFill/>
            <a:miter lim="800000"/>
            <a:headEnd/>
            <a:tailEnd/>
          </a:ln>
          <a:effectLst/>
        </p:spPr>
      </p:pic>
      <p:sp>
        <p:nvSpPr>
          <p:cNvPr id="6" name="Стрелка вправо 5"/>
          <p:cNvSpPr/>
          <p:nvPr/>
        </p:nvSpPr>
        <p:spPr>
          <a:xfrm>
            <a:off x="5000628" y="3143248"/>
            <a:ext cx="500066" cy="35719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7" name="Прямоугольник 6"/>
          <p:cNvSpPr/>
          <p:nvPr/>
        </p:nvSpPr>
        <p:spPr>
          <a:xfrm>
            <a:off x="285720" y="214290"/>
            <a:ext cx="8501122" cy="1323439"/>
          </a:xfrm>
          <a:prstGeom prst="rect">
            <a:avLst/>
          </a:prstGeom>
        </p:spPr>
        <p:txBody>
          <a:bodyPr wrap="square">
            <a:spAutoFit/>
          </a:bodyPr>
          <a:lstStyle/>
          <a:p>
            <a:pPr algn="just"/>
            <a:r>
              <a:rPr lang="ru-RU" sz="2000" b="1" dirty="0" smtClean="0">
                <a:latin typeface="Times New Roman" pitchFamily="18" charset="0"/>
                <a:cs typeface="Times New Roman" pitchFamily="18" charset="0"/>
              </a:rPr>
              <a:t>Графика </a:t>
            </a:r>
            <a:r>
              <a:rPr lang="ru-RU" sz="2000" b="1" dirty="0" err="1" smtClean="0">
                <a:latin typeface="Times New Roman" pitchFamily="18" charset="0"/>
                <a:cs typeface="Times New Roman" pitchFamily="18" charset="0"/>
              </a:rPr>
              <a:t>SmartArt</a:t>
            </a:r>
            <a:r>
              <a:rPr lang="ru-RU" sz="2000" b="1"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позволяет быстро создавать разнообразные красочные схемы.</a:t>
            </a:r>
          </a:p>
          <a:p>
            <a:pPr algn="just"/>
            <a:r>
              <a:rPr lang="ru-RU" sz="2000" dirty="0" smtClean="0">
                <a:latin typeface="Times New Roman" pitchFamily="18" charset="0"/>
                <a:cs typeface="Times New Roman" pitchFamily="18" charset="0"/>
              </a:rPr>
              <a:t>При выборе шаблонов </a:t>
            </a:r>
            <a:r>
              <a:rPr lang="ru-RU" sz="2000" dirty="0" err="1" smtClean="0">
                <a:latin typeface="Times New Roman" pitchFamily="18" charset="0"/>
                <a:cs typeface="Times New Roman" pitchFamily="18" charset="0"/>
              </a:rPr>
              <a:t>SmartArt</a:t>
            </a:r>
            <a:r>
              <a:rPr lang="ru-RU" sz="2000" dirty="0" smtClean="0">
                <a:latin typeface="Times New Roman" pitchFamily="18" charset="0"/>
                <a:cs typeface="Times New Roman" pitchFamily="18" charset="0"/>
              </a:rPr>
              <a:t> необходимо учитывать их первоначальное предназначение.</a:t>
            </a:r>
            <a:endParaRPr lang="ru-RU" sz="2000" dirty="0">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409383120"/>
              </p:ext>
            </p:extLst>
          </p:nvPr>
        </p:nvGraphicFramePr>
        <p:xfrm>
          <a:off x="-1" y="428604"/>
          <a:ext cx="9144001" cy="6429004"/>
        </p:xfrm>
        <a:graphic>
          <a:graphicData uri="http://schemas.openxmlformats.org/drawingml/2006/table">
            <a:tbl>
              <a:tblPr>
                <a:tableStyleId>{5940675A-B579-460E-94D1-54222C63F5DA}</a:tableStyleId>
              </a:tblPr>
              <a:tblGrid>
                <a:gridCol w="1275696">
                  <a:extLst>
                    <a:ext uri="{9D8B030D-6E8A-4147-A177-3AD203B41FA5}">
                      <a16:colId xmlns:a16="http://schemas.microsoft.com/office/drawing/2014/main" val="20000"/>
                    </a:ext>
                  </a:extLst>
                </a:gridCol>
                <a:gridCol w="1417441">
                  <a:extLst>
                    <a:ext uri="{9D8B030D-6E8A-4147-A177-3AD203B41FA5}">
                      <a16:colId xmlns:a16="http://schemas.microsoft.com/office/drawing/2014/main" val="20001"/>
                    </a:ext>
                  </a:extLst>
                </a:gridCol>
                <a:gridCol w="1417441">
                  <a:extLst>
                    <a:ext uri="{9D8B030D-6E8A-4147-A177-3AD203B41FA5}">
                      <a16:colId xmlns:a16="http://schemas.microsoft.com/office/drawing/2014/main" val="20002"/>
                    </a:ext>
                  </a:extLst>
                </a:gridCol>
                <a:gridCol w="5033423">
                  <a:extLst>
                    <a:ext uri="{9D8B030D-6E8A-4147-A177-3AD203B41FA5}">
                      <a16:colId xmlns:a16="http://schemas.microsoft.com/office/drawing/2014/main" val="20003"/>
                    </a:ext>
                  </a:extLst>
                </a:gridCol>
              </a:tblGrid>
              <a:tr h="571504">
                <a:tc>
                  <a:txBody>
                    <a:bodyPr/>
                    <a:lstStyle/>
                    <a:p>
                      <a:r>
                        <a:rPr lang="ru-RU" sz="1800" b="1" dirty="0">
                          <a:effectLst/>
                          <a:latin typeface="Times New Roman" pitchFamily="18" charset="0"/>
                          <a:cs typeface="Times New Roman" pitchFamily="18" charset="0"/>
                        </a:rPr>
                        <a:t>Название</a:t>
                      </a:r>
                    </a:p>
                  </a:txBody>
                  <a:tcPr marL="8065" marR="8065" marT="8065" marB="8065" anchor="ctr"/>
                </a:tc>
                <a:tc>
                  <a:txBody>
                    <a:bodyPr/>
                    <a:lstStyle/>
                    <a:p>
                      <a:r>
                        <a:rPr lang="ru-RU" sz="1800" b="1" dirty="0">
                          <a:effectLst/>
                          <a:latin typeface="Times New Roman" pitchFamily="18" charset="0"/>
                          <a:cs typeface="Times New Roman" pitchFamily="18" charset="0"/>
                        </a:rPr>
                        <a:t>Расширение</a:t>
                      </a:r>
                    </a:p>
                  </a:txBody>
                  <a:tcPr marL="8065" marR="8065" marT="8065" marB="8065" anchor="ctr"/>
                </a:tc>
                <a:tc>
                  <a:txBody>
                    <a:bodyPr/>
                    <a:lstStyle/>
                    <a:p>
                      <a:r>
                        <a:rPr lang="ru-RU" sz="1800" b="1" dirty="0">
                          <a:effectLst/>
                          <a:latin typeface="Times New Roman" pitchFamily="18" charset="0"/>
                          <a:cs typeface="Times New Roman" pitchFamily="18" charset="0"/>
                        </a:rPr>
                        <a:t>Приложение</a:t>
                      </a:r>
                    </a:p>
                  </a:txBody>
                  <a:tcPr marL="8065" marR="8065" marT="8065" marB="8065" anchor="ctr"/>
                </a:tc>
                <a:tc>
                  <a:txBody>
                    <a:bodyPr/>
                    <a:lstStyle/>
                    <a:p>
                      <a:r>
                        <a:rPr lang="ru-RU" sz="1800" b="1" dirty="0">
                          <a:effectLst/>
                          <a:latin typeface="Times New Roman" pitchFamily="18" charset="0"/>
                          <a:cs typeface="Times New Roman" pitchFamily="18" charset="0"/>
                        </a:rPr>
                        <a:t>Краткое описание</a:t>
                      </a:r>
                    </a:p>
                  </a:txBody>
                  <a:tcPr marL="8065" marR="8065" marT="8065" marB="8065" anchor="ctr"/>
                </a:tc>
                <a:extLst>
                  <a:ext uri="{0D108BD9-81ED-4DB2-BD59-A6C34878D82A}">
                    <a16:rowId xmlns:a16="http://schemas.microsoft.com/office/drawing/2014/main" val="10000"/>
                  </a:ext>
                </a:extLst>
              </a:tr>
              <a:tr h="945194">
                <a:tc>
                  <a:txBody>
                    <a:bodyPr/>
                    <a:lstStyle/>
                    <a:p>
                      <a:r>
                        <a:rPr lang="ru-RU" sz="1800" dirty="0">
                          <a:effectLst/>
                          <a:latin typeface="Times New Roman" pitchFamily="18" charset="0"/>
                          <a:cs typeface="Times New Roman" pitchFamily="18" charset="0"/>
                        </a:rPr>
                        <a:t>Документ</a:t>
                      </a:r>
                    </a:p>
                  </a:txBody>
                  <a:tcPr marL="8065" marR="8065" marT="8065" marB="8065" anchor="ctr"/>
                </a:tc>
                <a:tc>
                  <a:txBody>
                    <a:bodyPr/>
                    <a:lstStyle/>
                    <a:p>
                      <a:pPr algn="ctr"/>
                      <a:r>
                        <a:rPr lang="en-US" sz="1800" dirty="0">
                          <a:effectLst/>
                          <a:latin typeface="Times New Roman" pitchFamily="18" charset="0"/>
                          <a:cs typeface="Times New Roman" pitchFamily="18" charset="0"/>
                        </a:rPr>
                        <a:t>.doc</a:t>
                      </a:r>
                    </a:p>
                  </a:txBody>
                  <a:tcPr marL="8065" marR="8065" marT="8065" marB="8065" anchor="ctr"/>
                </a:tc>
                <a:tc>
                  <a:txBody>
                    <a:bodyPr/>
                    <a:lstStyle/>
                    <a:p>
                      <a:r>
                        <a:rPr lang="en-US" sz="1800" dirty="0">
                          <a:effectLst/>
                          <a:latin typeface="Times New Roman" pitchFamily="18" charset="0"/>
                          <a:cs typeface="Times New Roman" pitchFamily="18" charset="0"/>
                        </a:rPr>
                        <a:t>Word</a:t>
                      </a:r>
                    </a:p>
                  </a:txBody>
                  <a:tcPr marL="8065" marR="8065" marT="8065" marB="8065" anchor="ctr"/>
                </a:tc>
                <a:tc>
                  <a:txBody>
                    <a:bodyPr/>
                    <a:lstStyle/>
                    <a:p>
                      <a:pPr algn="just"/>
                      <a:r>
                        <a:rPr lang="ru-RU" sz="1800" dirty="0">
                          <a:effectLst/>
                          <a:latin typeface="Times New Roman" pitchFamily="18" charset="0"/>
                          <a:cs typeface="Times New Roman" pitchFamily="18" charset="0"/>
                        </a:rPr>
                        <a:t>Основной тип документов </a:t>
                      </a:r>
                      <a:r>
                        <a:rPr lang="ru-RU" sz="1800" dirty="0" err="1">
                          <a:effectLst/>
                          <a:latin typeface="Times New Roman" pitchFamily="18" charset="0"/>
                          <a:cs typeface="Times New Roman" pitchFamily="18" charset="0"/>
                        </a:rPr>
                        <a:t>Word</a:t>
                      </a:r>
                      <a:r>
                        <a:rPr lang="ru-RU" sz="1800" dirty="0">
                          <a:effectLst/>
                          <a:latin typeface="Times New Roman" pitchFamily="18" charset="0"/>
                          <a:cs typeface="Times New Roman" pitchFamily="18" charset="0"/>
                        </a:rPr>
                        <a:t>. Содержит форматированный текст, т.е. текст с дополнительной информацией о шрифтах, отступах, интервалах и т.п., а также рисунки, таблицы и другие элементы</a:t>
                      </a:r>
                    </a:p>
                  </a:txBody>
                  <a:tcPr marL="8065" marR="8065" marT="8065" marB="8065" anchor="ctr"/>
                </a:tc>
                <a:extLst>
                  <a:ext uri="{0D108BD9-81ED-4DB2-BD59-A6C34878D82A}">
                    <a16:rowId xmlns:a16="http://schemas.microsoft.com/office/drawing/2014/main" val="10001"/>
                  </a:ext>
                </a:extLst>
              </a:tr>
              <a:tr h="558084">
                <a:tc>
                  <a:txBody>
                    <a:bodyPr/>
                    <a:lstStyle/>
                    <a:p>
                      <a:r>
                        <a:rPr lang="ru-RU" sz="1800">
                          <a:effectLst/>
                          <a:latin typeface="Times New Roman" pitchFamily="18" charset="0"/>
                          <a:cs typeface="Times New Roman" pitchFamily="18" charset="0"/>
                        </a:rPr>
                        <a:t>Рабочая книга</a:t>
                      </a:r>
                    </a:p>
                  </a:txBody>
                  <a:tcPr marL="8065" marR="8065" marT="8065" marB="8065" anchor="ctr"/>
                </a:tc>
                <a:tc>
                  <a:txBody>
                    <a:bodyPr/>
                    <a:lstStyle/>
                    <a:p>
                      <a:pPr algn="ctr"/>
                      <a:r>
                        <a:rPr lang="en-US" sz="1800" dirty="0">
                          <a:effectLst/>
                          <a:latin typeface="Times New Roman" pitchFamily="18" charset="0"/>
                          <a:cs typeface="Times New Roman" pitchFamily="18" charset="0"/>
                        </a:rPr>
                        <a:t>.</a:t>
                      </a:r>
                      <a:r>
                        <a:rPr lang="en-US" sz="1800" dirty="0" err="1">
                          <a:effectLst/>
                          <a:latin typeface="Times New Roman" pitchFamily="18" charset="0"/>
                          <a:cs typeface="Times New Roman" pitchFamily="18" charset="0"/>
                        </a:rPr>
                        <a:t>xls</a:t>
                      </a:r>
                      <a:endParaRPr lang="en-US" sz="1800" dirty="0">
                        <a:effectLst/>
                        <a:latin typeface="Times New Roman" pitchFamily="18" charset="0"/>
                        <a:cs typeface="Times New Roman" pitchFamily="18" charset="0"/>
                      </a:endParaRPr>
                    </a:p>
                  </a:txBody>
                  <a:tcPr marL="8065" marR="8065" marT="8065" marB="8065" anchor="ctr"/>
                </a:tc>
                <a:tc>
                  <a:txBody>
                    <a:bodyPr/>
                    <a:lstStyle/>
                    <a:p>
                      <a:r>
                        <a:rPr lang="en-US" sz="1800" dirty="0">
                          <a:effectLst/>
                          <a:latin typeface="Times New Roman" pitchFamily="18" charset="0"/>
                          <a:cs typeface="Times New Roman" pitchFamily="18" charset="0"/>
                        </a:rPr>
                        <a:t>Excel</a:t>
                      </a:r>
                    </a:p>
                  </a:txBody>
                  <a:tcPr marL="8065" marR="8065" marT="8065" marB="8065" anchor="ctr"/>
                </a:tc>
                <a:tc>
                  <a:txBody>
                    <a:bodyPr/>
                    <a:lstStyle/>
                    <a:p>
                      <a:pPr algn="just"/>
                      <a:r>
                        <a:rPr lang="ru-RU" sz="1800" dirty="0">
                          <a:effectLst/>
                          <a:latin typeface="Times New Roman" pitchFamily="18" charset="0"/>
                          <a:cs typeface="Times New Roman" pitchFamily="18" charset="0"/>
                        </a:rPr>
                        <a:t>Основной тип документов </a:t>
                      </a:r>
                      <a:r>
                        <a:rPr lang="ru-RU" sz="1800" dirty="0" err="1">
                          <a:effectLst/>
                          <a:latin typeface="Times New Roman" pitchFamily="18" charset="0"/>
                          <a:cs typeface="Times New Roman" pitchFamily="18" charset="0"/>
                        </a:rPr>
                        <a:t>Excel</a:t>
                      </a:r>
                      <a:r>
                        <a:rPr lang="ru-RU" sz="1800" dirty="0">
                          <a:effectLst/>
                          <a:latin typeface="Times New Roman" pitchFamily="18" charset="0"/>
                          <a:cs typeface="Times New Roman" pitchFamily="18" charset="0"/>
                        </a:rPr>
                        <a:t>. Содержит данные различных типов: формулы, диаграммы и макросы</a:t>
                      </a:r>
                    </a:p>
                  </a:txBody>
                  <a:tcPr marL="8065" marR="8065" marT="8065" marB="8065" anchor="ctr"/>
                </a:tc>
                <a:extLst>
                  <a:ext uri="{0D108BD9-81ED-4DB2-BD59-A6C34878D82A}">
                    <a16:rowId xmlns:a16="http://schemas.microsoft.com/office/drawing/2014/main" val="10002"/>
                  </a:ext>
                </a:extLst>
              </a:tr>
              <a:tr h="867772">
                <a:tc>
                  <a:txBody>
                    <a:bodyPr/>
                    <a:lstStyle/>
                    <a:p>
                      <a:r>
                        <a:rPr lang="ru-RU" sz="1800">
                          <a:effectLst/>
                          <a:latin typeface="Times New Roman" pitchFamily="18" charset="0"/>
                          <a:cs typeface="Times New Roman" pitchFamily="18" charset="0"/>
                        </a:rPr>
                        <a:t>База данных</a:t>
                      </a:r>
                    </a:p>
                  </a:txBody>
                  <a:tcPr marL="8065" marR="8065" marT="8065" marB="8065" anchor="ctr"/>
                </a:tc>
                <a:tc>
                  <a:txBody>
                    <a:bodyPr/>
                    <a:lstStyle/>
                    <a:p>
                      <a:pPr algn="ctr"/>
                      <a:r>
                        <a:rPr lang="en-US" sz="1800" dirty="0">
                          <a:effectLst/>
                          <a:latin typeface="Times New Roman" pitchFamily="18" charset="0"/>
                          <a:cs typeface="Times New Roman" pitchFamily="18" charset="0"/>
                        </a:rPr>
                        <a:t>.</a:t>
                      </a:r>
                      <a:r>
                        <a:rPr lang="en-US" sz="1800" dirty="0" err="1">
                          <a:effectLst/>
                          <a:latin typeface="Times New Roman" pitchFamily="18" charset="0"/>
                          <a:cs typeface="Times New Roman" pitchFamily="18" charset="0"/>
                        </a:rPr>
                        <a:t>mdb</a:t>
                      </a:r>
                      <a:endParaRPr lang="en-US" sz="1800" dirty="0">
                        <a:effectLst/>
                        <a:latin typeface="Times New Roman" pitchFamily="18" charset="0"/>
                        <a:cs typeface="Times New Roman" pitchFamily="18" charset="0"/>
                      </a:endParaRPr>
                    </a:p>
                  </a:txBody>
                  <a:tcPr marL="8065" marR="8065" marT="8065" marB="8065" anchor="ctr"/>
                </a:tc>
                <a:tc>
                  <a:txBody>
                    <a:bodyPr/>
                    <a:lstStyle/>
                    <a:p>
                      <a:r>
                        <a:rPr lang="en-US" sz="1800" dirty="0">
                          <a:effectLst/>
                          <a:latin typeface="Times New Roman" pitchFamily="18" charset="0"/>
                          <a:cs typeface="Times New Roman" pitchFamily="18" charset="0"/>
                        </a:rPr>
                        <a:t>Access</a:t>
                      </a:r>
                    </a:p>
                  </a:txBody>
                  <a:tcPr marL="8065" marR="8065" marT="8065" marB="8065" anchor="ctr"/>
                </a:tc>
                <a:tc>
                  <a:txBody>
                    <a:bodyPr/>
                    <a:lstStyle/>
                    <a:p>
                      <a:pPr algn="just"/>
                      <a:r>
                        <a:rPr lang="ru-RU" sz="1800" dirty="0">
                          <a:effectLst/>
                          <a:latin typeface="Times New Roman" pitchFamily="18" charset="0"/>
                          <a:cs typeface="Times New Roman" pitchFamily="18" charset="0"/>
                        </a:rPr>
                        <a:t>Основной тип документов </a:t>
                      </a:r>
                      <a:r>
                        <a:rPr lang="ru-RU" sz="1800" dirty="0" err="1">
                          <a:effectLst/>
                          <a:latin typeface="Times New Roman" pitchFamily="18" charset="0"/>
                          <a:cs typeface="Times New Roman" pitchFamily="18" charset="0"/>
                        </a:rPr>
                        <a:t>Access</a:t>
                      </a:r>
                      <a:r>
                        <a:rPr lang="ru-RU" sz="1800" dirty="0">
                          <a:effectLst/>
                          <a:latin typeface="Times New Roman" pitchFamily="18" charset="0"/>
                          <a:cs typeface="Times New Roman" pitchFamily="18" charset="0"/>
                        </a:rPr>
                        <a:t>. Содержит как собственно базу данных, то есть совокупность таблиц, так и соответствующие запросы, макросы, модули, формы и отчеты</a:t>
                      </a:r>
                    </a:p>
                  </a:txBody>
                  <a:tcPr marL="8065" marR="8065" marT="8065" marB="8065" anchor="ctr"/>
                </a:tc>
                <a:extLst>
                  <a:ext uri="{0D108BD9-81ED-4DB2-BD59-A6C34878D82A}">
                    <a16:rowId xmlns:a16="http://schemas.microsoft.com/office/drawing/2014/main" val="10003"/>
                  </a:ext>
                </a:extLst>
              </a:tr>
              <a:tr h="945194">
                <a:tc>
                  <a:txBody>
                    <a:bodyPr/>
                    <a:lstStyle/>
                    <a:p>
                      <a:r>
                        <a:rPr lang="ru-RU" sz="1800">
                          <a:effectLst/>
                          <a:latin typeface="Times New Roman" pitchFamily="18" charset="0"/>
                          <a:cs typeface="Times New Roman" pitchFamily="18" charset="0"/>
                        </a:rPr>
                        <a:t>Презентация</a:t>
                      </a:r>
                    </a:p>
                  </a:txBody>
                  <a:tcPr marL="8065" marR="8065" marT="8065" marB="8065" anchor="ctr"/>
                </a:tc>
                <a:tc>
                  <a:txBody>
                    <a:bodyPr/>
                    <a:lstStyle/>
                    <a:p>
                      <a:pPr algn="ctr"/>
                      <a:r>
                        <a:rPr lang="en-US" sz="1800" dirty="0">
                          <a:effectLst/>
                          <a:latin typeface="Times New Roman" pitchFamily="18" charset="0"/>
                          <a:cs typeface="Times New Roman" pitchFamily="18" charset="0"/>
                        </a:rPr>
                        <a:t>.</a:t>
                      </a:r>
                      <a:r>
                        <a:rPr lang="en-US" sz="1800" dirty="0" err="1">
                          <a:effectLst/>
                          <a:latin typeface="Times New Roman" pitchFamily="18" charset="0"/>
                          <a:cs typeface="Times New Roman" pitchFamily="18" charset="0"/>
                        </a:rPr>
                        <a:t>ppt</a:t>
                      </a:r>
                      <a:endParaRPr lang="en-US" sz="1800" dirty="0">
                        <a:effectLst/>
                        <a:latin typeface="Times New Roman" pitchFamily="18" charset="0"/>
                        <a:cs typeface="Times New Roman" pitchFamily="18" charset="0"/>
                      </a:endParaRPr>
                    </a:p>
                  </a:txBody>
                  <a:tcPr marL="8065" marR="8065" marT="8065" marB="8065" anchor="ctr"/>
                </a:tc>
                <a:tc>
                  <a:txBody>
                    <a:bodyPr/>
                    <a:lstStyle/>
                    <a:p>
                      <a:r>
                        <a:rPr lang="en-US" sz="1800">
                          <a:effectLst/>
                          <a:latin typeface="Times New Roman" pitchFamily="18" charset="0"/>
                          <a:cs typeface="Times New Roman" pitchFamily="18" charset="0"/>
                        </a:rPr>
                        <a:t>PowerPoint</a:t>
                      </a:r>
                    </a:p>
                  </a:txBody>
                  <a:tcPr marL="8065" marR="8065" marT="8065" marB="8065" anchor="ctr"/>
                </a:tc>
                <a:tc>
                  <a:txBody>
                    <a:bodyPr/>
                    <a:lstStyle/>
                    <a:p>
                      <a:pPr algn="just"/>
                      <a:r>
                        <a:rPr lang="ru-RU" sz="1800" dirty="0">
                          <a:effectLst/>
                          <a:latin typeface="Times New Roman" pitchFamily="18" charset="0"/>
                          <a:cs typeface="Times New Roman" pitchFamily="18" charset="0"/>
                        </a:rPr>
                        <a:t>Основной тип документов </a:t>
                      </a:r>
                      <a:r>
                        <a:rPr lang="ru-RU" sz="1800" dirty="0" err="1">
                          <a:effectLst/>
                          <a:latin typeface="Times New Roman" pitchFamily="18" charset="0"/>
                          <a:cs typeface="Times New Roman" pitchFamily="18" charset="0"/>
                        </a:rPr>
                        <a:t>PowerPoint</a:t>
                      </a:r>
                      <a:r>
                        <a:rPr lang="ru-RU" sz="1800" dirty="0">
                          <a:effectLst/>
                          <a:latin typeface="Times New Roman" pitchFamily="18" charset="0"/>
                          <a:cs typeface="Times New Roman" pitchFamily="18" charset="0"/>
                        </a:rPr>
                        <a:t>. Содержит презентацию, состоящую из набора слайдов, заметок выступающего, раздаточных материалов и другой информации</a:t>
                      </a:r>
                    </a:p>
                  </a:txBody>
                  <a:tcPr marL="8065" marR="8065" marT="8065" marB="8065" anchor="ctr"/>
                </a:tc>
                <a:extLst>
                  <a:ext uri="{0D108BD9-81ED-4DB2-BD59-A6C34878D82A}">
                    <a16:rowId xmlns:a16="http://schemas.microsoft.com/office/drawing/2014/main" val="10004"/>
                  </a:ext>
                </a:extLst>
              </a:tr>
              <a:tr h="558084">
                <a:tc>
                  <a:txBody>
                    <a:bodyPr/>
                    <a:lstStyle/>
                    <a:p>
                      <a:r>
                        <a:rPr lang="ru-RU" sz="1800">
                          <a:effectLst/>
                          <a:latin typeface="Times New Roman" pitchFamily="18" charset="0"/>
                          <a:cs typeface="Times New Roman" pitchFamily="18" charset="0"/>
                        </a:rPr>
                        <a:t>Публикация</a:t>
                      </a:r>
                    </a:p>
                  </a:txBody>
                  <a:tcPr marL="8065" marR="8065" marT="8065" marB="8065" anchor="ctr"/>
                </a:tc>
                <a:tc>
                  <a:txBody>
                    <a:bodyPr/>
                    <a:lstStyle/>
                    <a:p>
                      <a:pPr algn="ctr"/>
                      <a:r>
                        <a:rPr lang="en-US" sz="1800" dirty="0">
                          <a:effectLst/>
                          <a:latin typeface="Times New Roman" pitchFamily="18" charset="0"/>
                          <a:cs typeface="Times New Roman" pitchFamily="18" charset="0"/>
                        </a:rPr>
                        <a:t>.pub</a:t>
                      </a:r>
                    </a:p>
                  </a:txBody>
                  <a:tcPr marL="8065" marR="8065" marT="8065" marB="8065" anchor="ctr"/>
                </a:tc>
                <a:tc>
                  <a:txBody>
                    <a:bodyPr/>
                    <a:lstStyle/>
                    <a:p>
                      <a:r>
                        <a:rPr lang="en-US" sz="1800">
                          <a:effectLst/>
                          <a:latin typeface="Times New Roman" pitchFamily="18" charset="0"/>
                          <a:cs typeface="Times New Roman" pitchFamily="18" charset="0"/>
                        </a:rPr>
                        <a:t>Publisher</a:t>
                      </a:r>
                    </a:p>
                  </a:txBody>
                  <a:tcPr marL="8065" marR="8065" marT="8065" marB="8065" anchor="ctr"/>
                </a:tc>
                <a:tc>
                  <a:txBody>
                    <a:bodyPr/>
                    <a:lstStyle/>
                    <a:p>
                      <a:pPr algn="just"/>
                      <a:r>
                        <a:rPr lang="ru-RU" sz="1800" dirty="0">
                          <a:effectLst/>
                          <a:latin typeface="Times New Roman" pitchFamily="18" charset="0"/>
                          <a:cs typeface="Times New Roman" pitchFamily="18" charset="0"/>
                        </a:rPr>
                        <a:t>Основной тип документов </a:t>
                      </a:r>
                      <a:r>
                        <a:rPr lang="ru-RU" sz="1800" dirty="0" err="1">
                          <a:effectLst/>
                          <a:latin typeface="Times New Roman" pitchFamily="18" charset="0"/>
                          <a:cs typeface="Times New Roman" pitchFamily="18" charset="0"/>
                        </a:rPr>
                        <a:t>Publisher</a:t>
                      </a:r>
                      <a:r>
                        <a:rPr lang="ru-RU" sz="1800" dirty="0">
                          <a:effectLst/>
                          <a:latin typeface="Times New Roman" pitchFamily="18" charset="0"/>
                          <a:cs typeface="Times New Roman" pitchFamily="18" charset="0"/>
                        </a:rPr>
                        <a:t>. Как и </a:t>
                      </a:r>
                      <a:r>
                        <a:rPr lang="ru-RU" sz="1800" dirty="0" err="1">
                          <a:effectLst/>
                          <a:latin typeface="Times New Roman" pitchFamily="18" charset="0"/>
                          <a:cs typeface="Times New Roman" pitchFamily="18" charset="0"/>
                        </a:rPr>
                        <a:t>Word</a:t>
                      </a:r>
                      <a:r>
                        <a:rPr lang="ru-RU" sz="1800" dirty="0">
                          <a:effectLst/>
                          <a:latin typeface="Times New Roman" pitchFamily="18" charset="0"/>
                          <a:cs typeface="Times New Roman" pitchFamily="18" charset="0"/>
                        </a:rPr>
                        <a:t>, содержит форматированный текст, рисунки, таблицы и т.п.</a:t>
                      </a:r>
                    </a:p>
                  </a:txBody>
                  <a:tcPr marL="8065" marR="8065" marT="8065" marB="8065" anchor="ctr"/>
                </a:tc>
                <a:extLst>
                  <a:ext uri="{0D108BD9-81ED-4DB2-BD59-A6C34878D82A}">
                    <a16:rowId xmlns:a16="http://schemas.microsoft.com/office/drawing/2014/main" val="10005"/>
                  </a:ext>
                </a:extLst>
              </a:tr>
              <a:tr h="558084">
                <a:tc>
                  <a:txBody>
                    <a:bodyPr/>
                    <a:lstStyle/>
                    <a:p>
                      <a:r>
                        <a:rPr lang="ru-RU" sz="1800">
                          <a:effectLst/>
                          <a:latin typeface="Times New Roman" pitchFamily="18" charset="0"/>
                          <a:cs typeface="Times New Roman" pitchFamily="18" charset="0"/>
                        </a:rPr>
                        <a:t>План проекта</a:t>
                      </a:r>
                    </a:p>
                  </a:txBody>
                  <a:tcPr marL="8065" marR="8065" marT="8065" marB="8065" anchor="ctr"/>
                </a:tc>
                <a:tc>
                  <a:txBody>
                    <a:bodyPr/>
                    <a:lstStyle/>
                    <a:p>
                      <a:pPr algn="ctr"/>
                      <a:r>
                        <a:rPr lang="en-US" sz="1800" dirty="0">
                          <a:effectLst/>
                          <a:latin typeface="Times New Roman" pitchFamily="18" charset="0"/>
                          <a:cs typeface="Times New Roman" pitchFamily="18" charset="0"/>
                        </a:rPr>
                        <a:t>.</a:t>
                      </a:r>
                      <a:r>
                        <a:rPr lang="en-US" sz="1800" dirty="0" err="1">
                          <a:effectLst/>
                          <a:latin typeface="Times New Roman" pitchFamily="18" charset="0"/>
                          <a:cs typeface="Times New Roman" pitchFamily="18" charset="0"/>
                        </a:rPr>
                        <a:t>mpp</a:t>
                      </a:r>
                      <a:endParaRPr lang="en-US" sz="1800" dirty="0">
                        <a:effectLst/>
                        <a:latin typeface="Times New Roman" pitchFamily="18" charset="0"/>
                        <a:cs typeface="Times New Roman" pitchFamily="18" charset="0"/>
                      </a:endParaRPr>
                    </a:p>
                  </a:txBody>
                  <a:tcPr marL="8065" marR="8065" marT="8065" marB="8065" anchor="ctr"/>
                </a:tc>
                <a:tc>
                  <a:txBody>
                    <a:bodyPr/>
                    <a:lstStyle/>
                    <a:p>
                      <a:r>
                        <a:rPr lang="en-US" sz="1800">
                          <a:effectLst/>
                          <a:latin typeface="Times New Roman" pitchFamily="18" charset="0"/>
                          <a:cs typeface="Times New Roman" pitchFamily="18" charset="0"/>
                        </a:rPr>
                        <a:t>Project</a:t>
                      </a:r>
                    </a:p>
                  </a:txBody>
                  <a:tcPr marL="8065" marR="8065" marT="8065" marB="8065" anchor="ctr"/>
                </a:tc>
                <a:tc>
                  <a:txBody>
                    <a:bodyPr/>
                    <a:lstStyle/>
                    <a:p>
                      <a:pPr algn="just"/>
                      <a:r>
                        <a:rPr lang="ru-RU" sz="1800" dirty="0">
                          <a:effectLst/>
                          <a:latin typeface="Times New Roman" pitchFamily="18" charset="0"/>
                          <a:cs typeface="Times New Roman" pitchFamily="18" charset="0"/>
                        </a:rPr>
                        <a:t>Основной тип документов </a:t>
                      </a:r>
                      <a:r>
                        <a:rPr lang="ru-RU" sz="1800" dirty="0" err="1">
                          <a:effectLst/>
                          <a:latin typeface="Times New Roman" pitchFamily="18" charset="0"/>
                          <a:cs typeface="Times New Roman" pitchFamily="18" charset="0"/>
                        </a:rPr>
                        <a:t>Project</a:t>
                      </a:r>
                      <a:r>
                        <a:rPr lang="ru-RU" sz="1800" dirty="0">
                          <a:effectLst/>
                          <a:latin typeface="Times New Roman" pitchFamily="18" charset="0"/>
                          <a:cs typeface="Times New Roman" pitchFamily="18" charset="0"/>
                        </a:rPr>
                        <a:t>. Содержит календарный план проекта, описание задач, ресурсов и их взаимосвязи</a:t>
                      </a:r>
                    </a:p>
                  </a:txBody>
                  <a:tcPr marL="8065" marR="8065" marT="8065" marB="8065" anchor="ctr"/>
                </a:tc>
                <a:extLst>
                  <a:ext uri="{0D108BD9-81ED-4DB2-BD59-A6C34878D82A}">
                    <a16:rowId xmlns:a16="http://schemas.microsoft.com/office/drawing/2014/main" val="10006"/>
                  </a:ext>
                </a:extLst>
              </a:tr>
            </a:tbl>
          </a:graphicData>
        </a:graphic>
      </p:graphicFrame>
      <p:sp>
        <p:nvSpPr>
          <p:cNvPr id="3" name="Rectangle 1"/>
          <p:cNvSpPr>
            <a:spLocks noChangeArrowheads="1"/>
          </p:cNvSpPr>
          <p:nvPr/>
        </p:nvSpPr>
        <p:spPr bwMode="auto">
          <a:xfrm>
            <a:off x="1428728" y="0"/>
            <a:ext cx="531844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1" i="0" u="none" strike="noStrike" cap="none" normalizeH="0" baseline="0" dirty="0" smtClean="0">
                <a:ln>
                  <a:noFill/>
                </a:ln>
                <a:effectLst/>
                <a:latin typeface="Times New Roman" pitchFamily="18" charset="0"/>
                <a:cs typeface="Times New Roman" pitchFamily="18" charset="0"/>
              </a:rPr>
              <a:t>Основные типы документов </a:t>
            </a:r>
            <a:r>
              <a:rPr kumimoji="0" lang="ru-RU" altLang="ru-RU" sz="2000" b="1" i="0" u="none" strike="noStrike" cap="none" normalizeH="0" baseline="0" dirty="0" err="1" smtClean="0">
                <a:ln>
                  <a:noFill/>
                </a:ln>
                <a:effectLst/>
                <a:latin typeface="Times New Roman" pitchFamily="18" charset="0"/>
                <a:cs typeface="Times New Roman" pitchFamily="18" charset="0"/>
              </a:rPr>
              <a:t>Microsoft</a:t>
            </a:r>
            <a:r>
              <a:rPr kumimoji="0" lang="ru-RU" altLang="ru-RU" sz="2000" b="1" i="0" u="none" strike="noStrike" cap="none" normalizeH="0" baseline="0" dirty="0" smtClean="0">
                <a:ln>
                  <a:noFill/>
                </a:ln>
                <a:effectLst/>
                <a:latin typeface="Times New Roman" pitchFamily="18" charset="0"/>
                <a:cs typeface="Times New Roman" pitchFamily="18" charset="0"/>
              </a:rPr>
              <a:t> </a:t>
            </a:r>
            <a:r>
              <a:rPr kumimoji="0" lang="ru-RU" altLang="ru-RU" sz="2000" b="1" i="0" u="none" strike="noStrike" cap="none" normalizeH="0" baseline="0" dirty="0" err="1" smtClean="0">
                <a:ln>
                  <a:noFill/>
                </a:ln>
                <a:effectLst/>
                <a:latin typeface="Times New Roman" pitchFamily="18" charset="0"/>
                <a:cs typeface="Times New Roman" pitchFamily="18" charset="0"/>
              </a:rPr>
              <a:t>Office</a:t>
            </a:r>
            <a:endParaRPr kumimoji="0" lang="ru-RU" altLang="ru-RU" sz="2000" b="1" i="0" u="none" strike="noStrike" cap="none" normalizeH="0" baseline="0" dirty="0" smtClean="0">
              <a:ln>
                <a:noFill/>
              </a:ln>
              <a:effectLst/>
              <a:latin typeface="Times New Roman" pitchFamily="18" charset="0"/>
              <a:cs typeface="Times New Roman" pitchFamily="18" charset="0"/>
            </a:endParaRPr>
          </a:p>
        </p:txBody>
      </p:sp>
    </p:spTree>
    <p:extLst>
      <p:ext uri="{BB962C8B-B14F-4D97-AF65-F5344CB8AC3E}">
        <p14:creationId xmlns:p14="http://schemas.microsoft.com/office/powerpoint/2010/main" val="25874794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00298" y="285728"/>
            <a:ext cx="4396909" cy="369332"/>
          </a:xfrm>
          <a:prstGeom prst="rect">
            <a:avLst/>
          </a:prstGeom>
        </p:spPr>
        <p:txBody>
          <a:bodyPr wrap="none">
            <a:spAutoFit/>
          </a:bodyPr>
          <a:lstStyle/>
          <a:p>
            <a:r>
              <a:rPr lang="ru-RU" b="1" dirty="0" smtClean="0">
                <a:latin typeface="Times New Roman" pitchFamily="18" charset="0"/>
                <a:cs typeface="Times New Roman" pitchFamily="18" charset="0"/>
              </a:rPr>
              <a:t>Как вставить формулу в </a:t>
            </a:r>
            <a:r>
              <a:rPr lang="ru-RU" b="1" dirty="0" err="1" smtClean="0">
                <a:latin typeface="Times New Roman" pitchFamily="18" charset="0"/>
                <a:cs typeface="Times New Roman" pitchFamily="18" charset="0"/>
              </a:rPr>
              <a:t>Microsoft</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Word</a:t>
            </a:r>
            <a:endParaRPr lang="ru-RU" b="1" dirty="0">
              <a:latin typeface="Times New Roman" pitchFamily="18" charset="0"/>
              <a:cs typeface="Times New Roman" pitchFamily="18" charset="0"/>
            </a:endParaRPr>
          </a:p>
        </p:txBody>
      </p:sp>
      <p:pic>
        <p:nvPicPr>
          <p:cNvPr id="8196" name="Picture 4" descr="Добавление в формулу символов и типовых структур (дроби, выражения в степени и т.п.)"/>
          <p:cNvPicPr>
            <a:picLocks noChangeAspect="1" noChangeArrowheads="1"/>
          </p:cNvPicPr>
          <p:nvPr/>
        </p:nvPicPr>
        <p:blipFill>
          <a:blip r:embed="rId2"/>
          <a:srcRect/>
          <a:stretch>
            <a:fillRect/>
          </a:stretch>
        </p:blipFill>
        <p:spPr bwMode="auto">
          <a:xfrm>
            <a:off x="3929058" y="2705721"/>
            <a:ext cx="4800594" cy="3960087"/>
          </a:xfrm>
          <a:prstGeom prst="rect">
            <a:avLst/>
          </a:prstGeom>
          <a:noFill/>
        </p:spPr>
      </p:pic>
      <p:pic>
        <p:nvPicPr>
          <p:cNvPr id="8198" name="Picture 6" descr="Вставить формулу в Word 2010"/>
          <p:cNvPicPr>
            <a:picLocks noChangeAspect="1" noChangeArrowheads="1"/>
          </p:cNvPicPr>
          <p:nvPr/>
        </p:nvPicPr>
        <p:blipFill>
          <a:blip r:embed="rId3"/>
          <a:srcRect/>
          <a:stretch>
            <a:fillRect/>
          </a:stretch>
        </p:blipFill>
        <p:spPr bwMode="auto">
          <a:xfrm>
            <a:off x="0" y="785794"/>
            <a:ext cx="3657600" cy="3486151"/>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85720" y="214290"/>
            <a:ext cx="885828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Контрольные вопросы для закрепления:</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457200" marR="0" lvl="0" indent="-457200" algn="just" defTabSz="914400" rtl="0" eaLnBrk="0" fontAlgn="base" latinLnBrk="0" hangingPunct="0">
              <a:lnSpc>
                <a:spcPct val="150000"/>
              </a:lnSpc>
              <a:spcBef>
                <a:spcPct val="0"/>
              </a:spcBef>
              <a:spcAft>
                <a:spcPct val="0"/>
              </a:spcAft>
              <a:buClrTx/>
              <a:buSzTx/>
              <a:buFont typeface="+mj-lt"/>
              <a:buAutoNum type="arabicPeriod"/>
              <a:tabLst/>
            </a:pPr>
            <a:r>
              <a:rPr kumimoji="0" lang="ru-RU" sz="2000" b="0" i="0" u="none" strike="noStrike" cap="none" normalizeH="0" baseline="0" dirty="0" smtClean="0">
                <a:ln>
                  <a:noFill/>
                </a:ln>
                <a:solidFill>
                  <a:schemeClr val="tx1"/>
                </a:solidFill>
                <a:effectLst/>
                <a:latin typeface="Times New Roman" pitchFamily="18" charset="0"/>
                <a:ea typeface="TimesNewRomanPSMT"/>
                <a:cs typeface="Times New Roman" pitchFamily="18" charset="0"/>
              </a:rPr>
              <a:t>Состав и назначение компонент </a:t>
            </a:r>
            <a:r>
              <a:rPr kumimoji="0" lang="ru-RU" sz="2000" b="0" i="0" u="none" strike="noStrike" cap="none" normalizeH="0" baseline="0" dirty="0" err="1" smtClean="0">
                <a:ln>
                  <a:noFill/>
                </a:ln>
                <a:solidFill>
                  <a:schemeClr val="tx1"/>
                </a:solidFill>
                <a:effectLst/>
                <a:latin typeface="Times New Roman" pitchFamily="18" charset="0"/>
                <a:ea typeface="TimesNewRomanPSMT"/>
                <a:cs typeface="Times New Roman" pitchFamily="18" charset="0"/>
              </a:rPr>
              <a:t>Microsoft</a:t>
            </a:r>
            <a:r>
              <a:rPr kumimoji="0" lang="ru-RU" sz="2000" b="0" i="0" u="none" strike="noStrike" cap="none" normalizeH="0" baseline="0" dirty="0" smtClean="0">
                <a:ln>
                  <a:noFill/>
                </a:ln>
                <a:solidFill>
                  <a:schemeClr val="tx1"/>
                </a:solidFill>
                <a:effectLst/>
                <a:latin typeface="Times New Roman" pitchFamily="18" charset="0"/>
                <a:ea typeface="TimesNewRomanPSMT"/>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TimesNewRomanPSMT"/>
                <a:cs typeface="Times New Roman" pitchFamily="18" charset="0"/>
              </a:rPr>
              <a:t>Office</a:t>
            </a:r>
            <a:r>
              <a:rPr kumimoji="0" lang="ru-RU" sz="2000" b="0" i="0" u="none" strike="noStrike" cap="none" normalizeH="0" baseline="0" dirty="0" smtClean="0">
                <a:ln>
                  <a:noFill/>
                </a:ln>
                <a:solidFill>
                  <a:schemeClr val="tx1"/>
                </a:solidFill>
                <a:effectLst/>
                <a:latin typeface="Times New Roman" pitchFamily="18" charset="0"/>
                <a:ea typeface="TimesNewRomanPSMT"/>
                <a:cs typeface="Times New Roman" pitchFamily="18" charset="0"/>
              </a:rPr>
              <a:t> 2010</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457200" marR="0" lvl="0" indent="-457200" algn="just" defTabSz="914400" rtl="0" eaLnBrk="0" fontAlgn="base" latinLnBrk="0" hangingPunct="0">
              <a:lnSpc>
                <a:spcPct val="150000"/>
              </a:lnSpc>
              <a:spcBef>
                <a:spcPct val="0"/>
              </a:spcBef>
              <a:spcAft>
                <a:spcPct val="0"/>
              </a:spcAft>
              <a:buClrTx/>
              <a:buSzTx/>
              <a:buFont typeface="+mj-lt"/>
              <a:buAutoNum type="arabicPeriod"/>
              <a:tabLst/>
            </a:pPr>
            <a:r>
              <a:rPr kumimoji="0" lang="ru-RU" sz="2000" b="0" i="0" u="none" strike="noStrike" cap="none" normalizeH="0" baseline="0" dirty="0" smtClean="0">
                <a:ln>
                  <a:noFill/>
                </a:ln>
                <a:solidFill>
                  <a:schemeClr val="tx1"/>
                </a:solidFill>
                <a:effectLst/>
                <a:latin typeface="Times New Roman" pitchFamily="18" charset="0"/>
                <a:ea typeface="TimesNewRomanPSMT"/>
                <a:cs typeface="Times New Roman" pitchFamily="18" charset="0"/>
              </a:rPr>
              <a:t>Основные элементы пользовательского интерфейса </a:t>
            </a:r>
            <a:r>
              <a:rPr kumimoji="0" lang="ru-RU" sz="2000" b="0" i="0" u="none" strike="noStrike" cap="none" normalizeH="0" baseline="0" dirty="0" err="1" smtClean="0">
                <a:ln>
                  <a:noFill/>
                </a:ln>
                <a:solidFill>
                  <a:schemeClr val="tx1"/>
                </a:solidFill>
                <a:effectLst/>
                <a:latin typeface="Times New Roman" pitchFamily="18" charset="0"/>
                <a:ea typeface="TimesNewRomanPSMT"/>
                <a:cs typeface="Times New Roman" pitchFamily="18" charset="0"/>
              </a:rPr>
              <a:t>Ms</a:t>
            </a:r>
            <a:r>
              <a:rPr kumimoji="0" lang="ru-RU" sz="2000" b="0" i="0" u="none" strike="noStrike" cap="none" normalizeH="0" baseline="0" dirty="0" smtClean="0">
                <a:ln>
                  <a:noFill/>
                </a:ln>
                <a:solidFill>
                  <a:schemeClr val="tx1"/>
                </a:solidFill>
                <a:effectLst/>
                <a:latin typeface="Times New Roman" pitchFamily="18" charset="0"/>
                <a:ea typeface="TimesNewRomanPSMT"/>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TimesNewRomanPSMT"/>
                <a:cs typeface="Times New Roman" pitchFamily="18" charset="0"/>
              </a:rPr>
              <a:t>Office</a:t>
            </a:r>
            <a:r>
              <a:rPr kumimoji="0" lang="ru-RU" sz="2000" b="0" i="0" u="none" strike="noStrike" cap="none" normalizeH="0" baseline="0" dirty="0" smtClean="0">
                <a:ln>
                  <a:noFill/>
                </a:ln>
                <a:solidFill>
                  <a:schemeClr val="tx1"/>
                </a:solidFill>
                <a:effectLst/>
                <a:latin typeface="Times New Roman" pitchFamily="18" charset="0"/>
                <a:ea typeface="TimesNewRomanPSMT"/>
                <a:cs typeface="Times New Roman" pitchFamily="18" charset="0"/>
              </a:rPr>
              <a:t> 2010</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457200" indent="-457200">
              <a:buFont typeface="+mj-lt"/>
              <a:buAutoNum type="arabicPeriod"/>
            </a:pPr>
            <a:r>
              <a:rPr lang="ru-RU" sz="2000" dirty="0" smtClean="0"/>
              <a:t>Что </a:t>
            </a:r>
            <a:r>
              <a:rPr lang="ru-RU" sz="2000" dirty="0" smtClean="0">
                <a:latin typeface="Times New Roman" pitchFamily="18" charset="0"/>
                <a:ea typeface="TimesNewRomanPSMT"/>
                <a:cs typeface="Times New Roman" pitchFamily="18" charset="0"/>
              </a:rPr>
              <a:t>такое текстовый редактор (процессор)?</a:t>
            </a:r>
          </a:p>
          <a:p>
            <a:pPr marL="457200" indent="-457200">
              <a:buFont typeface="+mj-lt"/>
              <a:buAutoNum type="arabicPeriod"/>
            </a:pPr>
            <a:r>
              <a:rPr lang="ru-RU" sz="2000" dirty="0" smtClean="0">
                <a:latin typeface="Times New Roman" pitchFamily="18" charset="0"/>
                <a:ea typeface="TimesNewRomanPSMT"/>
                <a:cs typeface="Times New Roman" pitchFamily="18" charset="0"/>
              </a:rPr>
              <a:t>В чем отличие текстового редактора от текстового процессора?</a:t>
            </a:r>
          </a:p>
          <a:p>
            <a:pPr marL="457200" indent="-457200">
              <a:buFont typeface="+mj-lt"/>
              <a:buAutoNum type="arabicPeriod"/>
            </a:pPr>
            <a:r>
              <a:rPr lang="ru-RU" sz="2000" dirty="0" smtClean="0">
                <a:latin typeface="Times New Roman" pitchFamily="18" charset="0"/>
                <a:ea typeface="TimesNewRomanPSMT"/>
                <a:cs typeface="Times New Roman" pitchFamily="18" charset="0"/>
              </a:rPr>
              <a:t>Приведите примеры </a:t>
            </a:r>
            <a:r>
              <a:rPr lang="ru-RU" sz="2000" dirty="0" err="1" smtClean="0">
                <a:latin typeface="Times New Roman" pitchFamily="18" charset="0"/>
                <a:ea typeface="TimesNewRomanPSMT"/>
                <a:cs typeface="Times New Roman" pitchFamily="18" charset="0"/>
              </a:rPr>
              <a:t>тектовых</a:t>
            </a:r>
            <a:r>
              <a:rPr lang="ru-RU" sz="2000" dirty="0" smtClean="0">
                <a:latin typeface="Times New Roman" pitchFamily="18" charset="0"/>
                <a:ea typeface="TimesNewRomanPSMT"/>
                <a:cs typeface="Times New Roman" pitchFamily="18" charset="0"/>
              </a:rPr>
              <a:t> редакторов (процессоров).</a:t>
            </a:r>
          </a:p>
          <a:p>
            <a:pPr marL="457200" indent="-457200">
              <a:buFont typeface="+mj-lt"/>
              <a:buAutoNum type="arabicPeriod"/>
            </a:pPr>
            <a:r>
              <a:rPr lang="ru-RU" sz="2000" dirty="0" smtClean="0">
                <a:latin typeface="Times New Roman" pitchFamily="18" charset="0"/>
                <a:ea typeface="TimesNewRomanPSMT"/>
                <a:cs typeface="Times New Roman" pitchFamily="18" charset="0"/>
              </a:rPr>
              <a:t>Каковы основные возможности текстового </a:t>
            </a:r>
            <a:r>
              <a:rPr lang="ru-RU" sz="2000" dirty="0" err="1" smtClean="0">
                <a:latin typeface="Times New Roman" pitchFamily="18" charset="0"/>
                <a:ea typeface="TimesNewRomanPSMT"/>
                <a:cs typeface="Times New Roman" pitchFamily="18" charset="0"/>
              </a:rPr>
              <a:t>процессра</a:t>
            </a:r>
            <a:r>
              <a:rPr lang="ru-RU" sz="2000" dirty="0" smtClean="0">
                <a:latin typeface="Times New Roman" pitchFamily="18" charset="0"/>
                <a:ea typeface="TimesNewRomanPSMT"/>
                <a:cs typeface="Times New Roman" pitchFamily="18" charset="0"/>
              </a:rPr>
              <a:t> MS </a:t>
            </a:r>
            <a:r>
              <a:rPr lang="ru-RU" sz="2000" dirty="0" err="1" smtClean="0">
                <a:latin typeface="Times New Roman" pitchFamily="18" charset="0"/>
                <a:ea typeface="TimesNewRomanPSMT"/>
                <a:cs typeface="Times New Roman" pitchFamily="18" charset="0"/>
              </a:rPr>
              <a:t>Word</a:t>
            </a:r>
            <a:r>
              <a:rPr lang="ru-RU" sz="2000" dirty="0" smtClean="0">
                <a:latin typeface="Times New Roman" pitchFamily="18" charset="0"/>
                <a:ea typeface="TimesNewRomanPSMT"/>
                <a:cs typeface="Times New Roman" pitchFamily="18" charset="0"/>
              </a:rPr>
              <a:t>?</a:t>
            </a:r>
          </a:p>
          <a:p>
            <a:pPr marL="457200" indent="-457200">
              <a:buFont typeface="+mj-lt"/>
              <a:buAutoNum type="arabicPeriod"/>
            </a:pPr>
            <a:r>
              <a:rPr lang="ru-RU" sz="2000" dirty="0" smtClean="0">
                <a:latin typeface="Times New Roman" pitchFamily="18" charset="0"/>
                <a:ea typeface="TimesNewRomanPSMT"/>
                <a:cs typeface="Times New Roman" pitchFamily="18" charset="0"/>
              </a:rPr>
              <a:t>Что такое редактирование текста?</a:t>
            </a:r>
          </a:p>
          <a:p>
            <a:pPr marL="457200" indent="-457200">
              <a:buFont typeface="+mj-lt"/>
              <a:buAutoNum type="arabicPeriod"/>
            </a:pPr>
            <a:r>
              <a:rPr lang="ru-RU" sz="2000" dirty="0" smtClean="0">
                <a:latin typeface="Times New Roman" pitchFamily="18" charset="0"/>
                <a:ea typeface="TimesNewRomanPSMT"/>
                <a:cs typeface="Times New Roman" pitchFamily="18" charset="0"/>
              </a:rPr>
              <a:t>Перечислите основные правила редактирования текста.</a:t>
            </a:r>
          </a:p>
          <a:p>
            <a:pPr marL="457200" indent="-457200">
              <a:buFont typeface="+mj-lt"/>
              <a:buAutoNum type="arabicPeriod"/>
            </a:pPr>
            <a:r>
              <a:rPr lang="ru-RU" sz="2000" dirty="0" smtClean="0">
                <a:latin typeface="Times New Roman" pitchFamily="18" charset="0"/>
                <a:ea typeface="TimesNewRomanPSMT"/>
                <a:cs typeface="Times New Roman" pitchFamily="18" charset="0"/>
              </a:rPr>
              <a:t>Что включает в себя форматирование текста?</a:t>
            </a:r>
          </a:p>
          <a:p>
            <a:pPr marL="457200" indent="-457200">
              <a:buFont typeface="+mj-lt"/>
              <a:buAutoNum type="arabicPeriod"/>
            </a:pPr>
            <a:r>
              <a:rPr lang="ru-RU" sz="2000" dirty="0" smtClean="0">
                <a:latin typeface="Times New Roman" pitchFamily="18" charset="0"/>
                <a:ea typeface="TimesNewRomanPSMT"/>
                <a:cs typeface="Times New Roman" pitchFamily="18" charset="0"/>
              </a:rPr>
              <a:t>Опишите основные приемы работы с таблицами в текстовом процессоре MS </a:t>
            </a:r>
            <a:r>
              <a:rPr lang="ru-RU" sz="2000" dirty="0" err="1" smtClean="0">
                <a:latin typeface="Times New Roman" pitchFamily="18" charset="0"/>
                <a:ea typeface="TimesNewRomanPSMT"/>
                <a:cs typeface="Times New Roman" pitchFamily="18" charset="0"/>
              </a:rPr>
              <a:t>Word</a:t>
            </a:r>
            <a:r>
              <a:rPr lang="ru-RU" sz="2000" dirty="0" smtClean="0">
                <a:latin typeface="Times New Roman" pitchFamily="18" charset="0"/>
                <a:ea typeface="TimesNewRomanPSMT"/>
                <a:cs typeface="Times New Roman" pitchFamily="18" charset="0"/>
              </a:rPr>
              <a:t>?</a:t>
            </a:r>
          </a:p>
          <a:p>
            <a:pPr marL="457200" indent="-457200">
              <a:buFont typeface="+mj-lt"/>
              <a:buAutoNum type="arabicPeriod"/>
            </a:pPr>
            <a:r>
              <a:rPr lang="ru-RU" sz="2000" dirty="0" smtClean="0">
                <a:latin typeface="Times New Roman" pitchFamily="18" charset="0"/>
                <a:ea typeface="TimesNewRomanPSMT"/>
                <a:cs typeface="Times New Roman" pitchFamily="18" charset="0"/>
              </a:rPr>
              <a:t>Опишите основные приемы работы с изображениями в текстовом процессоре MS </a:t>
            </a:r>
            <a:r>
              <a:rPr lang="ru-RU" sz="2000" dirty="0" err="1" smtClean="0">
                <a:latin typeface="Times New Roman" pitchFamily="18" charset="0"/>
                <a:ea typeface="TimesNewRomanPSMT"/>
                <a:cs typeface="Times New Roman" pitchFamily="18" charset="0"/>
              </a:rPr>
              <a:t>Word</a:t>
            </a:r>
            <a:r>
              <a:rPr lang="ru-RU" sz="2000" dirty="0" smtClean="0">
                <a:latin typeface="Times New Roman" pitchFamily="18" charset="0"/>
                <a:ea typeface="TimesNewRomanPSMT"/>
                <a:cs typeface="Times New Roman" pitchFamily="18" charset="0"/>
              </a:rPr>
              <a:t>?</a:t>
            </a:r>
          </a:p>
          <a:p>
            <a:pPr marL="457200" marR="0" lvl="0" indent="-457200" algn="just" defTabSz="914400" rtl="0" eaLnBrk="0" fontAlgn="base" latinLnBrk="0" hangingPunct="0">
              <a:lnSpc>
                <a:spcPct val="150000"/>
              </a:lnSpc>
              <a:spcBef>
                <a:spcPct val="0"/>
              </a:spcBef>
              <a:spcAft>
                <a:spcPct val="0"/>
              </a:spcAft>
              <a:buClrTx/>
              <a:buSzTx/>
              <a:buFont typeface="+mj-lt"/>
              <a:buAutoNum type="arabicPeriod"/>
              <a:tabLst/>
            </a:pPr>
            <a:endParaRPr kumimoji="0" lang="ru-RU" sz="2000" b="0" i="0" u="none" strike="noStrike" cap="none" normalizeH="0" baseline="0" dirty="0" smtClean="0">
              <a:ln>
                <a:noFill/>
              </a:ln>
              <a:solidFill>
                <a:schemeClr val="tx1"/>
              </a:solidFill>
              <a:effectLst/>
              <a:latin typeface="Times New Roman" pitchFamily="18" charset="0"/>
              <a:ea typeface="TimesNewRomanPSMT"/>
              <a:cs typeface="Times New Roman" pitchFamily="18" charset="0"/>
            </a:endParaRPr>
          </a:p>
          <a:p>
            <a:pPr marL="457200" marR="0" lvl="0" indent="-457200" algn="just" defTabSz="914400" rtl="0" eaLnBrk="0" fontAlgn="base" latinLnBrk="0" hangingPunct="0">
              <a:lnSpc>
                <a:spcPct val="150000"/>
              </a:lnSpc>
              <a:spcBef>
                <a:spcPct val="0"/>
              </a:spcBef>
              <a:spcAft>
                <a:spcPct val="0"/>
              </a:spcAft>
              <a:buClrTx/>
              <a:buSzTx/>
              <a:buFont typeface="+mj-lt"/>
              <a:buAutoNum type="arabicPeriod"/>
              <a:tabLst/>
            </a:pPr>
            <a:endParaRPr lang="ru-RU" sz="2000" dirty="0" smtClean="0">
              <a:latin typeface="Times New Roman" pitchFamily="18" charset="0"/>
              <a:cs typeface="Times New Roman" pitchFamily="18" charset="0"/>
            </a:endParaRPr>
          </a:p>
          <a:p>
            <a:pPr marL="457200" marR="0" lvl="0" indent="-457200" algn="just" defTabSz="914400" rtl="0" eaLnBrk="0" fontAlgn="base" latinLnBrk="0" hangingPunct="0">
              <a:lnSpc>
                <a:spcPct val="150000"/>
              </a:lnSpc>
              <a:spcBef>
                <a:spcPct val="0"/>
              </a:spcBef>
              <a:spcAft>
                <a:spcPct val="0"/>
              </a:spcAft>
              <a:buClrTx/>
              <a:buSzTx/>
              <a:buFont typeface="+mj-lt"/>
              <a:buAutoNum type="arabicPeriod"/>
              <a:tabLst/>
            </a:pP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457200" marR="0" lvl="0" indent="-457200" algn="just" defTabSz="914400" rtl="0" eaLnBrk="0" fontAlgn="base" latinLnBrk="0" hangingPunct="0">
              <a:lnSpc>
                <a:spcPct val="150000"/>
              </a:lnSpc>
              <a:spcBef>
                <a:spcPct val="0"/>
              </a:spcBef>
              <a:spcAft>
                <a:spcPct val="0"/>
              </a:spcAft>
              <a:buClrTx/>
              <a:buSzTx/>
              <a:buFont typeface="+mj-lt"/>
              <a:buAutoNum type="arabicPeriod"/>
              <a:tabLst/>
            </a:pP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285728"/>
            <a:ext cx="8286808" cy="132343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u-RU" sz="2000" b="1" dirty="0" smtClean="0">
                <a:latin typeface="Times New Roman" pitchFamily="18" charset="0"/>
                <a:cs typeface="Times New Roman" pitchFamily="18" charset="0"/>
              </a:rPr>
              <a:t>Оконный </a:t>
            </a:r>
            <a:r>
              <a:rPr lang="ru-RU" sz="2000" b="1" dirty="0">
                <a:latin typeface="Times New Roman" pitchFamily="18" charset="0"/>
                <a:cs typeface="Times New Roman" pitchFamily="18" charset="0"/>
              </a:rPr>
              <a:t>интерфейс </a:t>
            </a:r>
            <a:r>
              <a:rPr lang="ru-RU" sz="2000" dirty="0" smtClean="0">
                <a:latin typeface="Times New Roman" pitchFamily="18" charset="0"/>
                <a:cs typeface="Times New Roman" pitchFamily="18" charset="0"/>
              </a:rPr>
              <a:t>- такой </a:t>
            </a:r>
            <a:r>
              <a:rPr lang="ru-RU" sz="2000" dirty="0">
                <a:latin typeface="Times New Roman" pitchFamily="18" charset="0"/>
                <a:cs typeface="Times New Roman" pitchFamily="18" charset="0"/>
              </a:rPr>
              <a:t>способ организации пользовательского интерфейса программы, когда каждая интегральная часть располагается в </a:t>
            </a:r>
            <a:r>
              <a:rPr lang="ru-RU" sz="2000" i="1" dirty="0">
                <a:latin typeface="Times New Roman" pitchFamily="18" charset="0"/>
                <a:cs typeface="Times New Roman" pitchFamily="18" charset="0"/>
              </a:rPr>
              <a:t>окне</a:t>
            </a:r>
            <a:r>
              <a:rPr lang="ru-RU" sz="2000" dirty="0">
                <a:latin typeface="Times New Roman" pitchFamily="18" charset="0"/>
                <a:cs typeface="Times New Roman" pitchFamily="18" charset="0"/>
              </a:rPr>
              <a:t> </a:t>
            </a:r>
            <a:r>
              <a:rPr lang="ru-RU" sz="2000" dirty="0" smtClean="0">
                <a:latin typeface="Times New Roman" pitchFamily="18" charset="0"/>
                <a:cs typeface="Times New Roman" pitchFamily="18" charset="0"/>
              </a:rPr>
              <a:t>- собственном </a:t>
            </a:r>
            <a:r>
              <a:rPr lang="ru-RU" sz="2000" dirty="0" err="1">
                <a:latin typeface="Times New Roman" pitchFamily="18" charset="0"/>
                <a:cs typeface="Times New Roman" pitchFamily="18" charset="0"/>
              </a:rPr>
              <a:t>суб-экранном</a:t>
            </a:r>
            <a:r>
              <a:rPr lang="ru-RU" sz="2000" dirty="0">
                <a:latin typeface="Times New Roman" pitchFamily="18" charset="0"/>
                <a:cs typeface="Times New Roman" pitchFamily="18" charset="0"/>
              </a:rPr>
              <a:t> пространстве, находящемся в произвольном месте «над» основным экраном. </a:t>
            </a:r>
            <a:endParaRPr lang="ru-RU" sz="2000" dirty="0" smtClean="0">
              <a:latin typeface="Times New Roman" pitchFamily="18" charset="0"/>
              <a:cs typeface="Times New Roman" pitchFamily="18" charset="0"/>
            </a:endParaRPr>
          </a:p>
        </p:txBody>
      </p:sp>
      <p:pic>
        <p:nvPicPr>
          <p:cNvPr id="4" name="Picture 2" descr="http://softcatalog.info/sites/default/files/styles/colorbox/public/screenshots/microsoft_office_2007-screenshot.jpg"/>
          <p:cNvPicPr>
            <a:picLocks noChangeAspect="1" noChangeArrowheads="1"/>
          </p:cNvPicPr>
          <p:nvPr/>
        </p:nvPicPr>
        <p:blipFill>
          <a:blip r:embed="rId3" cstate="print"/>
          <a:srcRect/>
          <a:stretch>
            <a:fillRect/>
          </a:stretch>
        </p:blipFill>
        <p:spPr bwMode="auto">
          <a:xfrm>
            <a:off x="428596" y="1785925"/>
            <a:ext cx="3286148" cy="2361919"/>
          </a:xfrm>
          <a:prstGeom prst="rect">
            <a:avLst/>
          </a:prstGeom>
          <a:ln>
            <a:noFill/>
          </a:ln>
          <a:effectLst>
            <a:outerShdw blurRad="292100" dist="139700" dir="2700000" algn="tl" rotWithShape="0">
              <a:srgbClr val="333333">
                <a:alpha val="65000"/>
              </a:srgbClr>
            </a:outerShdw>
          </a:effectLst>
        </p:spPr>
      </p:pic>
      <p:pic>
        <p:nvPicPr>
          <p:cNvPr id="5" name="Picture 2" descr="http://www.mbastar.in/wp-content/uploads/2016/08/ms.jpg"/>
          <p:cNvPicPr>
            <a:picLocks noChangeAspect="1" noChangeArrowheads="1"/>
          </p:cNvPicPr>
          <p:nvPr/>
        </p:nvPicPr>
        <p:blipFill>
          <a:blip r:embed="rId4"/>
          <a:srcRect/>
          <a:stretch>
            <a:fillRect/>
          </a:stretch>
        </p:blipFill>
        <p:spPr bwMode="auto">
          <a:xfrm>
            <a:off x="5705790" y="1785926"/>
            <a:ext cx="3228997" cy="2214578"/>
          </a:xfrm>
          <a:prstGeom prst="rect">
            <a:avLst/>
          </a:prstGeom>
          <a:ln>
            <a:noFill/>
          </a:ln>
          <a:effectLst>
            <a:outerShdw blurRad="292100" dist="139700" dir="2700000" algn="tl" rotWithShape="0">
              <a:srgbClr val="333333">
                <a:alpha val="65000"/>
              </a:srgbClr>
            </a:outerShdw>
          </a:effectLst>
        </p:spPr>
      </p:pic>
      <p:pic>
        <p:nvPicPr>
          <p:cNvPr id="6" name="Picture 2" descr="http://1.bp.blogspot.com/_DE3Hg6eEY54/S8wZ-CA-gHI/AAAAAAAAABY/WSCJn0V4sUg/s1600/PowerPoint2007.png"/>
          <p:cNvPicPr>
            <a:picLocks noChangeAspect="1" noChangeArrowheads="1"/>
          </p:cNvPicPr>
          <p:nvPr/>
        </p:nvPicPr>
        <p:blipFill>
          <a:blip r:embed="rId5"/>
          <a:srcRect/>
          <a:stretch>
            <a:fillRect/>
          </a:stretch>
        </p:blipFill>
        <p:spPr bwMode="auto">
          <a:xfrm>
            <a:off x="428597" y="4339811"/>
            <a:ext cx="3214710" cy="2411033"/>
          </a:xfrm>
          <a:prstGeom prst="rect">
            <a:avLst/>
          </a:prstGeom>
          <a:ln>
            <a:noFill/>
          </a:ln>
          <a:effectLst>
            <a:outerShdw blurRad="292100" dist="139700" dir="2700000" algn="tl" rotWithShape="0">
              <a:srgbClr val="333333">
                <a:alpha val="65000"/>
              </a:srgbClr>
            </a:outerShdw>
          </a:effectLst>
        </p:spPr>
      </p:pic>
      <p:pic>
        <p:nvPicPr>
          <p:cNvPr id="7" name="Picture 2" descr="https://support.flexquarters.com/esupport/newimages/oneadmin/_files/Image/Screen%20Dump%20Upload%20Folder/access2007-16.jpg"/>
          <p:cNvPicPr>
            <a:picLocks noChangeAspect="1" noChangeArrowheads="1"/>
          </p:cNvPicPr>
          <p:nvPr/>
        </p:nvPicPr>
        <p:blipFill>
          <a:blip r:embed="rId6"/>
          <a:srcRect/>
          <a:stretch>
            <a:fillRect/>
          </a:stretch>
        </p:blipFill>
        <p:spPr bwMode="auto">
          <a:xfrm>
            <a:off x="5800778" y="4214818"/>
            <a:ext cx="3128939" cy="2428892"/>
          </a:xfrm>
          <a:prstGeom prst="rect">
            <a:avLst/>
          </a:prstGeom>
          <a:ln>
            <a:noFill/>
          </a:ln>
          <a:effectLst>
            <a:outerShdw blurRad="292100" dist="139700" dir="2700000" algn="tl" rotWithShape="0">
              <a:srgbClr val="333333">
                <a:alpha val="65000"/>
              </a:srgbClr>
            </a:outerShdw>
          </a:effectLst>
        </p:spPr>
      </p:pic>
      <p:pic>
        <p:nvPicPr>
          <p:cNvPr id="8" name="Picture 2" descr="http://microsoft-office.su/wp-content/uploads/2017/04/%D0%9F%D1%80%D0%BE%D0%B3%D1%80%D0%B0%D0%BC%D0%BC%D0%BD%D1%8B%D0%B9-%D0%B8%D0%BD%D1%82%D0%B5%D1%80%D1%84%D0%B5%D0%B9%D1%81-Publisher.png"/>
          <p:cNvPicPr>
            <a:picLocks noChangeAspect="1" noChangeArrowheads="1"/>
          </p:cNvPicPr>
          <p:nvPr/>
        </p:nvPicPr>
        <p:blipFill>
          <a:blip r:embed="rId7"/>
          <a:srcRect/>
          <a:stretch>
            <a:fillRect/>
          </a:stretch>
        </p:blipFill>
        <p:spPr bwMode="auto">
          <a:xfrm>
            <a:off x="2906242" y="3143248"/>
            <a:ext cx="3200184" cy="24288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11870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357166"/>
            <a:ext cx="8260672" cy="519129"/>
          </a:xfrm>
        </p:spPr>
        <p:txBody>
          <a:bodyPr>
            <a:noAutofit/>
          </a:bodyPr>
          <a:lstStyle/>
          <a:p>
            <a:r>
              <a:rPr lang="ru-RU" sz="2000" b="1" dirty="0">
                <a:latin typeface="Times New Roman" pitchFamily="18" charset="0"/>
                <a:cs typeface="Times New Roman" pitchFamily="18" charset="0"/>
              </a:rPr>
              <a:t>Основные элементы пользовательского </a:t>
            </a:r>
            <a:r>
              <a:rPr lang="ru-RU" sz="2000" b="1" dirty="0" smtClean="0">
                <a:latin typeface="Times New Roman" pitchFamily="18" charset="0"/>
                <a:cs typeface="Times New Roman" pitchFamily="18" charset="0"/>
              </a:rPr>
              <a:t>интерфейса</a:t>
            </a:r>
            <a:br>
              <a:rPr lang="ru-RU" sz="2000" b="1" dirty="0" smtClean="0">
                <a:latin typeface="Times New Roman" pitchFamily="18" charset="0"/>
                <a:cs typeface="Times New Roman" pitchFamily="18" charset="0"/>
              </a:rPr>
            </a:br>
            <a:r>
              <a:rPr lang="ru-RU" sz="2000" b="1" dirty="0" smtClean="0">
                <a:latin typeface="Times New Roman" pitchFamily="18" charset="0"/>
                <a:cs typeface="Times New Roman" pitchFamily="18" charset="0"/>
              </a:rPr>
              <a:t> </a:t>
            </a:r>
            <a:r>
              <a:rPr lang="ru-RU" sz="2000" b="1" dirty="0" err="1">
                <a:latin typeface="Times New Roman" pitchFamily="18" charset="0"/>
                <a:cs typeface="Times New Roman" pitchFamily="18" charset="0"/>
              </a:rPr>
              <a:t>Ms</a:t>
            </a:r>
            <a:r>
              <a:rPr lang="ru-RU" sz="2000" b="1" dirty="0">
                <a:latin typeface="Times New Roman" pitchFamily="18" charset="0"/>
                <a:cs typeface="Times New Roman" pitchFamily="18" charset="0"/>
              </a:rPr>
              <a:t> </a:t>
            </a:r>
            <a:r>
              <a:rPr lang="ru-RU" sz="2000" b="1" dirty="0" err="1">
                <a:latin typeface="Times New Roman" pitchFamily="18" charset="0"/>
                <a:cs typeface="Times New Roman" pitchFamily="18" charset="0"/>
              </a:rPr>
              <a:t>Office</a:t>
            </a:r>
            <a:r>
              <a:rPr lang="ru-RU" sz="2000" b="1" dirty="0">
                <a:latin typeface="Times New Roman" pitchFamily="18" charset="0"/>
                <a:cs typeface="Times New Roman" pitchFamily="18" charset="0"/>
              </a:rPr>
              <a:t> 2010</a:t>
            </a:r>
            <a:br>
              <a:rPr lang="ru-RU" sz="2000" b="1" dirty="0">
                <a:latin typeface="Times New Roman" pitchFamily="18" charset="0"/>
                <a:cs typeface="Times New Roman" pitchFamily="18" charset="0"/>
              </a:rPr>
            </a:br>
            <a:endParaRPr lang="ru-RU" sz="2000" b="1" dirty="0">
              <a:latin typeface="Times New Roman" pitchFamily="18" charset="0"/>
              <a:cs typeface="Times New Roman" pitchFamily="18" charset="0"/>
            </a:endParaRPr>
          </a:p>
        </p:txBody>
      </p:sp>
      <p:sp>
        <p:nvSpPr>
          <p:cNvPr id="3" name="Объект 2"/>
          <p:cNvSpPr>
            <a:spLocks noGrp="1"/>
          </p:cNvSpPr>
          <p:nvPr>
            <p:ph idx="1"/>
          </p:nvPr>
        </p:nvSpPr>
        <p:spPr>
          <a:xfrm>
            <a:off x="0" y="1357298"/>
            <a:ext cx="3857620" cy="4525963"/>
          </a:xfrm>
        </p:spPr>
        <p:txBody>
          <a:bodyPr numCol="1">
            <a:normAutofit/>
          </a:bodyPr>
          <a:lstStyle/>
          <a:p>
            <a:pPr algn="just"/>
            <a:r>
              <a:rPr lang="ru-RU" sz="2000" dirty="0" smtClean="0">
                <a:latin typeface="Times New Roman" pitchFamily="18" charset="0"/>
                <a:cs typeface="Times New Roman" pitchFamily="18" charset="0"/>
              </a:rPr>
              <a:t>Строка </a:t>
            </a:r>
            <a:r>
              <a:rPr lang="ru-RU" sz="2000" dirty="0">
                <a:latin typeface="Times New Roman" pitchFamily="18" charset="0"/>
                <a:cs typeface="Times New Roman" pitchFamily="18" charset="0"/>
              </a:rPr>
              <a:t>названия</a:t>
            </a:r>
          </a:p>
          <a:p>
            <a:pPr algn="just"/>
            <a:r>
              <a:rPr lang="ru-RU" sz="2000" dirty="0" smtClean="0">
                <a:latin typeface="Times New Roman" pitchFamily="18" charset="0"/>
                <a:cs typeface="Times New Roman" pitchFamily="18" charset="0"/>
              </a:rPr>
              <a:t>Лента</a:t>
            </a:r>
            <a:endParaRPr lang="ru-RU" sz="2000" dirty="0">
              <a:latin typeface="Times New Roman" pitchFamily="18" charset="0"/>
              <a:cs typeface="Times New Roman" pitchFamily="18" charset="0"/>
            </a:endParaRPr>
          </a:p>
          <a:p>
            <a:pPr algn="just"/>
            <a:r>
              <a:rPr lang="ru-RU" sz="2000" dirty="0" smtClean="0">
                <a:latin typeface="Times New Roman" pitchFamily="18" charset="0"/>
                <a:cs typeface="Times New Roman" pitchFamily="18" charset="0"/>
              </a:rPr>
              <a:t>Вкладка</a:t>
            </a:r>
            <a:endParaRPr lang="ru-RU" sz="2000" dirty="0">
              <a:latin typeface="Times New Roman" pitchFamily="18" charset="0"/>
              <a:cs typeface="Times New Roman" pitchFamily="18" charset="0"/>
            </a:endParaRPr>
          </a:p>
          <a:p>
            <a:pPr algn="just"/>
            <a:r>
              <a:rPr lang="ru-RU" sz="2000" dirty="0" smtClean="0">
                <a:latin typeface="Times New Roman" pitchFamily="18" charset="0"/>
                <a:cs typeface="Times New Roman" pitchFamily="18" charset="0"/>
              </a:rPr>
              <a:t>Группа</a:t>
            </a:r>
          </a:p>
          <a:p>
            <a:pPr algn="just"/>
            <a:r>
              <a:rPr lang="ru-RU" sz="2000" dirty="0" smtClean="0">
                <a:latin typeface="Times New Roman" pitchFamily="18" charset="0"/>
                <a:cs typeface="Times New Roman" pitchFamily="18" charset="0"/>
              </a:rPr>
              <a:t>Панель быстрого доступа</a:t>
            </a:r>
          </a:p>
          <a:p>
            <a:pPr algn="just"/>
            <a:r>
              <a:rPr lang="ru-RU" sz="2000" dirty="0" smtClean="0">
                <a:latin typeface="Times New Roman" pitchFamily="18" charset="0"/>
                <a:cs typeface="Times New Roman" pitchFamily="18" charset="0"/>
              </a:rPr>
              <a:t>Строка состояния</a:t>
            </a:r>
          </a:p>
          <a:p>
            <a:pPr algn="just"/>
            <a:r>
              <a:rPr lang="ru-RU" sz="2000" dirty="0" smtClean="0">
                <a:latin typeface="Times New Roman" pitchFamily="18" charset="0"/>
                <a:cs typeface="Times New Roman" pitchFamily="18" charset="0"/>
              </a:rPr>
              <a:t>Измерительные линейки</a:t>
            </a:r>
          </a:p>
          <a:p>
            <a:pPr algn="just"/>
            <a:r>
              <a:rPr lang="ru-RU" sz="2000" dirty="0" smtClean="0">
                <a:latin typeface="Times New Roman" pitchFamily="18" charset="0"/>
                <a:cs typeface="Times New Roman" pitchFamily="18" charset="0"/>
              </a:rPr>
              <a:t>Рабочее поле</a:t>
            </a:r>
          </a:p>
          <a:p>
            <a:pPr algn="just"/>
            <a:r>
              <a:rPr lang="ru-RU" sz="2000" dirty="0" smtClean="0">
                <a:latin typeface="Times New Roman" pitchFamily="18" charset="0"/>
                <a:cs typeface="Times New Roman" pitchFamily="18" charset="0"/>
              </a:rPr>
              <a:t>Режимы просмотра документа</a:t>
            </a:r>
            <a:endParaRPr lang="ru-RU" sz="2000" dirty="0">
              <a:latin typeface="Times New Roman" pitchFamily="18" charset="0"/>
              <a:cs typeface="Times New Roman" pitchFamily="18" charset="0"/>
            </a:endParaRPr>
          </a:p>
          <a:p>
            <a:pPr algn="just"/>
            <a:endParaRPr lang="ru-RU" sz="2000" dirty="0">
              <a:latin typeface="Times New Roman" pitchFamily="18" charset="0"/>
              <a:cs typeface="Times New Roman" pitchFamily="18" charset="0"/>
            </a:endParaRPr>
          </a:p>
          <a:p>
            <a:endParaRPr lang="ru-RU" sz="2400" dirty="0"/>
          </a:p>
        </p:txBody>
      </p:sp>
      <p:sp>
        <p:nvSpPr>
          <p:cNvPr id="4" name="Номер слайда 3"/>
          <p:cNvSpPr>
            <a:spLocks noGrp="1"/>
          </p:cNvSpPr>
          <p:nvPr>
            <p:ph type="sldNum" sz="quarter" idx="12"/>
          </p:nvPr>
        </p:nvSpPr>
        <p:spPr/>
        <p:txBody>
          <a:bodyPr/>
          <a:lstStyle/>
          <a:p>
            <a:fld id="{B19B0651-EE4F-4900-A07F-96A6BFA9D0F0}" type="slidenum">
              <a:rPr lang="ru-RU" smtClean="0"/>
              <a:pPr/>
              <a:t>8</a:t>
            </a:fld>
            <a:endParaRPr lang="ru-RU"/>
          </a:p>
        </p:txBody>
      </p:sp>
      <p:pic>
        <p:nvPicPr>
          <p:cNvPr id="17410" name="Picture 2" descr="https://studfiles.net/html/2706/252/html_hSAcrITtno.bMFM/img-L0hoxn.png"/>
          <p:cNvPicPr>
            <a:picLocks noChangeAspect="1" noChangeArrowheads="1"/>
          </p:cNvPicPr>
          <p:nvPr/>
        </p:nvPicPr>
        <p:blipFill>
          <a:blip r:embed="rId2"/>
          <a:srcRect l="4110" r="4109"/>
          <a:stretch>
            <a:fillRect/>
          </a:stretch>
        </p:blipFill>
        <p:spPr bwMode="auto">
          <a:xfrm>
            <a:off x="3994212" y="1000108"/>
            <a:ext cx="4864068" cy="4429156"/>
          </a:xfrm>
          <a:prstGeom prst="rect">
            <a:avLst/>
          </a:prstGeom>
          <a:noFill/>
        </p:spPr>
      </p:pic>
    </p:spTree>
    <p:extLst>
      <p:ext uri="{BB962C8B-B14F-4D97-AF65-F5344CB8AC3E}">
        <p14:creationId xmlns:p14="http://schemas.microsoft.com/office/powerpoint/2010/main" val="3188077671"/>
      </p:ext>
    </p:extLst>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96908"/>
          </a:xfrm>
        </p:spPr>
        <p:txBody>
          <a:bodyPr>
            <a:normAutofit/>
          </a:bodyPr>
          <a:lstStyle/>
          <a:p>
            <a:pPr>
              <a:lnSpc>
                <a:spcPct val="150000"/>
              </a:lnSpc>
            </a:pPr>
            <a:r>
              <a:rPr lang="ru-RU" sz="2000" b="1" dirty="0">
                <a:latin typeface="Times New Roman" pitchFamily="18" charset="0"/>
                <a:cs typeface="Times New Roman" pitchFamily="18" charset="0"/>
              </a:rPr>
              <a:t>Строка названия</a:t>
            </a:r>
          </a:p>
        </p:txBody>
      </p:sp>
      <p:sp>
        <p:nvSpPr>
          <p:cNvPr id="3" name="Объект 2"/>
          <p:cNvSpPr>
            <a:spLocks noGrp="1"/>
          </p:cNvSpPr>
          <p:nvPr>
            <p:ph idx="1"/>
          </p:nvPr>
        </p:nvSpPr>
        <p:spPr>
          <a:xfrm>
            <a:off x="428596" y="1285860"/>
            <a:ext cx="8229600" cy="4525963"/>
          </a:xfrm>
        </p:spPr>
        <p:txBody>
          <a:bodyPr>
            <a:normAutofit/>
          </a:bodyPr>
          <a:lstStyle/>
          <a:p>
            <a:pPr marL="114300" indent="0" algn="just">
              <a:lnSpc>
                <a:spcPct val="150000"/>
              </a:lnSpc>
              <a:buNone/>
            </a:pPr>
            <a:r>
              <a:rPr lang="ru-RU" sz="2000" dirty="0">
                <a:latin typeface="Times New Roman" panose="02020603050405020304" pitchFamily="18" charset="0"/>
                <a:cs typeface="Times New Roman" panose="02020603050405020304" pitchFamily="18" charset="0"/>
              </a:rPr>
              <a:t>Расположена вверху экрана и отображает название программы и имя открытого  в данный момент документа. </a:t>
            </a:r>
            <a:r>
              <a:rPr lang="ru-RU" sz="2000" dirty="0" smtClean="0">
                <a:latin typeface="Times New Roman" panose="02020603050405020304" pitchFamily="18" charset="0"/>
                <a:cs typeface="Times New Roman" panose="02020603050405020304" pitchFamily="18" charset="0"/>
              </a:rPr>
              <a:t>В </a:t>
            </a:r>
            <a:r>
              <a:rPr lang="ru-RU" sz="2000" dirty="0">
                <a:latin typeface="Times New Roman" panose="02020603050405020304" pitchFamily="18" charset="0"/>
                <a:cs typeface="Times New Roman" panose="02020603050405020304" pitchFamily="18" charset="0"/>
              </a:rPr>
              <a:t>правом верхнем углу строки названия размещены кнопки свернуть, развернуть/восстановить, закрыть окно программы.</a:t>
            </a:r>
          </a:p>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9</a:t>
            </a:fld>
            <a:endParaRPr lang="ru-RU"/>
          </a:p>
        </p:txBody>
      </p:sp>
      <p:pic>
        <p:nvPicPr>
          <p:cNvPr id="2050" name="Picture 2"/>
          <p:cNvPicPr>
            <a:picLocks noChangeAspect="1" noChangeArrowheads="1"/>
          </p:cNvPicPr>
          <p:nvPr/>
        </p:nvPicPr>
        <p:blipFill>
          <a:blip r:embed="rId2"/>
          <a:srcRect l="15234" b="97187"/>
          <a:stretch>
            <a:fillRect/>
          </a:stretch>
        </p:blipFill>
        <p:spPr bwMode="auto">
          <a:xfrm>
            <a:off x="285720" y="4500570"/>
            <a:ext cx="8858280" cy="183699"/>
          </a:xfrm>
          <a:prstGeom prst="rect">
            <a:avLst/>
          </a:prstGeom>
          <a:noFill/>
          <a:ln w="9525">
            <a:noFill/>
            <a:miter lim="800000"/>
            <a:headEnd/>
            <a:tailEnd/>
          </a:ln>
          <a:effectLst/>
        </p:spPr>
      </p:pic>
    </p:spTree>
    <p:extLst>
      <p:ext uri="{BB962C8B-B14F-4D97-AF65-F5344CB8AC3E}">
        <p14:creationId xmlns:p14="http://schemas.microsoft.com/office/powerpoint/2010/main" val="1050322992"/>
      </p:ext>
    </p:extLst>
  </p:cSld>
  <p:clrMapOvr>
    <a:masterClrMapping/>
  </p:clrMapOvr>
  <p:transition>
    <p:fade thruBlk="1"/>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aa23a72b2edf9c4d44a41b97fd8b85aed89352"/>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702</TotalTime>
  <Words>3625</Words>
  <Application>Microsoft Office PowerPoint</Application>
  <PresentationFormat>Экран (4:3)</PresentationFormat>
  <Paragraphs>357</Paragraphs>
  <Slides>61</Slides>
  <Notes>9</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61</vt:i4>
      </vt:variant>
    </vt:vector>
  </HeadingPairs>
  <TitlesOfParts>
    <vt:vector size="68" baseType="lpstr">
      <vt:lpstr>Arial</vt:lpstr>
      <vt:lpstr>Calibri</vt:lpstr>
      <vt:lpstr>Cambria</vt:lpstr>
      <vt:lpstr>Times New Roman</vt:lpstr>
      <vt:lpstr>TimesNewRomanPSMT</vt:lpstr>
      <vt:lpstr>Wingdings</vt:lpstr>
      <vt:lpstr>Тема Office</vt:lpstr>
      <vt:lpstr>Презентация PowerPoint</vt:lpstr>
      <vt:lpstr>План:</vt:lpstr>
      <vt:lpstr>Презентация PowerPoint</vt:lpstr>
      <vt:lpstr>Microsoft Office 2010</vt:lpstr>
      <vt:lpstr>Презентация PowerPoint</vt:lpstr>
      <vt:lpstr>Презентация PowerPoint</vt:lpstr>
      <vt:lpstr>Презентация PowerPoint</vt:lpstr>
      <vt:lpstr>Основные элементы пользовательского интерфейса  Ms Office 2010 </vt:lpstr>
      <vt:lpstr>Строка названия</vt:lpstr>
      <vt:lpstr>Лента </vt:lpstr>
      <vt:lpstr>Вкладка </vt:lpstr>
      <vt:lpstr>Группа </vt:lpstr>
      <vt:lpstr>Панель быстрого доступа </vt:lpstr>
      <vt:lpstr>Строка состояния </vt:lpstr>
      <vt:lpstr>Измерительные линейки</vt:lpstr>
      <vt:lpstr>Рабочее поле </vt:lpstr>
      <vt:lpstr>Презентация PowerPoint</vt:lpstr>
      <vt:lpstr>Презентация PowerPoint</vt:lpstr>
      <vt:lpstr>Настройка пользовательского интерфейса  Ms Office 2010  </vt:lpstr>
      <vt:lpstr>Настройка пользовательского интерфейса   Ms Office 2010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Режимы просмотра документа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Елена Павловна</dc:creator>
  <cp:lastModifiedBy>Позднякова Людмила Юрьевна</cp:lastModifiedBy>
  <cp:revision>69</cp:revision>
  <dcterms:created xsi:type="dcterms:W3CDTF">2018-02-07T14:01:00Z</dcterms:created>
  <dcterms:modified xsi:type="dcterms:W3CDTF">2021-03-05T03:46:01Z</dcterms:modified>
  <cp:contentStatus/>
</cp:coreProperties>
</file>