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8" r:id="rId5"/>
    <p:sldId id="279" r:id="rId6"/>
    <p:sldId id="277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75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4" autoAdjust="0"/>
    <p:restoredTop sz="94660"/>
  </p:normalViewPr>
  <p:slideViewPr>
    <p:cSldViewPr>
      <p:cViewPr varScale="1">
        <p:scale>
          <a:sx n="65" d="100"/>
          <a:sy n="65" d="100"/>
        </p:scale>
        <p:origin x="-18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/>
              <a:t>Кафедра </a:t>
            </a:r>
            <a:r>
              <a:rPr lang="ru-RU" sz="2000" dirty="0"/>
              <a:t>нервных болезней с курсом медицинской реабилитации ПО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Тема: </a:t>
            </a:r>
            <a:r>
              <a:rPr lang="ru-RU" sz="2000" dirty="0" smtClean="0"/>
              <a:t>«</a:t>
            </a:r>
            <a:r>
              <a:rPr lang="ru-RU" sz="2000" b="1" dirty="0"/>
              <a:t>Менингиты: серозные и гнойные. Полиомиелит. </a:t>
            </a:r>
            <a:r>
              <a:rPr lang="ru-RU" sz="2000" b="1" dirty="0" err="1"/>
              <a:t>Нейросифилис</a:t>
            </a:r>
            <a:r>
              <a:rPr lang="ru-RU" sz="2000" b="1" dirty="0"/>
              <a:t>. Поражение </a:t>
            </a:r>
            <a:r>
              <a:rPr lang="ru-RU" sz="2000" b="1" dirty="0" err="1"/>
              <a:t>н.с</a:t>
            </a:r>
            <a:r>
              <a:rPr lang="ru-RU" sz="2000" b="1" dirty="0"/>
              <a:t>. при ВИЧ-инфекции. Методы восстановительного обучения 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лекция № </a:t>
            </a:r>
            <a:r>
              <a:rPr lang="ru-RU" sz="2000" dirty="0"/>
              <a:t>8</a:t>
            </a:r>
            <a:r>
              <a:rPr lang="ru-RU" sz="2000" dirty="0" smtClean="0"/>
              <a:t> </a:t>
            </a:r>
            <a:r>
              <a:rPr lang="ru-RU" sz="2000" dirty="0" smtClean="0"/>
              <a:t>по дисциплине </a:t>
            </a:r>
            <a:r>
              <a:rPr lang="ru-RU" sz="2000" b="1" dirty="0" err="1"/>
              <a:t>Спецпрактикум</a:t>
            </a:r>
            <a:r>
              <a:rPr lang="ru-RU" sz="2000" b="1" dirty="0"/>
              <a:t> по восстановительному обучению с </a:t>
            </a:r>
            <a:r>
              <a:rPr lang="ru-RU" sz="2000" b="1" dirty="0" err="1"/>
              <a:t>супервизией</a:t>
            </a:r>
            <a:r>
              <a:rPr lang="ru-RU" sz="2000" dirty="0" smtClean="0"/>
              <a:t> для </a:t>
            </a:r>
            <a:r>
              <a:rPr lang="ru-RU" sz="2000" dirty="0"/>
              <a:t>студентов 5</a:t>
            </a:r>
            <a:r>
              <a:rPr lang="ru-RU" sz="2000" dirty="0" smtClean="0"/>
              <a:t> </a:t>
            </a:r>
            <a:r>
              <a:rPr lang="ru-RU" sz="2000" dirty="0"/>
              <a:t>курса, обучающихся по специальности </a:t>
            </a:r>
            <a:br>
              <a:rPr lang="ru-RU" sz="2000" dirty="0"/>
            </a:br>
            <a:r>
              <a:rPr lang="ru-RU" sz="2000" dirty="0" smtClean="0"/>
              <a:t>030401 </a:t>
            </a:r>
            <a:r>
              <a:rPr lang="ru-RU" sz="2000" dirty="0"/>
              <a:t>– Клиническая психология (</a:t>
            </a:r>
            <a:r>
              <a:rPr lang="ru-RU" sz="2000" dirty="0" smtClean="0"/>
              <a:t>очная </a:t>
            </a:r>
            <a:r>
              <a:rPr lang="ru-RU" sz="2000" dirty="0"/>
              <a:t>форма обучения) </a:t>
            </a:r>
            <a:br>
              <a:rPr lang="ru-RU" sz="2000" dirty="0"/>
            </a:br>
            <a:r>
              <a:rPr lang="ru-RU" sz="2000" dirty="0"/>
              <a:t>Ассистент Безденежных А.Ф.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Красноярск, 2013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436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Синдром приобретенного иммунодефицита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u="sng" dirty="0"/>
              <a:t>Синдром приобретенного иммунодефицита</a:t>
            </a:r>
            <a:r>
              <a:rPr lang="ru-RU" dirty="0"/>
              <a:t> является конечной стадией развития инфекции, которая вызывается вирусом иммунодефицита человека. Вирус ВИЧ относится к </a:t>
            </a:r>
            <a:r>
              <a:rPr lang="ru-RU" dirty="0" err="1"/>
              <a:t>неонкогенным</a:t>
            </a:r>
            <a:r>
              <a:rPr lang="ru-RU" dirty="0"/>
              <a:t> вирусам, так называемым </a:t>
            </a:r>
            <a:r>
              <a:rPr lang="ru-RU" dirty="0" err="1"/>
              <a:t>лентивирусам</a:t>
            </a:r>
            <a:r>
              <a:rPr lang="ru-RU" dirty="0"/>
              <a:t> (медленным вирусам), вызывающим хроническое </a:t>
            </a:r>
            <a:r>
              <a:rPr lang="ru-RU" dirty="0" err="1"/>
              <a:t>демиелинизирующее</a:t>
            </a:r>
            <a:r>
              <a:rPr lang="ru-RU" dirty="0"/>
              <a:t> поражение нервной системы. Эти вирусы имеют длительный инкубационный период, способны к персистенции в организме и обладают четким тропизмом к определенным видам клеток – макрофагам, лимфоцитам, клеткам ткани мозга (леткам нейроглии). В основе заболевания лежит поражение иммунной системы: страдает гуморальное и клеточное звено иммунитета (главным образом </a:t>
            </a:r>
            <a:r>
              <a:rPr lang="ru-RU" dirty="0" err="1"/>
              <a:t>хелперная</a:t>
            </a:r>
            <a:r>
              <a:rPr lang="ru-RU" dirty="0"/>
              <a:t> популяция Т-лимфоцитов), что ведет к резкому уменьшению числа лимфоцитов в крови и нарушению функции Т-лимфоцитов. Нарушение клеточного и гуморального звеньев иммунитета приводит к активизации эндогенной условно-патогенной флоры (вирус герпеса, дрожжеподобные грибы) и к повышению чувствительности к экзогенным агентам (атипичные микобактерии, </a:t>
            </a:r>
            <a:r>
              <a:rPr lang="ru-RU" dirty="0" err="1"/>
              <a:t>криптококки</a:t>
            </a:r>
            <a:r>
              <a:rPr lang="ru-RU" dirty="0"/>
              <a:t>, </a:t>
            </a:r>
            <a:r>
              <a:rPr lang="ru-RU" dirty="0" err="1"/>
              <a:t>цитомегаловирусы</a:t>
            </a:r>
            <a:r>
              <a:rPr lang="ru-RU" dirty="0"/>
              <a:t>, токсоплазмы и др.). Более чем у 1/3 больных развиваются опухолевые поражения кожи в виде </a:t>
            </a:r>
            <a:r>
              <a:rPr lang="ru-RU" dirty="0" err="1"/>
              <a:t>лимфом</a:t>
            </a:r>
            <a:r>
              <a:rPr lang="ru-RU" dirty="0"/>
              <a:t> и злокачественно протекающей геморрагической саркомы </a:t>
            </a:r>
            <a:r>
              <a:rPr lang="ru-RU" dirty="0" err="1"/>
              <a:t>Капоши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9903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ВИЧ клиника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течение ВИЧ-инфекции выделяют три основные стадии: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) латентную (инкубационный период) длится от 2-3 недель до многих лет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2) пре-СПИД (характеризуется </a:t>
            </a:r>
            <a:r>
              <a:rPr lang="ru-RU" dirty="0" err="1"/>
              <a:t>генерализованной</a:t>
            </a:r>
            <a:r>
              <a:rPr lang="ru-RU" dirty="0"/>
              <a:t> </a:t>
            </a:r>
            <a:r>
              <a:rPr lang="ru-RU" dirty="0" err="1"/>
              <a:t>лимфоаденопатией</a:t>
            </a:r>
            <a:r>
              <a:rPr lang="ru-RU" dirty="0"/>
              <a:t>);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развернутую клиническую картину. </a:t>
            </a:r>
          </a:p>
        </p:txBody>
      </p:sp>
    </p:spTree>
    <p:extLst>
      <p:ext uri="{BB962C8B-B14F-4D97-AF65-F5344CB8AC3E}">
        <p14:creationId xmlns:p14="http://schemas.microsoft.com/office/powerpoint/2010/main" val="246559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Поражение нервной системы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Поражение нервной системы развивается </a:t>
            </a:r>
            <a:r>
              <a:rPr lang="ru-RU" dirty="0"/>
              <a:t>у 60% заболевших, причем в 10-20 случаях неврологические проявления могут быть первыми признаками заболевания. К наиболее частым синдромам поражения нервной системы относят серозный менингит или </a:t>
            </a:r>
            <a:r>
              <a:rPr lang="ru-RU" dirty="0" err="1"/>
              <a:t>менингоэнцефалит</a:t>
            </a:r>
            <a:r>
              <a:rPr lang="ru-RU" dirty="0"/>
              <a:t>, подострая энцефалопатия (СПИД-деменция), хроническая </a:t>
            </a:r>
            <a:r>
              <a:rPr lang="ru-RU" dirty="0" err="1"/>
              <a:t>миелопатия</a:t>
            </a:r>
            <a:r>
              <a:rPr lang="ru-RU" dirty="0"/>
              <a:t>, </a:t>
            </a:r>
            <a:r>
              <a:rPr lang="ru-RU" dirty="0" err="1"/>
              <a:t>полиневропатия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80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Диагностика.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Используют </a:t>
            </a:r>
            <a:r>
              <a:rPr lang="ru-RU" dirty="0"/>
              <a:t>вирусологические и серологические методы исследования – обнаружение антигенов ВИЧ или антител к нему в крови, цереброспинальной жидкости или в других биологических средах. Одновременно исследуют иммунный статус больного.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92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Лечение имеет этиологическую и патогенетическую направленность. </a:t>
            </a:r>
          </a:p>
          <a:p>
            <a:r>
              <a:rPr lang="ru-RU" dirty="0"/>
              <a:t>В качестве иммуномодулятора используют: а) биологические препараты (</a:t>
            </a:r>
            <a:r>
              <a:rPr lang="ru-RU" dirty="0" err="1"/>
              <a:t>тималин</a:t>
            </a:r>
            <a:r>
              <a:rPr lang="ru-RU" dirty="0"/>
              <a:t>, интерфероны, </a:t>
            </a:r>
            <a:r>
              <a:rPr lang="ru-RU" dirty="0" err="1"/>
              <a:t>интерлейкины</a:t>
            </a:r>
            <a:r>
              <a:rPr lang="ru-RU" dirty="0"/>
              <a:t>; б) синтетические аналоги иммуномодуляторов (</a:t>
            </a:r>
            <a:r>
              <a:rPr lang="ru-RU" dirty="0" err="1"/>
              <a:t>изопринозин</a:t>
            </a:r>
            <a:r>
              <a:rPr lang="ru-RU" dirty="0"/>
              <a:t>, </a:t>
            </a:r>
            <a:r>
              <a:rPr lang="ru-RU" dirty="0" err="1"/>
              <a:t>левамизол</a:t>
            </a:r>
            <a:r>
              <a:rPr lang="ru-RU" dirty="0"/>
              <a:t>, </a:t>
            </a:r>
            <a:r>
              <a:rPr lang="ru-RU" dirty="0" err="1"/>
              <a:t>зидовудин</a:t>
            </a:r>
            <a:r>
              <a:rPr lang="ru-RU" dirty="0"/>
              <a:t> 200 мг 6 раз в сутки); в) рекомбинантные и пептидные вакцины.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78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</a:t>
            </a:r>
            <a:br>
              <a:rPr lang="ru-RU" sz="2800" dirty="0" smtClean="0"/>
            </a:br>
            <a:r>
              <a:rPr lang="ru-RU" sz="2800" dirty="0" smtClean="0"/>
              <a:t>Основная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7455"/>
              </p:ext>
            </p:extLst>
          </p:nvPr>
        </p:nvGraphicFramePr>
        <p:xfrm>
          <a:off x="225859" y="1409312"/>
          <a:ext cx="871296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9"/>
                <a:gridCol w="3295815"/>
                <a:gridCol w="2974992"/>
                <a:gridCol w="1921553"/>
              </a:tblGrid>
              <a:tr h="49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вид издания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Автор (-ы),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составитель (-и),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редактор (-ы)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Место издания, издатель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ство,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Гусев, Е. И. Неврология и нейрохирургия: учебник в 2 т.: 1 т.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2007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Гусев, Е. И. Неврология и нейрохирургия: учебник в 2 т.: 2 т.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2009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Клиническая психология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Карвасарский Б.Д.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СПб.: Питер, 2010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в клиническую психологию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Сидоров П.И., Парняков А.В.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М.: ГЭОТАР-Медиа, 2008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88354"/>
              </p:ext>
            </p:extLst>
          </p:nvPr>
        </p:nvGraphicFramePr>
        <p:xfrm>
          <a:off x="251520" y="4581128"/>
          <a:ext cx="8712968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0"/>
                <a:gridCol w="3323401"/>
                <a:gridCol w="2947405"/>
                <a:gridCol w="19215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Клиническая психология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под ред. </a:t>
                      </a:r>
                      <a:r>
                        <a:rPr lang="ru-RU" sz="1200" kern="50" dirty="0" err="1">
                          <a:effectLst/>
                        </a:rPr>
                        <a:t>М.Перре</a:t>
                      </a:r>
                      <a:r>
                        <a:rPr lang="ru-RU" sz="1200" kern="50" dirty="0">
                          <a:effectLst/>
                        </a:rPr>
                        <a:t> , </a:t>
                      </a:r>
                      <a:r>
                        <a:rPr lang="ru-RU" sz="1200" kern="50" dirty="0" err="1">
                          <a:effectLst/>
                        </a:rPr>
                        <a:t>У.Бауманна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СПб.: Питер, 2007 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8250"/>
              </p:ext>
            </p:extLst>
          </p:nvPr>
        </p:nvGraphicFramePr>
        <p:xfrm>
          <a:off x="251520" y="5733256"/>
          <a:ext cx="8572847" cy="74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43"/>
                <a:gridCol w="7846004"/>
              </a:tblGrid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ИБС КрасГМУ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БМ МедАрт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БД </a:t>
                      </a:r>
                      <a:r>
                        <a:rPr lang="en-US" sz="1200" kern="50" dirty="0" err="1">
                          <a:effectLst/>
                        </a:rPr>
                        <a:t>Ebsco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393305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Дополнительная 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520" y="501317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Электронные ресурсы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5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3070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Актуальность темы</a:t>
            </a:r>
          </a:p>
          <a:p>
            <a:r>
              <a:rPr lang="ru-RU" dirty="0"/>
              <a:t>- этиологию, патогенез и классификацию менингитов: гнойных (менингококкового, пневмококкового и др.) и серозных (туберкулезного и вирусных);</a:t>
            </a:r>
          </a:p>
          <a:p>
            <a:r>
              <a:rPr lang="ru-RU" dirty="0"/>
              <a:t>- клинику менингеального синдрома, состоящего из общемозговых (головная боль, рвота, изменение сознания) и оболочечных симптомов (ригидности затылочных мышц, симптомов </a:t>
            </a:r>
            <a:r>
              <a:rPr lang="ru-RU" dirty="0" err="1"/>
              <a:t>Кернига</a:t>
            </a:r>
            <a:r>
              <a:rPr lang="ru-RU" dirty="0"/>
              <a:t> и </a:t>
            </a:r>
            <a:r>
              <a:rPr lang="ru-RU" dirty="0" err="1"/>
              <a:t>Брудзинского</a:t>
            </a:r>
            <a:r>
              <a:rPr lang="ru-RU" dirty="0"/>
              <a:t>: верхнего, среднего и нижнего);</a:t>
            </a:r>
          </a:p>
          <a:p>
            <a:r>
              <a:rPr lang="ru-RU" dirty="0"/>
              <a:t>- критерии диагностики менингита: </a:t>
            </a:r>
            <a:r>
              <a:rPr lang="ru-RU" dirty="0" err="1"/>
              <a:t>общеинфекционный</a:t>
            </a:r>
            <a:r>
              <a:rPr lang="ru-RU" dirty="0"/>
              <a:t> синдром, менингеальный синдром и изменения ликвора;</a:t>
            </a:r>
          </a:p>
          <a:p>
            <a:r>
              <a:rPr lang="ru-RU" dirty="0"/>
              <a:t>- клинику, диагностику и лечение гнойных менингитов: менингококкового, пневмококкового и др.</a:t>
            </a:r>
          </a:p>
          <a:p>
            <a:r>
              <a:rPr lang="ru-RU" dirty="0"/>
              <a:t>- клинику, диагностику и лечение серозных вирусных менингитов;</a:t>
            </a:r>
          </a:p>
          <a:p>
            <a:r>
              <a:rPr lang="ru-RU" dirty="0"/>
              <a:t>- клинику, диагностику и лечение туберкулезного менингита;</a:t>
            </a:r>
          </a:p>
          <a:p>
            <a:r>
              <a:rPr lang="ru-RU" dirty="0"/>
              <a:t>- прогноз после перенесенных менингитов;</a:t>
            </a:r>
          </a:p>
          <a:p>
            <a:r>
              <a:rPr lang="ru-RU" dirty="0" smtClean="0"/>
              <a:t>- </a:t>
            </a:r>
            <a:r>
              <a:rPr lang="ru-RU" dirty="0"/>
              <a:t>поражение нервной системы при ВИЧ-инфекции;</a:t>
            </a:r>
          </a:p>
          <a:p>
            <a:r>
              <a:rPr lang="ru-RU" dirty="0"/>
              <a:t>- поражение нервной системы при СПИДе.</a:t>
            </a:r>
            <a:r>
              <a:rPr lang="ru-RU" b="1" dirty="0"/>
              <a:t> </a:t>
            </a:r>
            <a:endParaRPr lang="ru-RU" dirty="0"/>
          </a:p>
          <a:p>
            <a:r>
              <a:rPr lang="ru-RU" dirty="0" smtClean="0"/>
              <a:t>Выводы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Менингит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u="sng" dirty="0"/>
              <a:t>Менингит</a:t>
            </a:r>
            <a:r>
              <a:rPr lang="ru-RU" dirty="0"/>
              <a:t> – это острое инфекционное заболевание с поражением оболочек головного мозга.</a:t>
            </a:r>
          </a:p>
          <a:p>
            <a:r>
              <a:rPr lang="ru-RU" dirty="0"/>
              <a:t>По виду возбудителя различают: а) бактериальные менингиты; б) вирусные менингиты; в) грибковые менингиты и пр. По характеру воспалительного процесса различают: а) гнойные менингиты; б) серозные менингиты. По клиническому течению различают: острые, подострые и хронические менингиты; молниеносная форма течения – при гнойных менингитах, а также первичные и вторичные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1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Критериями диагностики менингита является наличие 3-х синдромов: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Общеинфекционного</a:t>
            </a:r>
            <a:r>
              <a:rPr lang="ru-RU" dirty="0"/>
              <a:t> (повышение температуры, озноб, жар, воспалительные изменения крови, иногда кожные высыпания);</a:t>
            </a:r>
          </a:p>
          <a:p>
            <a:r>
              <a:rPr lang="ru-RU" dirty="0"/>
              <a:t>2. Менингеального (оболочечного) синдрома, состоящего из общемозговых симптомов (головной боли, сопровождающейся рвотой, гиперестезией кожи и органов чувств) и объективных менингеальных симптомов (менингеальной позы, ригидности затылочных мышц, симптомов </a:t>
            </a:r>
            <a:r>
              <a:rPr lang="ru-RU" dirty="0" err="1"/>
              <a:t>Кернига</a:t>
            </a:r>
            <a:r>
              <a:rPr lang="ru-RU" dirty="0"/>
              <a:t> и </a:t>
            </a:r>
            <a:r>
              <a:rPr lang="ru-RU" dirty="0" err="1"/>
              <a:t>Брудзинского</a:t>
            </a:r>
            <a:r>
              <a:rPr lang="ru-RU" dirty="0"/>
              <a:t> верхнего, среднего и нижнего, а у детей симптома подвешивания </a:t>
            </a:r>
            <a:r>
              <a:rPr lang="ru-RU" dirty="0" err="1"/>
              <a:t>Лесажа</a:t>
            </a:r>
            <a:r>
              <a:rPr lang="ru-RU" dirty="0"/>
              <a:t>).</a:t>
            </a:r>
          </a:p>
          <a:p>
            <a:r>
              <a:rPr lang="ru-RU" dirty="0"/>
              <a:t>3. Воспалительных изменений в ликворе в  виде клеточно-белковой диссоциации, характерной для всех менингитов, когда увеличение количества клеток (</a:t>
            </a:r>
            <a:r>
              <a:rPr lang="ru-RU" dirty="0" err="1"/>
              <a:t>плеоцитоз</a:t>
            </a:r>
            <a:r>
              <a:rPr lang="ru-RU" dirty="0"/>
              <a:t>) значительно превышает количество белка. От характера </a:t>
            </a:r>
            <a:r>
              <a:rPr lang="ru-RU" dirty="0" err="1"/>
              <a:t>плеоцитоза</a:t>
            </a:r>
            <a:r>
              <a:rPr lang="ru-RU" dirty="0"/>
              <a:t> зависит вид воспаления, так при серозных менингитах он </a:t>
            </a:r>
            <a:r>
              <a:rPr lang="ru-RU" dirty="0" err="1"/>
              <a:t>лимфоцитарный</a:t>
            </a:r>
            <a:r>
              <a:rPr lang="ru-RU" dirty="0"/>
              <a:t>, а по цвету ликвор прозрачный или слегка опалесцирующий, при гнойных – он </a:t>
            </a:r>
            <a:r>
              <a:rPr lang="ru-RU" dirty="0" err="1"/>
              <a:t>нейтрофильный</a:t>
            </a:r>
            <a:r>
              <a:rPr lang="ru-RU" dirty="0"/>
              <a:t> (лейкоцитарный), а по цвету – от мутного до желтовато-зеленоватого цвета.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194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Менингококковый менингит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u="sng" dirty="0"/>
              <a:t>Симптомами менингококкового менингита (первично гнойного) </a:t>
            </a:r>
            <a:r>
              <a:rPr lang="ru-RU" dirty="0"/>
              <a:t>являются: острое начало, резкая головная боль, рвота, общая гиперестезия, менингеальный синдром, повышение, а затем угасание сухожильных рефлексов, пирамидные патологические симптомы, поражение </a:t>
            </a:r>
            <a:r>
              <a:rPr lang="en-US" dirty="0"/>
              <a:t>III</a:t>
            </a:r>
            <a:r>
              <a:rPr lang="ru-RU" dirty="0"/>
              <a:t>, </a:t>
            </a:r>
            <a:r>
              <a:rPr lang="en-US" dirty="0"/>
              <a:t>VI</a:t>
            </a:r>
            <a:r>
              <a:rPr lang="ru-RU" dirty="0"/>
              <a:t> пар (косоглазие, птоз, анизокория, диплопия), реже </a:t>
            </a:r>
            <a:r>
              <a:rPr lang="en-US" dirty="0"/>
              <a:t>VII</a:t>
            </a:r>
            <a:r>
              <a:rPr lang="ru-RU" dirty="0"/>
              <a:t> и </a:t>
            </a:r>
            <a:r>
              <a:rPr lang="en-US" dirty="0"/>
              <a:t>VIII</a:t>
            </a:r>
            <a:r>
              <a:rPr lang="ru-RU" dirty="0"/>
              <a:t> пар ЧМН, иногда на коже появляется геморрагическая сыпь. </a:t>
            </a:r>
          </a:p>
          <a:p>
            <a:r>
              <a:rPr lang="ru-RU" dirty="0"/>
              <a:t>В тяжелых случаях наряду с поражением мозговых оболочек и черепно-мозговых нервов в патологический процесс вовлекается и мозговое вещество, тогда развивается </a:t>
            </a:r>
            <a:r>
              <a:rPr lang="ru-RU" dirty="0" err="1"/>
              <a:t>менингоэнцефалит</a:t>
            </a:r>
            <a:r>
              <a:rPr lang="ru-RU" dirty="0"/>
              <a:t>, а в клинической симптоматике может возникать нарушение сознания, судороги и </a:t>
            </a:r>
            <a:r>
              <a:rPr lang="ru-RU" dirty="0" err="1"/>
              <a:t>эпиприпадки</a:t>
            </a:r>
            <a:r>
              <a:rPr lang="ru-RU" dirty="0"/>
              <a:t>, параличи, парезы, гиперкинезы и т.д. </a:t>
            </a:r>
            <a:r>
              <a:rPr lang="ru-RU" dirty="0" err="1"/>
              <a:t>Менингоэнцефалит</a:t>
            </a:r>
            <a:r>
              <a:rPr lang="ru-RU" dirty="0"/>
              <a:t> отличается более тяжелым течением и прогнозом.</a:t>
            </a:r>
          </a:p>
          <a:p>
            <a:r>
              <a:rPr lang="ru-RU" dirty="0"/>
              <a:t>Тяжелым осложнением менингококковой инфекции является </a:t>
            </a:r>
            <a:r>
              <a:rPr lang="ru-RU" dirty="0" err="1"/>
              <a:t>бактериалный</a:t>
            </a:r>
            <a:r>
              <a:rPr lang="ru-RU" dirty="0"/>
              <a:t> (</a:t>
            </a:r>
            <a:r>
              <a:rPr lang="ru-RU" dirty="0" err="1"/>
              <a:t>эндотоксический</a:t>
            </a:r>
            <a:r>
              <a:rPr lang="ru-RU" dirty="0"/>
              <a:t>) шок, когда внезапно повышается температура, появляется обильная геморрагическая сыпь на коже и слизистых оболочках, сначала мелкая , затем более крупная с некротическими участками, тахикардия, снижение АД, тоны сердца становятся приглушенными, дыхание неравномерным. Могут возникать судороги. Больной впадает в коматозное состояние и может погибнуть. Долгое время такой исход связывали с разрушением коры надпочечников (синдром </a:t>
            </a:r>
            <a:r>
              <a:rPr lang="ru-RU" dirty="0" err="1"/>
              <a:t>Уотерхауса-Фридериксена</a:t>
            </a:r>
            <a:r>
              <a:rPr lang="ru-RU" dirty="0"/>
              <a:t>). В настоящее время считают, что причиной такого тяжелого течения заболевания является </a:t>
            </a:r>
            <a:r>
              <a:rPr lang="ru-RU" dirty="0" err="1"/>
              <a:t>эндотоксический</a:t>
            </a:r>
            <a:r>
              <a:rPr lang="ru-RU" dirty="0"/>
              <a:t> шок, возникающий в результате поражения мелких сосудов и развития ДВС-синдрома. Поражение надпочечников удается обнаружить не во всех случаях. </a:t>
            </a:r>
          </a:p>
          <a:p>
            <a:r>
              <a:rPr lang="ru-RU" dirty="0"/>
              <a:t>В крови: </a:t>
            </a:r>
            <a:r>
              <a:rPr lang="ru-RU" dirty="0" err="1"/>
              <a:t>нейтофильный</a:t>
            </a:r>
            <a:r>
              <a:rPr lang="ru-RU" dirty="0"/>
              <a:t> лейкоцитоз и ускоренная СОЭ.</a:t>
            </a:r>
          </a:p>
          <a:p>
            <a:r>
              <a:rPr lang="ru-RU" dirty="0"/>
              <a:t>Ликвор: мутный, гнойный, вытекает под повышенным давлением, </a:t>
            </a:r>
            <a:r>
              <a:rPr lang="ru-RU" dirty="0" err="1"/>
              <a:t>нейтрофильный</a:t>
            </a:r>
            <a:r>
              <a:rPr lang="ru-RU" dirty="0"/>
              <a:t> </a:t>
            </a:r>
            <a:r>
              <a:rPr lang="ru-RU" dirty="0" err="1"/>
              <a:t>плеоцитоз</a:t>
            </a:r>
            <a:r>
              <a:rPr lang="ru-RU" dirty="0"/>
              <a:t> до нескольких десятков тысяч в 1 </a:t>
            </a:r>
            <a:r>
              <a:rPr lang="ru-RU" dirty="0" err="1"/>
              <a:t>мкл</a:t>
            </a:r>
            <a:r>
              <a:rPr lang="ru-RU" dirty="0"/>
              <a:t>, повышенное содержание белка до 1-15г/л., снижение уровня сахара и хлоридов. При бактериоскопии ликвора можно обнаружить менингококк, который также выделяют из слизи зева и носоглотки.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55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Пневмококковый  менингит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u="sng" dirty="0"/>
              <a:t>Симптомами пневмококкового менингита, который чаще является вторичным (на фоне пневмонии, отита, синусита, открытой черепно-мозговой травмы и др.)</a:t>
            </a:r>
            <a:r>
              <a:rPr lang="ru-RU" dirty="0"/>
              <a:t> являются: тяжелое течение, частое развитие сопора и комы, эпилептических припадков, поражения черепно-мозговых нервов и очаговых симптомов (моно- и гемипарезов, гиперкинезов, афазии, атаксии и др.)т.е. часто развивается </a:t>
            </a:r>
            <a:r>
              <a:rPr lang="ru-RU" dirty="0" err="1"/>
              <a:t>менингоэнцефалит</a:t>
            </a:r>
            <a:r>
              <a:rPr lang="ru-RU" dirty="0"/>
              <a:t>. Возможно развитие острого отека мозга с вклинением. Вследствие повышения внутричерепного давления появляются застойные диски зрительных нервов на глазном дне.</a:t>
            </a:r>
          </a:p>
          <a:p>
            <a:r>
              <a:rPr lang="ru-RU" dirty="0"/>
              <a:t>В крови выраженные воспалительные изменения. В ликворе изменения такие же, как и при других гнойных менингитах: </a:t>
            </a:r>
            <a:r>
              <a:rPr lang="ru-RU" dirty="0" err="1"/>
              <a:t>нейтрофильный</a:t>
            </a:r>
            <a:r>
              <a:rPr lang="ru-RU" dirty="0"/>
              <a:t> </a:t>
            </a:r>
            <a:r>
              <a:rPr lang="ru-RU" dirty="0" err="1"/>
              <a:t>плеоцитоз</a:t>
            </a:r>
            <a:r>
              <a:rPr lang="ru-RU" dirty="0"/>
              <a:t> более 1000 в 1 </a:t>
            </a:r>
            <a:r>
              <a:rPr lang="ru-RU" dirty="0" err="1"/>
              <a:t>мкл</a:t>
            </a:r>
            <a:r>
              <a:rPr lang="ru-RU" dirty="0"/>
              <a:t>. Пневмококковая этиология подтверждается обнаружением возбудителя в ликворе.</a:t>
            </a:r>
          </a:p>
          <a:p>
            <a:r>
              <a:rPr lang="ru-RU" dirty="0"/>
              <a:t>К ранним осложнениям гнойных менингитов относятся: повышение внутричерепного давления, гидроцефалия (чаще у детей), поражения черепных нервов.</a:t>
            </a:r>
          </a:p>
          <a:p>
            <a:r>
              <a:rPr lang="ru-RU" dirty="0"/>
              <a:t>К поздним осложнениям относят </a:t>
            </a:r>
            <a:r>
              <a:rPr lang="ru-RU" dirty="0" err="1"/>
              <a:t>резидуальный</a:t>
            </a:r>
            <a:r>
              <a:rPr lang="ru-RU" dirty="0"/>
              <a:t> неврологический дефект (парезы, гиперкинезы, атаксии, афазии и др.), эпилепсию, деменцию.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34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Туберкулезный  менингит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u="sng" dirty="0"/>
              <a:t>Симптомами туберкулезного менингита, который относится к вторичным серозным менингитам,</a:t>
            </a:r>
            <a:r>
              <a:rPr lang="ru-RU" dirty="0"/>
              <a:t> являются: подострое начало и постепенное развитие клинических симптомов. Туберкулезный менингит чаще всего является проявлением гематогенно-диссеминированного туберкулеза. Первичный очаг обычно локализуется в легких или бронхиальных лимфатических узлах, но возможна его локализация и в других органах. Часто первичный очаг остается не распознанным. В развитии туберкулезного менингита большую роль играют аллергические факторы и состояние иммунодефицита (при СПИДе, алкоголизме, наркомании, нарушении питания).</a:t>
            </a:r>
          </a:p>
          <a:p>
            <a:r>
              <a:rPr lang="ru-RU" dirty="0"/>
              <a:t>Появлению менингеальных симптомов предшествует период предвестников: недомогание, повышенная утомляемость, снижение аппетита, нарушения сна, субфебрильная температура к вечеру, незначительные головные боли, иногда беспричинная рвота. Постепенно эти симптомы нарастают, головные боли усиливаются, учащается рвота, температура тела поднимается до 38-39°, появляются менингеальные симптомы: ригидность мышц затылка, симптомы </a:t>
            </a:r>
            <a:r>
              <a:rPr lang="ru-RU" dirty="0" err="1"/>
              <a:t>Кернига</a:t>
            </a:r>
            <a:r>
              <a:rPr lang="ru-RU" dirty="0"/>
              <a:t> и </a:t>
            </a:r>
            <a:r>
              <a:rPr lang="ru-RU" dirty="0" err="1"/>
              <a:t>Брудзинского</a:t>
            </a:r>
            <a:r>
              <a:rPr lang="ru-RU" dirty="0"/>
              <a:t>. Затем к симптомам раздражения мозговых оболочек присоединяются симптомы поражения черепно-мозговых нервов: </a:t>
            </a:r>
            <a:r>
              <a:rPr lang="en-US" dirty="0"/>
              <a:t>III</a:t>
            </a:r>
            <a:r>
              <a:rPr lang="ru-RU" dirty="0"/>
              <a:t>, </a:t>
            </a:r>
            <a:r>
              <a:rPr lang="en-US" dirty="0"/>
              <a:t>VI</a:t>
            </a:r>
            <a:r>
              <a:rPr lang="ru-RU" dirty="0"/>
              <a:t>, </a:t>
            </a:r>
            <a:r>
              <a:rPr lang="en-US" dirty="0"/>
              <a:t>VII</a:t>
            </a:r>
            <a:r>
              <a:rPr lang="ru-RU" dirty="0"/>
              <a:t>, </a:t>
            </a:r>
            <a:r>
              <a:rPr lang="en-US" dirty="0"/>
              <a:t>VIII</a:t>
            </a:r>
            <a:r>
              <a:rPr lang="ru-RU" dirty="0"/>
              <a:t>. Возможна быстрая потеря зрения в связи с развитием неврита зрительных нервов или застойных явлений на глазном дне. На поздних этапах появляются очаговые симптомы: асимметрия сухожильных рефлексов, патологические рефлексы, моно- или гемипарезы, вследствие вовлечения в патологический процесс головного мозга. Возможно присоединение гипоталамической дисфункции</a:t>
            </a:r>
          </a:p>
          <a:p>
            <a:r>
              <a:rPr lang="ru-RU" dirty="0"/>
              <a:t>Ликвор прозрачный, слегка опалесцирующий, белок увеличен до 1-5 г/л, </a:t>
            </a:r>
            <a:r>
              <a:rPr lang="ru-RU" dirty="0" err="1"/>
              <a:t>лимфоцитарно-нейтрофильный</a:t>
            </a:r>
            <a:r>
              <a:rPr lang="ru-RU" dirty="0"/>
              <a:t> </a:t>
            </a:r>
            <a:r>
              <a:rPr lang="ru-RU" dirty="0" err="1"/>
              <a:t>цитоз</a:t>
            </a:r>
            <a:r>
              <a:rPr lang="ru-RU" dirty="0"/>
              <a:t> (100-300 клеток) снижено содержание глюкозы. Типичным является выпадение в цереброспинальной жидкости (при сохранении ее в пробирке в течение 12-24 часов) нежной фибриновой паутинообразной пленки, начинающейся от уровня жидкости и напоминающей опрокинутую елку. В этой пленке фибрина в 2/3 случаев обнаруживают микобактерии туберкулеза. Обязательным является проведение рентгенографии грудной клетки и туберкулиновых проб.</a:t>
            </a:r>
          </a:p>
          <a:p>
            <a:r>
              <a:rPr lang="ru-RU" dirty="0"/>
              <a:t>Характерны ранние осложнения в виде гидроцефалии, </a:t>
            </a:r>
            <a:r>
              <a:rPr lang="ru-RU" dirty="0" err="1"/>
              <a:t>эписиндрома</a:t>
            </a:r>
            <a:r>
              <a:rPr lang="ru-RU" dirty="0"/>
              <a:t>, стойких слепоты и глухоты. К поздним осложнениям относятся: </a:t>
            </a:r>
            <a:r>
              <a:rPr lang="ru-RU" dirty="0" err="1"/>
              <a:t>резидуальный</a:t>
            </a:r>
            <a:r>
              <a:rPr lang="ru-RU" dirty="0"/>
              <a:t> неврологический дефект (гемипарез, </a:t>
            </a:r>
            <a:r>
              <a:rPr lang="ru-RU" dirty="0" err="1"/>
              <a:t>парапарез</a:t>
            </a:r>
            <a:r>
              <a:rPr lang="ru-RU" dirty="0"/>
              <a:t>, гиперкинезы, нейроэндокринные нарушения), психические расстройства.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7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Энтеровирусный  менингит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u="sng" dirty="0"/>
              <a:t>Симптомами энтеровирусного менингита, который вызывается вирусами </a:t>
            </a:r>
            <a:r>
              <a:rPr lang="ru-RU" u="sng" dirty="0" err="1"/>
              <a:t>Коксаки</a:t>
            </a:r>
            <a:r>
              <a:rPr lang="ru-RU" u="sng" dirty="0"/>
              <a:t> и </a:t>
            </a:r>
            <a:r>
              <a:rPr lang="en-US" u="sng" dirty="0"/>
              <a:t>ECHO</a:t>
            </a:r>
            <a:r>
              <a:rPr lang="ru-RU" u="sng" dirty="0"/>
              <a:t>, </a:t>
            </a:r>
            <a:r>
              <a:rPr lang="ru-RU" dirty="0"/>
              <a:t>являются: острое начало, диффузная головная боль, рвота, спутанность сознания, гиперемия лица с бледным носогубным треугольником, конъюнктивит, </a:t>
            </a:r>
            <a:r>
              <a:rPr lang="ru-RU" dirty="0" err="1"/>
              <a:t>эписклерит</a:t>
            </a:r>
            <a:r>
              <a:rPr lang="ru-RU" dirty="0"/>
              <a:t>, </a:t>
            </a:r>
            <a:r>
              <a:rPr lang="ru-RU" dirty="0" err="1"/>
              <a:t>петехиальная</a:t>
            </a:r>
            <a:r>
              <a:rPr lang="ru-RU" dirty="0"/>
              <a:t> или </a:t>
            </a:r>
            <a:r>
              <a:rPr lang="ru-RU" dirty="0" err="1"/>
              <a:t>макулопапулярная</a:t>
            </a:r>
            <a:r>
              <a:rPr lang="ru-RU" dirty="0"/>
              <a:t> сыпь на теле, боли в животе, менингеальный синдром, легкие симптомы поражения нервной системы. В крови часто отмечается сдвиг лейкоцитарной формулы влево, повышенная СОЭ. В ликворе </a:t>
            </a:r>
            <a:r>
              <a:rPr lang="ru-RU" dirty="0" err="1"/>
              <a:t>лимфоцитарный</a:t>
            </a:r>
            <a:r>
              <a:rPr lang="ru-RU" dirty="0"/>
              <a:t> </a:t>
            </a:r>
            <a:r>
              <a:rPr lang="ru-RU" dirty="0" err="1"/>
              <a:t>плеоцитоз</a:t>
            </a:r>
            <a:r>
              <a:rPr lang="ru-RU" dirty="0"/>
              <a:t> (в первые часы он может быть </a:t>
            </a:r>
            <a:r>
              <a:rPr lang="ru-RU" dirty="0" err="1"/>
              <a:t>нейтрофильным</a:t>
            </a:r>
            <a:r>
              <a:rPr lang="ru-RU" dirty="0"/>
              <a:t>), умеренное повышение уровня белка, нормальное содержание глюкозы. Вирус может быть выделен из кала, реже из ликвора и носоглотки. Подтверждает диагноз и увеличение противовирусных антител в сыворотке и ликворе. Течение энтеровирусных менингитов благоприятное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323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u="sng" dirty="0"/>
              <a:t>Лечение менингококкового менингита.</a:t>
            </a:r>
            <a:r>
              <a:rPr lang="ru-RU" dirty="0"/>
              <a:t> Пенициллин 200000-300000 ЕД/кг в сутки (иногда и больше) 20-40 </a:t>
            </a:r>
            <a:r>
              <a:rPr lang="ru-RU" dirty="0" err="1"/>
              <a:t>млн.в</a:t>
            </a:r>
            <a:r>
              <a:rPr lang="ru-RU" dirty="0"/>
              <a:t>/м, в/в; ампициллин 6-8г в сутки в/м, в/в; оксациллин 2-4г в сутки; левомицетин-</a:t>
            </a:r>
            <a:r>
              <a:rPr lang="ru-RU" dirty="0" err="1"/>
              <a:t>сукцинат</a:t>
            </a:r>
            <a:r>
              <a:rPr lang="ru-RU" dirty="0"/>
              <a:t> 3г в/в каждые 8 часов; </a:t>
            </a:r>
            <a:r>
              <a:rPr lang="ru-RU" dirty="0" err="1"/>
              <a:t>цифотаксим</a:t>
            </a:r>
            <a:r>
              <a:rPr lang="ru-RU" dirty="0"/>
              <a:t> (</a:t>
            </a:r>
            <a:r>
              <a:rPr lang="ru-RU" dirty="0" err="1"/>
              <a:t>клафоран</a:t>
            </a:r>
            <a:r>
              <a:rPr lang="ru-RU" dirty="0"/>
              <a:t>) 6-12г в сутки, </a:t>
            </a:r>
            <a:r>
              <a:rPr lang="ru-RU" dirty="0" err="1"/>
              <a:t>цифтриаксон</a:t>
            </a:r>
            <a:r>
              <a:rPr lang="ru-RU" dirty="0"/>
              <a:t> 1-4г в сутки. В тяжелых случаях антибиотики следует вводить внутривенно. После нормализации температуры антибактериальную терапию следует продолжать в среднем 7-10 дней. </a:t>
            </a:r>
            <a:r>
              <a:rPr lang="ru-RU" dirty="0" err="1"/>
              <a:t>Синдромальное</a:t>
            </a:r>
            <a:r>
              <a:rPr lang="ru-RU" dirty="0"/>
              <a:t> лечение  включает в себя </a:t>
            </a:r>
            <a:r>
              <a:rPr lang="ru-RU" dirty="0" err="1"/>
              <a:t>детоксикационную</a:t>
            </a:r>
            <a:r>
              <a:rPr lang="ru-RU" dirty="0"/>
              <a:t> терапию (</a:t>
            </a:r>
            <a:r>
              <a:rPr lang="ru-RU" dirty="0" err="1"/>
              <a:t>гемодез</a:t>
            </a:r>
            <a:r>
              <a:rPr lang="ru-RU" dirty="0"/>
              <a:t>, изотонический раствор хлорида натрия, в тяжелых случаях – </a:t>
            </a:r>
            <a:r>
              <a:rPr lang="ru-RU" dirty="0" err="1"/>
              <a:t>плазмаферез</a:t>
            </a:r>
            <a:r>
              <a:rPr lang="ru-RU" dirty="0"/>
              <a:t>); </a:t>
            </a:r>
            <a:r>
              <a:rPr lang="ru-RU" dirty="0" err="1"/>
              <a:t>дегидратационную</a:t>
            </a:r>
            <a:r>
              <a:rPr lang="ru-RU" dirty="0"/>
              <a:t> терапию (лазикс, </a:t>
            </a:r>
            <a:r>
              <a:rPr lang="ru-RU" dirty="0" err="1"/>
              <a:t>маннитол</a:t>
            </a:r>
            <a:r>
              <a:rPr lang="ru-RU" dirty="0"/>
              <a:t>); при ДВС-синдроме кортикостероиды, гепарин, свежезамороженная плазма.</a:t>
            </a:r>
          </a:p>
          <a:p>
            <a:r>
              <a:rPr lang="ru-RU" u="sng" dirty="0"/>
              <a:t>Лечение туберкулезного менингита.</a:t>
            </a:r>
            <a:r>
              <a:rPr lang="ru-RU" dirty="0"/>
              <a:t> </a:t>
            </a:r>
            <a:r>
              <a:rPr lang="ru-RU" dirty="0" err="1"/>
              <a:t>Изониазид</a:t>
            </a:r>
            <a:r>
              <a:rPr lang="ru-RU" dirty="0"/>
              <a:t> 5-10 мг/кг в сутки, курс 6 месяцев; </a:t>
            </a:r>
            <a:r>
              <a:rPr lang="ru-RU" dirty="0" err="1"/>
              <a:t>пиразинамид</a:t>
            </a:r>
            <a:r>
              <a:rPr lang="ru-RU" dirty="0"/>
              <a:t> 30 мг/кг в сутки, курс 2 месяца; </a:t>
            </a:r>
            <a:r>
              <a:rPr lang="ru-RU" dirty="0" err="1"/>
              <a:t>рифампицин</a:t>
            </a:r>
            <a:r>
              <a:rPr lang="ru-RU" dirty="0"/>
              <a:t> 10-20 мг 1 раз в сутки, курс 9 месяцев; </a:t>
            </a:r>
            <a:r>
              <a:rPr lang="ru-RU" dirty="0" err="1"/>
              <a:t>этамбутол</a:t>
            </a:r>
            <a:r>
              <a:rPr lang="ru-RU" dirty="0"/>
              <a:t> 15-25 мг/кг в сутки, курс 2 месяца.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0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1899</Words>
  <Application>Microsoft Office PowerPoint</Application>
  <PresentationFormat>Экран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Кафедра нервных болезней с курсом медицинской реабилитации ПО    Тема: «Менингиты: серозные и гнойные. Полиомиелит. Нейросифилис. Поражение н.с. при ВИЧ-инфекции. Методы восстановительного обучения »    лекция № 8 по дисциплине Спецпрактикум по восстановительному обучению с супервизией для студентов 5 курса, обучающихся по специальности  030401 – Клиническая психология (очная форма обучения)  Ассистент Безденежных А.Ф.      Красноярск, 2013 </vt:lpstr>
      <vt:lpstr>План лекции</vt:lpstr>
      <vt:lpstr>Менингит</vt:lpstr>
      <vt:lpstr>Критериями диагностики менингита является наличие 3-х синдромов: </vt:lpstr>
      <vt:lpstr>Менингококковый менингит</vt:lpstr>
      <vt:lpstr>Пневмококковый  менингит</vt:lpstr>
      <vt:lpstr>Туберкулезный  менингит</vt:lpstr>
      <vt:lpstr>Энтеровирусный  менингит</vt:lpstr>
      <vt:lpstr>Лечение </vt:lpstr>
      <vt:lpstr>Синдром приобретенного иммунодефицита</vt:lpstr>
      <vt:lpstr>ВИЧ клиника</vt:lpstr>
      <vt:lpstr>Поражение нервной системы</vt:lpstr>
      <vt:lpstr>Диагностика.</vt:lpstr>
      <vt:lpstr>Лечение</vt:lpstr>
      <vt:lpstr>Литература Основная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 </dc:title>
  <dc:creator>Анка</dc:creator>
  <cp:lastModifiedBy>sacred</cp:lastModifiedBy>
  <cp:revision>16</cp:revision>
  <dcterms:created xsi:type="dcterms:W3CDTF">2014-01-12T11:31:58Z</dcterms:created>
  <dcterms:modified xsi:type="dcterms:W3CDTF">2014-01-19T13:20:11Z</dcterms:modified>
</cp:coreProperties>
</file>