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9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96" r:id="rId32"/>
    <p:sldId id="290" r:id="rId33"/>
    <p:sldId id="291" r:id="rId34"/>
    <p:sldId id="292" r:id="rId35"/>
    <p:sldId id="293" r:id="rId36"/>
    <p:sldId id="294" r:id="rId37"/>
    <p:sldId id="29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B8FD990-3870-4859-AF92-E37A323EAD96}">
          <p14:sldIdLst>
            <p14:sldId id="256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8"/>
            <p14:sldId id="296"/>
            <p14:sldId id="290"/>
            <p14:sldId id="291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8" autoAdjust="0"/>
    <p:restoredTop sz="94660"/>
  </p:normalViewPr>
  <p:slideViewPr>
    <p:cSldViewPr>
      <p:cViewPr varScale="1">
        <p:scale>
          <a:sx n="63" d="100"/>
          <a:sy n="63" d="100"/>
        </p:scale>
        <p:origin x="156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51087-DDC8-41BC-B85B-453BA67169C8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38687-43A8-46DE-B48A-7E45E4200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880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38687-43A8-46DE-B48A-7E45E420074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778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38687-43A8-46DE-B48A-7E45E420074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815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ctr"/>
            <a:r>
              <a:rPr lang="ru-RU" b="1" i="0" dirty="0">
                <a:solidFill>
                  <a:srgbClr val="000000"/>
                </a:solidFill>
                <a:effectLst/>
                <a:latin typeface="Roboto"/>
              </a:rPr>
              <a:t>ДИЛТИАЗЕМ</a:t>
            </a:r>
          </a:p>
          <a:p>
            <a:pPr algn="l" fontAlgn="ctr"/>
            <a:r>
              <a:rPr lang="ru-RU" b="1" i="0" dirty="0">
                <a:solidFill>
                  <a:srgbClr val="999999"/>
                </a:solidFill>
                <a:effectLst/>
                <a:latin typeface="Roboto"/>
              </a:rPr>
              <a:t>, таблетки</a:t>
            </a:r>
          </a:p>
          <a:p>
            <a:pPr algn="l"/>
            <a:r>
              <a:rPr lang="en-US" b="0" i="0" dirty="0">
                <a:solidFill>
                  <a:srgbClr val="999999"/>
                </a:solidFill>
                <a:effectLst/>
                <a:latin typeface="Roboto"/>
              </a:rPr>
              <a:t>DILTIAZEM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38687-43A8-46DE-B48A-7E45E4200742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652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дилтиаз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- антиоксидант и блокатор кальциевых каналов.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38687-43A8-46DE-B48A-7E45E4200742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76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1916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916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B2F05-2F52-4388-A783-0FFD08868ED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92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BC3A2-41A3-4C45-8D10-CB9C435EE0E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19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8E922-B3DC-4790-9228-CB0C07A7CD8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00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AA43E-B447-4DE2-9D85-ECD188F884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04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60D5E-5FB4-48C2-97E9-2E4AD127DBF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75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7DADB-121B-44D4-9B70-AB5CFB2083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05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A351E-0E10-4413-B2EE-06C0AB91F38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25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0C830-556B-47DE-8419-6CF6AEA7E1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5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6FD44-A271-4859-B9E6-22249C03F2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14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AF616-1270-449A-A510-64E23D1D4E1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6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6114D-F9BF-401C-9835-AAA84DC12B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40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A6134-0DF4-40E5-BFBB-484CB6AD122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181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81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81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81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81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81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81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1813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1813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1813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813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0990CE-E149-4557-B0D0-B1BAE76E59C6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1814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781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4A4949"/>
                </a:solidFill>
                <a:latin typeface="Tahoma"/>
              </a:rPr>
              <a:t>Код: H74.0</a:t>
            </a:r>
            <a:br>
              <a:rPr lang="ru-RU" b="1" dirty="0">
                <a:solidFill>
                  <a:srgbClr val="4A4949"/>
                </a:solidFill>
                <a:latin typeface="Tahoma"/>
              </a:rPr>
            </a:br>
            <a:r>
              <a:rPr lang="ru-RU" b="1" dirty="0">
                <a:solidFill>
                  <a:srgbClr val="4A4949"/>
                </a:solidFill>
                <a:latin typeface="Tahoma"/>
              </a:rPr>
              <a:t>Диагноз: </a:t>
            </a:r>
            <a:r>
              <a:rPr lang="ru-RU" b="1" dirty="0" err="1">
                <a:solidFill>
                  <a:srgbClr val="4A4949"/>
                </a:solidFill>
                <a:latin typeface="Tahoma"/>
              </a:rPr>
              <a:t>Тимпаносклероз</a:t>
            </a:r>
            <a:br>
              <a:rPr lang="ru-RU" b="1" dirty="0">
                <a:solidFill>
                  <a:srgbClr val="4A4949"/>
                </a:solidFill>
                <a:latin typeface="Tahoma"/>
              </a:rPr>
            </a:br>
            <a:br>
              <a:rPr lang="ru-RU" dirty="0">
                <a:solidFill>
                  <a:srgbClr val="4A4949"/>
                </a:solidFill>
                <a:latin typeface="Verdana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algn="l" fontAlgn="base"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ru-RU" sz="3200" b="1" dirty="0">
                <a:latin typeface="Times New Roman" pitchFamily="18" charset="0"/>
              </a:rPr>
              <a:t>Доцент, к.м.н. Торопова Л.А.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ru-RU" sz="3200" b="1" dirty="0">
                <a:latin typeface="Times New Roman" pitchFamily="18" charset="0"/>
              </a:rPr>
              <a:t>2021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132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5" cy="4968552"/>
          </a:xfrm>
        </p:spPr>
        <p:txBody>
          <a:bodyPr>
            <a:normAutofit/>
          </a:bodyPr>
          <a:lstStyle/>
          <a:p>
            <a:r>
              <a:rPr lang="ru-RU" dirty="0"/>
              <a:t>-</a:t>
            </a:r>
            <a:r>
              <a:rPr lang="ru-RU" sz="2800" dirty="0"/>
              <a:t>гиалиновая дегенерация, </a:t>
            </a:r>
          </a:p>
          <a:p>
            <a:r>
              <a:rPr lang="ru-RU" sz="2800" dirty="0"/>
              <a:t>-эктопическая </a:t>
            </a:r>
            <a:r>
              <a:rPr lang="ru-RU" sz="2800" dirty="0" err="1"/>
              <a:t>кальцификация</a:t>
            </a:r>
            <a:r>
              <a:rPr lang="ru-RU" sz="2800" dirty="0"/>
              <a:t> и/или дистрофическое обызвествление соединительной ткани собственной пластинки барабанной перепонки и слизистой оболочки среднего уха, </a:t>
            </a:r>
          </a:p>
          <a:p>
            <a:r>
              <a:rPr lang="ru-RU" sz="2800" dirty="0"/>
              <a:t>-</a:t>
            </a:r>
            <a:r>
              <a:rPr lang="ru-RU" sz="2800" dirty="0" err="1"/>
              <a:t>оссификация</a:t>
            </a:r>
            <a:r>
              <a:rPr lang="ru-RU" sz="2800" dirty="0"/>
              <a:t> склеротических конгломератов, </a:t>
            </a:r>
          </a:p>
          <a:p>
            <a:r>
              <a:rPr lang="ru-RU" sz="2800" dirty="0"/>
              <a:t>-остеогенное происхождение очагов </a:t>
            </a:r>
            <a:r>
              <a:rPr lang="ru-RU" sz="2800" dirty="0" err="1"/>
              <a:t>тимпаносклероза</a:t>
            </a:r>
            <a:r>
              <a:rPr lang="ru-RU" sz="2800" dirty="0"/>
              <a:t> и </a:t>
            </a:r>
            <a:r>
              <a:rPr lang="ru-RU" sz="2800" dirty="0" err="1"/>
              <a:t>гетеротопическое</a:t>
            </a:r>
            <a:r>
              <a:rPr lang="ru-RU" sz="2800" dirty="0"/>
              <a:t> формирование костной ткани.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Механизмы развитии </a:t>
            </a:r>
            <a:r>
              <a:rPr lang="ru-RU" sz="3600" dirty="0" err="1">
                <a:solidFill>
                  <a:srgbClr val="FF0000"/>
                </a:solidFill>
              </a:rPr>
              <a:t>тимпаносклероза</a:t>
            </a:r>
            <a:r>
              <a:rPr lang="ru-RU" sz="3600" dirty="0">
                <a:solidFill>
                  <a:srgbClr val="FF0000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170926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8640959" cy="4536504"/>
          </a:xfrm>
        </p:spPr>
        <p:txBody>
          <a:bodyPr>
            <a:normAutofit/>
          </a:bodyPr>
          <a:lstStyle/>
          <a:p>
            <a:r>
              <a:rPr lang="ru-RU" sz="2800" dirty="0"/>
              <a:t>(отложение фосфорно-кальциевых соединений в слизистой оболочке  среднего уха и толще барабанной перепонки) обусловлена усилением процессов </a:t>
            </a:r>
            <a:r>
              <a:rPr lang="ru-RU" sz="2800" b="1" dirty="0">
                <a:solidFill>
                  <a:srgbClr val="00B050"/>
                </a:solidFill>
              </a:rPr>
              <a:t>костной резорбции </a:t>
            </a:r>
            <a:r>
              <a:rPr lang="ru-RU" sz="2800" dirty="0"/>
              <a:t>вследствие </a:t>
            </a:r>
            <a:r>
              <a:rPr lang="ru-RU" sz="2800" dirty="0">
                <a:solidFill>
                  <a:srgbClr val="00B050"/>
                </a:solidFill>
              </a:rPr>
              <a:t>дисбаланса в системе регуляции костного метаболизма при хроническом воспалении. </a:t>
            </a:r>
          </a:p>
          <a:p>
            <a:r>
              <a:rPr lang="ru-RU" sz="2800" dirty="0"/>
              <a:t>В патогенетических механизмах ТСК процесса </a:t>
            </a:r>
            <a:r>
              <a:rPr lang="ru-RU" sz="2800" b="1" dirty="0">
                <a:solidFill>
                  <a:srgbClr val="00B050"/>
                </a:solidFill>
              </a:rPr>
              <a:t>существенную роль играют локальные и системные нарушения костного </a:t>
            </a:r>
            <a:r>
              <a:rPr lang="ru-RU" sz="2800" b="1" dirty="0" err="1">
                <a:solidFill>
                  <a:srgbClr val="00B050"/>
                </a:solidFill>
              </a:rPr>
              <a:t>ремоделирования</a:t>
            </a:r>
            <a:r>
              <a:rPr lang="ru-RU" sz="2800" b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Эктопическая </a:t>
            </a:r>
            <a:r>
              <a:rPr lang="ru-RU" sz="3600" dirty="0" err="1">
                <a:solidFill>
                  <a:srgbClr val="FF0000"/>
                </a:solidFill>
              </a:rPr>
              <a:t>кальцификация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1922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56793"/>
            <a:ext cx="8640959" cy="4536504"/>
          </a:xfrm>
        </p:spPr>
        <p:txBody>
          <a:bodyPr>
            <a:normAutofit lnSpcReduction="10000"/>
          </a:bodyPr>
          <a:lstStyle/>
          <a:p>
            <a:r>
              <a:rPr lang="ru-RU" sz="3600" b="1" dirty="0"/>
              <a:t>у одних пациентов наблюдается </a:t>
            </a:r>
            <a:r>
              <a:rPr lang="ru-RU" sz="3600" b="1" dirty="0">
                <a:solidFill>
                  <a:srgbClr val="00B050"/>
                </a:solidFill>
              </a:rPr>
              <a:t>быстрое прогрессирование </a:t>
            </a:r>
            <a:r>
              <a:rPr lang="ru-RU" sz="3600" b="1" dirty="0"/>
              <a:t>заболевания </a:t>
            </a:r>
            <a:r>
              <a:rPr lang="ru-RU" sz="3600" b="1" dirty="0">
                <a:solidFill>
                  <a:srgbClr val="00B050"/>
                </a:solidFill>
              </a:rPr>
              <a:t>после однократного </a:t>
            </a:r>
            <a:r>
              <a:rPr lang="ru-RU" sz="3600" b="1" dirty="0"/>
              <a:t>кратковременного эпизода гноетечения из уха, </a:t>
            </a:r>
          </a:p>
          <a:p>
            <a:r>
              <a:rPr lang="ru-RU" sz="3600" b="1" dirty="0"/>
              <a:t>а у других - </a:t>
            </a:r>
            <a:r>
              <a:rPr lang="ru-RU" sz="3600" b="1" dirty="0">
                <a:solidFill>
                  <a:srgbClr val="00B050"/>
                </a:solidFill>
              </a:rPr>
              <a:t>нет никаких ТСК проявлений даже при частых и длительных обострениях ХСО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090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640959" cy="4608512"/>
          </a:xfrm>
        </p:spPr>
        <p:txBody>
          <a:bodyPr>
            <a:normAutofit/>
          </a:bodyPr>
          <a:lstStyle/>
          <a:p>
            <a:r>
              <a:rPr lang="ru-RU" sz="3600" dirty="0"/>
              <a:t>заключение о вероятной ассоциации </a:t>
            </a:r>
            <a:r>
              <a:rPr lang="ru-RU" sz="3600" dirty="0" err="1"/>
              <a:t>тимпаносклероза</a:t>
            </a:r>
            <a:r>
              <a:rPr lang="ru-RU" sz="3600" dirty="0"/>
              <a:t> с HLA- антигенами - В35 </a:t>
            </a:r>
          </a:p>
          <a:p>
            <a:r>
              <a:rPr lang="ru-RU" sz="3600" dirty="0"/>
              <a:t>и -DR3, что позволяет говорить о </a:t>
            </a:r>
            <a:r>
              <a:rPr lang="ru-RU" sz="3600" b="1" dirty="0">
                <a:solidFill>
                  <a:srgbClr val="00B050"/>
                </a:solidFill>
              </a:rPr>
              <a:t>генетической предрасположенности к </a:t>
            </a:r>
            <a:r>
              <a:rPr lang="ru-RU" sz="3600" b="1" dirty="0" err="1">
                <a:solidFill>
                  <a:srgbClr val="00B050"/>
                </a:solidFill>
              </a:rPr>
              <a:t>тимпаносклерозу</a:t>
            </a:r>
            <a:r>
              <a:rPr lang="ru-RU" sz="3600" b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Результаты HLA-типирования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439129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675467"/>
            <a:ext cx="8712968" cy="3450696"/>
          </a:xfrm>
        </p:spPr>
        <p:txBody>
          <a:bodyPr>
            <a:normAutofit/>
          </a:bodyPr>
          <a:lstStyle/>
          <a:p>
            <a:r>
              <a:rPr lang="ru-RU" sz="3200" dirty="0"/>
              <a:t>доказали эффективность использования </a:t>
            </a:r>
            <a:r>
              <a:rPr lang="ru-RU" sz="3200" b="1" dirty="0">
                <a:solidFill>
                  <a:srgbClr val="00B050"/>
                </a:solidFill>
              </a:rPr>
              <a:t>блокаторов кальциевых каналов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54344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Профилактика развития </a:t>
            </a:r>
            <a:r>
              <a:rPr lang="ru-RU" sz="4000" dirty="0" err="1">
                <a:solidFill>
                  <a:srgbClr val="FF0000"/>
                </a:solidFill>
              </a:rPr>
              <a:t>тимпаносклероза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361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132856"/>
            <a:ext cx="8712967" cy="3993307"/>
          </a:xfrm>
        </p:spPr>
        <p:txBody>
          <a:bodyPr>
            <a:noAutofit/>
          </a:bodyPr>
          <a:lstStyle/>
          <a:p>
            <a:r>
              <a:rPr lang="ru-RU" sz="2800" dirty="0"/>
              <a:t>-о </a:t>
            </a:r>
            <a:r>
              <a:rPr lang="ru-RU" sz="2800" dirty="0">
                <a:solidFill>
                  <a:srgbClr val="00B050"/>
                </a:solidFill>
              </a:rPr>
              <a:t>значительном повышении </a:t>
            </a:r>
            <a:r>
              <a:rPr lang="ru-RU" sz="2800" dirty="0"/>
              <a:t>уровней </a:t>
            </a:r>
            <a:r>
              <a:rPr lang="ru-RU" sz="2800" dirty="0" err="1"/>
              <a:t>паратгормона</a:t>
            </a:r>
            <a:endParaRPr lang="ru-RU" sz="2800" dirty="0"/>
          </a:p>
          <a:p>
            <a:r>
              <a:rPr lang="ru-RU" sz="2800" dirty="0">
                <a:solidFill>
                  <a:srgbClr val="333333"/>
                </a:solidFill>
                <a:latin typeface="Arial"/>
              </a:rPr>
              <a:t>(ПТГ, паратиреоидный </a:t>
            </a:r>
            <a:r>
              <a:rPr lang="ru-RU" sz="2800" b="1" dirty="0">
                <a:solidFill>
                  <a:srgbClr val="333333"/>
                </a:solidFill>
                <a:latin typeface="Arial"/>
              </a:rPr>
              <a:t>гормон</a:t>
            </a:r>
            <a:r>
              <a:rPr lang="ru-RU" sz="2800" dirty="0">
                <a:solidFill>
                  <a:srgbClr val="333333"/>
                </a:solidFill>
                <a:latin typeface="Arial"/>
              </a:rPr>
              <a:t>)</a:t>
            </a:r>
            <a:r>
              <a:rPr lang="ru-RU" sz="2800" dirty="0"/>
              <a:t>  и </a:t>
            </a:r>
          </a:p>
          <a:p>
            <a:r>
              <a:rPr lang="ru-RU" sz="2800" dirty="0"/>
              <a:t>-маркера костной резорбции в крови у больных </a:t>
            </a:r>
            <a:r>
              <a:rPr lang="ru-RU" sz="2800" dirty="0" err="1"/>
              <a:t>тимпаносклерозом</a:t>
            </a:r>
            <a:r>
              <a:rPr lang="ru-RU" sz="2800" dirty="0"/>
              <a:t> </a:t>
            </a:r>
          </a:p>
          <a:p>
            <a:r>
              <a:rPr lang="ru-RU" sz="2800" dirty="0">
                <a:solidFill>
                  <a:srgbClr val="00B050"/>
                </a:solidFill>
              </a:rPr>
              <a:t>при одновременном снижении</a:t>
            </a:r>
          </a:p>
          <a:p>
            <a:r>
              <a:rPr lang="ru-RU" sz="2800" dirty="0"/>
              <a:t>концентрации витамина D, регулирующего </a:t>
            </a:r>
            <a:r>
              <a:rPr lang="ru-RU" sz="2800" dirty="0" err="1"/>
              <a:t>остеогенез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Имеются данные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783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72816"/>
            <a:ext cx="8640959" cy="4824536"/>
          </a:xfrm>
        </p:spPr>
        <p:txBody>
          <a:bodyPr>
            <a:normAutofit/>
          </a:bodyPr>
          <a:lstStyle/>
          <a:p>
            <a:r>
              <a:rPr lang="ru-RU" sz="2800" dirty="0"/>
              <a:t>-во-первых, способствует </a:t>
            </a:r>
            <a:r>
              <a:rPr lang="ru-RU" sz="2800" dirty="0">
                <a:solidFill>
                  <a:srgbClr val="00B050"/>
                </a:solidFill>
              </a:rPr>
              <a:t>усилению костной резорбции, </a:t>
            </a:r>
          </a:p>
          <a:p>
            <a:r>
              <a:rPr lang="ru-RU" sz="2800" dirty="0"/>
              <a:t>-во- вторых, </a:t>
            </a:r>
            <a:r>
              <a:rPr lang="ru-RU" sz="2800" dirty="0">
                <a:solidFill>
                  <a:srgbClr val="00B050"/>
                </a:solidFill>
              </a:rPr>
              <a:t>стимулирует поступление кальция и фосфатов в кровь</a:t>
            </a:r>
            <a:r>
              <a:rPr lang="ru-RU" sz="2800" dirty="0"/>
              <a:t>. </a:t>
            </a:r>
          </a:p>
          <a:p>
            <a:endParaRPr lang="ru-RU" sz="2800" dirty="0"/>
          </a:p>
          <a:p>
            <a:r>
              <a:rPr lang="ru-RU" sz="2800" dirty="0"/>
              <a:t>В то же время </a:t>
            </a:r>
            <a:r>
              <a:rPr lang="ru-RU" sz="2800" dirty="0">
                <a:solidFill>
                  <a:srgbClr val="00B050"/>
                </a:solidFill>
              </a:rPr>
              <a:t>первая стадия формирования костной ткани</a:t>
            </a:r>
            <a:r>
              <a:rPr lang="ru-RU" sz="2800" dirty="0"/>
              <a:t> - синтез белков предшественников коллагена и </a:t>
            </a:r>
            <a:r>
              <a:rPr lang="ru-RU" sz="2800" dirty="0" err="1"/>
              <a:t>остеокальцина</a:t>
            </a:r>
            <a:r>
              <a:rPr lang="ru-RU" sz="2800" dirty="0"/>
              <a:t> – оказывается недостаточной.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Роль высокого содержания </a:t>
            </a:r>
            <a:r>
              <a:rPr lang="ru-RU" dirty="0" err="1">
                <a:solidFill>
                  <a:srgbClr val="FF0000"/>
                </a:solidFill>
              </a:rPr>
              <a:t>паратгормона</a:t>
            </a:r>
            <a:r>
              <a:rPr lang="ru-RU" dirty="0">
                <a:solidFill>
                  <a:srgbClr val="FF0000"/>
                </a:solidFill>
              </a:rPr>
              <a:t> в сыворотке крови у пациентов с </a:t>
            </a:r>
            <a:r>
              <a:rPr lang="ru-RU" dirty="0" err="1">
                <a:solidFill>
                  <a:srgbClr val="FF0000"/>
                </a:solidFill>
              </a:rPr>
              <a:t>тимпаносклерозом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58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8640959" cy="4752528"/>
          </a:xfrm>
        </p:spPr>
        <p:txBody>
          <a:bodyPr/>
          <a:lstStyle/>
          <a:p>
            <a:r>
              <a:rPr lang="ru-RU" sz="3200" dirty="0"/>
              <a:t>сопровождается кратковременным нахождением </a:t>
            </a:r>
            <a:r>
              <a:rPr lang="ru-RU" sz="3200" dirty="0">
                <a:solidFill>
                  <a:srgbClr val="00B050"/>
                </a:solidFill>
              </a:rPr>
              <a:t>чрезмерной концентрации ионов кальция и фосфатов в крови</a:t>
            </a:r>
            <a:r>
              <a:rPr lang="ru-RU" sz="3200" dirty="0"/>
              <a:t>, ведущим к отложению </a:t>
            </a:r>
            <a:r>
              <a:rPr lang="ru-RU" sz="3200" dirty="0" err="1"/>
              <a:t>фосфорнокальциевых</a:t>
            </a:r>
            <a:r>
              <a:rPr lang="ru-RU" sz="3200" dirty="0"/>
              <a:t> соединений в тканях (эктопической </a:t>
            </a:r>
            <a:r>
              <a:rPr lang="ru-RU" sz="3200" dirty="0" err="1"/>
              <a:t>кальцификации</a:t>
            </a:r>
            <a:r>
              <a:rPr lang="ru-RU" sz="3200" dirty="0"/>
              <a:t>) и, в частности, в слизистой оболочке среднего уха.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Этот дисбаланс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35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328592"/>
          </a:xfrm>
        </p:spPr>
        <p:txBody>
          <a:bodyPr>
            <a:noAutofit/>
          </a:bodyPr>
          <a:lstStyle/>
          <a:p>
            <a:r>
              <a:rPr lang="ru-RU" sz="2800" dirty="0"/>
              <a:t>При изолированном </a:t>
            </a:r>
            <a:r>
              <a:rPr lang="ru-RU" sz="2800" dirty="0" err="1"/>
              <a:t>тимпаносклерозе</a:t>
            </a:r>
            <a:r>
              <a:rPr lang="ru-RU" sz="2800" dirty="0"/>
              <a:t> на </a:t>
            </a:r>
            <a:r>
              <a:rPr lang="ru-RU" sz="2800" dirty="0">
                <a:solidFill>
                  <a:srgbClr val="FF0000"/>
                </a:solidFill>
              </a:rPr>
              <a:t>40%,</a:t>
            </a:r>
          </a:p>
          <a:p>
            <a:r>
              <a:rPr lang="ru-RU" sz="2800" dirty="0"/>
              <a:t> а при сочетании </a:t>
            </a:r>
            <a:r>
              <a:rPr lang="ru-RU" sz="2800" dirty="0" err="1"/>
              <a:t>тимпаносклероза</a:t>
            </a:r>
            <a:r>
              <a:rPr lang="ru-RU" sz="2800" dirty="0"/>
              <a:t> с </a:t>
            </a:r>
            <a:r>
              <a:rPr lang="ru-RU" sz="2800" dirty="0" err="1"/>
              <a:t>холестеатомой</a:t>
            </a:r>
            <a:r>
              <a:rPr lang="ru-RU" sz="2800" dirty="0"/>
              <a:t>, кариесом, полипозным и/или грануляционным процессами на </a:t>
            </a:r>
            <a:r>
              <a:rPr lang="ru-RU" sz="2800" dirty="0">
                <a:solidFill>
                  <a:srgbClr val="FF0000"/>
                </a:solidFill>
              </a:rPr>
              <a:t>70% </a:t>
            </a:r>
            <a:r>
              <a:rPr lang="ru-RU" sz="2800" dirty="0"/>
              <a:t>превышают показатели здоровых. </a:t>
            </a:r>
          </a:p>
          <a:p>
            <a:r>
              <a:rPr lang="ru-RU" sz="2800" b="1" dirty="0">
                <a:solidFill>
                  <a:srgbClr val="00B050"/>
                </a:solidFill>
              </a:rPr>
              <a:t>Концентрации активатора костного </a:t>
            </a:r>
            <a:r>
              <a:rPr lang="ru-RU" sz="2800" b="1" dirty="0" err="1">
                <a:solidFill>
                  <a:srgbClr val="00B050"/>
                </a:solidFill>
              </a:rPr>
              <a:t>ремоделирования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паратгормона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dirty="0"/>
              <a:t>по сравнению с больными ХСО без патологических образований в среднем ухе и здоровыми людьми повышены </a:t>
            </a:r>
            <a:r>
              <a:rPr lang="ru-RU" sz="2800" dirty="0">
                <a:solidFill>
                  <a:srgbClr val="FF0000"/>
                </a:solidFill>
              </a:rPr>
              <a:t>на 21,5% </a:t>
            </a:r>
            <a:r>
              <a:rPr lang="ru-RU" sz="2800" dirty="0"/>
              <a:t>при изолированном ТСК и на </a:t>
            </a:r>
            <a:r>
              <a:rPr lang="ru-RU" sz="2800" dirty="0">
                <a:solidFill>
                  <a:srgbClr val="FF0000"/>
                </a:solidFill>
              </a:rPr>
              <a:t>38,3% </a:t>
            </a:r>
            <a:r>
              <a:rPr lang="ru-RU" sz="2800" dirty="0"/>
              <a:t>при сочетании ТСК с другими патологическими образованиями.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Сывороточные уровни маркера костной резорбции β-</a:t>
            </a:r>
            <a:r>
              <a:rPr lang="ru-RU" sz="3600" dirty="0" err="1">
                <a:solidFill>
                  <a:srgbClr val="FF0000"/>
                </a:solidFill>
              </a:rPr>
              <a:t>СrossLaps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3744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564905"/>
            <a:ext cx="8640959" cy="3528392"/>
          </a:xfrm>
        </p:spPr>
        <p:txBody>
          <a:bodyPr>
            <a:noAutofit/>
          </a:bodyPr>
          <a:lstStyle/>
          <a:p>
            <a:r>
              <a:rPr lang="ru-RU" sz="2800" dirty="0"/>
              <a:t>Это требует проведения дополнительных терапевтических мероприятий, направленных на устранение нейровегетативных расстройств.</a:t>
            </a:r>
          </a:p>
          <a:p>
            <a:endParaRPr lang="ru-RU" sz="2800" dirty="0"/>
          </a:p>
          <a:p>
            <a:r>
              <a:rPr lang="ru-RU" sz="2800" dirty="0"/>
              <a:t>Формирование ТСК начинается в </a:t>
            </a:r>
            <a:r>
              <a:rPr lang="ru-RU" sz="2800" b="1" dirty="0">
                <a:solidFill>
                  <a:srgbClr val="00B050"/>
                </a:solidFill>
              </a:rPr>
              <a:t>детском </a:t>
            </a:r>
            <a:r>
              <a:rPr lang="ru-RU" sz="2800" dirty="0"/>
              <a:t>или </a:t>
            </a:r>
            <a:r>
              <a:rPr lang="ru-RU" sz="2800" b="1" dirty="0">
                <a:solidFill>
                  <a:srgbClr val="00B050"/>
                </a:solidFill>
              </a:rPr>
              <a:t>подростковом возрасте</a:t>
            </a:r>
            <a:r>
              <a:rPr lang="ru-RU" sz="2800" dirty="0"/>
              <a:t>, а пусковым моментом является воспалительный процесс в среднем ухе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Имеются данные, свидетельствующие об участии </a:t>
            </a:r>
            <a:r>
              <a:rPr lang="ru-RU" sz="3200" b="1" dirty="0">
                <a:solidFill>
                  <a:srgbClr val="FF0000"/>
                </a:solidFill>
              </a:rPr>
              <a:t>вегетативной</a:t>
            </a:r>
            <a:r>
              <a:rPr lang="ru-RU" sz="3200" dirty="0">
                <a:solidFill>
                  <a:srgbClr val="FF0000"/>
                </a:solidFill>
              </a:rPr>
              <a:t> нервной системы в механизмах развития ТСК </a:t>
            </a:r>
          </a:p>
        </p:txBody>
      </p:sp>
    </p:spTree>
    <p:extLst>
      <p:ext uri="{BB962C8B-B14F-4D97-AF65-F5344CB8AC3E}">
        <p14:creationId xmlns:p14="http://schemas.microsoft.com/office/powerpoint/2010/main" val="3331747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484784"/>
            <a:ext cx="8352928" cy="4824536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Данный процесс не является самостоятельной нозологической единицей </a:t>
            </a:r>
          </a:p>
          <a:p>
            <a:r>
              <a:rPr lang="ru-RU" sz="2800" dirty="0"/>
              <a:t>Исход </a:t>
            </a:r>
            <a:r>
              <a:rPr lang="ru-RU" sz="2800" dirty="0">
                <a:solidFill>
                  <a:srgbClr val="C00000"/>
                </a:solidFill>
              </a:rPr>
              <a:t>катарального воспаления слизистой </a:t>
            </a:r>
            <a:r>
              <a:rPr lang="ru-RU" sz="2800" dirty="0"/>
              <a:t>оболочки среднего уха, </a:t>
            </a:r>
          </a:p>
          <a:p>
            <a:r>
              <a:rPr lang="ru-RU" sz="2800" dirty="0">
                <a:solidFill>
                  <a:srgbClr val="C00000"/>
                </a:solidFill>
              </a:rPr>
              <a:t>Очаговой реакции </a:t>
            </a:r>
            <a:r>
              <a:rPr lang="ru-RU" sz="2800" dirty="0" err="1">
                <a:solidFill>
                  <a:srgbClr val="C00000"/>
                </a:solidFill>
              </a:rPr>
              <a:t>мукопериоста</a:t>
            </a:r>
            <a:r>
              <a:rPr lang="ru-RU" sz="2800" dirty="0">
                <a:solidFill>
                  <a:srgbClr val="C00000"/>
                </a:solidFill>
              </a:rPr>
              <a:t> при негнойных  воспалениях при любых формах хронического среднего отита (ХСО) --признак доброкачественного течения хронического воспаления. 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ТСК комплексы ограничивают подвижность цепи слуховых косточек и барабанной перепонки, что приводит к тугоухости при этой патологии.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Тимпаносклероз</a:t>
            </a:r>
            <a:r>
              <a:rPr lang="ru-RU" sz="2800" b="1" dirty="0">
                <a:solidFill>
                  <a:srgbClr val="FF0000"/>
                </a:solidFill>
              </a:rPr>
              <a:t> (ТСК - H 74.0) формы воспаления.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3648" y="630932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Клинические рекомендации 014</a:t>
            </a:r>
          </a:p>
        </p:txBody>
      </p:sp>
    </p:spTree>
    <p:extLst>
      <p:ext uri="{BB962C8B-B14F-4D97-AF65-F5344CB8AC3E}">
        <p14:creationId xmlns:p14="http://schemas.microsoft.com/office/powerpoint/2010/main" val="1107092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8640959" cy="4464496"/>
          </a:xfrm>
        </p:spPr>
        <p:txBody>
          <a:bodyPr>
            <a:normAutofit/>
          </a:bodyPr>
          <a:lstStyle/>
          <a:p>
            <a:r>
              <a:rPr lang="ru-RU" sz="3200" dirty="0"/>
              <a:t>-травмы барабанной перепонки, </a:t>
            </a:r>
          </a:p>
          <a:p>
            <a:r>
              <a:rPr lang="ru-RU" sz="3200" dirty="0"/>
              <a:t>в том числе после установки </a:t>
            </a:r>
            <a:r>
              <a:rPr lang="ru-RU" sz="3200" dirty="0" err="1"/>
              <a:t>тимпановентиляционной</a:t>
            </a:r>
            <a:r>
              <a:rPr lang="ru-RU" sz="3200" dirty="0"/>
              <a:t> трубки при лечении экссудативного отита. </a:t>
            </a:r>
          </a:p>
          <a:p>
            <a:r>
              <a:rPr lang="ru-RU" sz="3200" dirty="0"/>
              <a:t>Длительное течение ХСО влияет на возрастание количества случаев ТСК с увеличением возраста больных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Причины развития ТСК </a:t>
            </a:r>
          </a:p>
        </p:txBody>
      </p:sp>
    </p:spTree>
    <p:extLst>
      <p:ext uri="{BB962C8B-B14F-4D97-AF65-F5344CB8AC3E}">
        <p14:creationId xmlns:p14="http://schemas.microsoft.com/office/powerpoint/2010/main" val="2791083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7" cy="4968552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-</a:t>
            </a:r>
            <a:r>
              <a:rPr lang="ru-RU" sz="2800" dirty="0">
                <a:solidFill>
                  <a:srgbClr val="00B050"/>
                </a:solidFill>
              </a:rPr>
              <a:t>застой выделений </a:t>
            </a:r>
            <a:r>
              <a:rPr lang="ru-RU" sz="2800" dirty="0"/>
              <a:t>в складках слизистой оболочки, </a:t>
            </a:r>
          </a:p>
          <a:p>
            <a:r>
              <a:rPr lang="ru-RU" sz="2800" dirty="0"/>
              <a:t>--</a:t>
            </a:r>
            <a:r>
              <a:rPr lang="ru-RU" sz="2800" dirty="0">
                <a:solidFill>
                  <a:srgbClr val="00B050"/>
                </a:solidFill>
              </a:rPr>
              <a:t>иммунологические нарушения</a:t>
            </a:r>
            <a:r>
              <a:rPr lang="ru-RU" sz="2800" dirty="0"/>
              <a:t>, способствующие патологическому образованию соединительной ткани в отдаленном периоде воспаления среднего уха; </a:t>
            </a:r>
          </a:p>
          <a:p>
            <a:r>
              <a:rPr lang="ru-RU" sz="2800" dirty="0">
                <a:solidFill>
                  <a:srgbClr val="00B050"/>
                </a:solidFill>
              </a:rPr>
              <a:t>остатки экссудата </a:t>
            </a:r>
            <a:r>
              <a:rPr lang="ru-RU" sz="2800" dirty="0"/>
              <a:t>способствуют </a:t>
            </a:r>
            <a:r>
              <a:rPr lang="ru-RU" sz="2800" dirty="0">
                <a:solidFill>
                  <a:srgbClr val="00B050"/>
                </a:solidFill>
              </a:rPr>
              <a:t>сближению участков</a:t>
            </a:r>
          </a:p>
          <a:p>
            <a:r>
              <a:rPr lang="ru-RU" sz="2800" dirty="0"/>
              <a:t>фиброза слизистой оболочки и увеличивают объем ТСК комплексов. </a:t>
            </a:r>
          </a:p>
          <a:p>
            <a:r>
              <a:rPr lang="ru-RU" sz="2800" b="1" dirty="0" err="1">
                <a:solidFill>
                  <a:srgbClr val="00B050"/>
                </a:solidFill>
              </a:rPr>
              <a:t>Тимпаносклеротический</a:t>
            </a:r>
            <a:r>
              <a:rPr lang="ru-RU" sz="2800" b="1" dirty="0">
                <a:solidFill>
                  <a:srgbClr val="00B050"/>
                </a:solidFill>
              </a:rPr>
              <a:t> процесс чаще происходит в зоне наименьшего скопления слизистых желез и </a:t>
            </a:r>
            <a:r>
              <a:rPr lang="ru-RU" sz="2800" b="1" dirty="0" err="1">
                <a:solidFill>
                  <a:srgbClr val="00B050"/>
                </a:solidFill>
              </a:rPr>
              <a:t>ресничатого</a:t>
            </a:r>
            <a:r>
              <a:rPr lang="ru-RU" sz="2800" b="1" dirty="0">
                <a:solidFill>
                  <a:srgbClr val="00B050"/>
                </a:solidFill>
              </a:rPr>
              <a:t> эпителия.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Гипотезы  развития ТСК: </a:t>
            </a:r>
          </a:p>
        </p:txBody>
      </p:sp>
    </p:spTree>
    <p:extLst>
      <p:ext uri="{BB962C8B-B14F-4D97-AF65-F5344CB8AC3E}">
        <p14:creationId xmlns:p14="http://schemas.microsoft.com/office/powerpoint/2010/main" val="1193621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19268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Наиболее частая локализация ТСК </a:t>
            </a:r>
            <a:r>
              <a:rPr lang="ru-RU" dirty="0">
                <a:solidFill>
                  <a:srgbClr val="FF0000"/>
                </a:solidFill>
              </a:rPr>
              <a:t>очагов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-</a:t>
            </a:r>
            <a:r>
              <a:rPr lang="ru-RU" sz="2800" dirty="0"/>
              <a:t>в большей степени </a:t>
            </a:r>
            <a:r>
              <a:rPr lang="ru-RU" sz="2800" b="1" i="1" dirty="0">
                <a:solidFill>
                  <a:srgbClr val="00B050"/>
                </a:solidFill>
              </a:rPr>
              <a:t>в узких местах </a:t>
            </a:r>
            <a:r>
              <a:rPr lang="ru-RU" sz="2800" dirty="0"/>
              <a:t>барабанной полости, где аэрация и отток затруднены. </a:t>
            </a:r>
          </a:p>
          <a:p>
            <a:r>
              <a:rPr lang="ru-RU" sz="2800" dirty="0"/>
              <a:t>-</a:t>
            </a:r>
            <a:r>
              <a:rPr lang="ru-RU" sz="2800" b="1" i="1" dirty="0">
                <a:solidFill>
                  <a:srgbClr val="00B050"/>
                </a:solidFill>
              </a:rPr>
              <a:t>между стенками </a:t>
            </a:r>
            <a:r>
              <a:rPr lang="ru-RU" sz="2800" b="1" i="1" dirty="0" err="1">
                <a:solidFill>
                  <a:srgbClr val="00B050"/>
                </a:solidFill>
              </a:rPr>
              <a:t>надбарабанного</a:t>
            </a:r>
            <a:r>
              <a:rPr lang="ru-RU" sz="2800" b="1" i="1" dirty="0">
                <a:solidFill>
                  <a:srgbClr val="00B050"/>
                </a:solidFill>
              </a:rPr>
              <a:t> пространства</a:t>
            </a:r>
            <a:r>
              <a:rPr lang="ru-RU" sz="2800" dirty="0"/>
              <a:t>, в </a:t>
            </a:r>
            <a:r>
              <a:rPr lang="ru-RU" sz="2800" dirty="0">
                <a:solidFill>
                  <a:srgbClr val="00B050"/>
                </a:solidFill>
              </a:rPr>
              <a:t>-области шейки и головки молоточк</a:t>
            </a:r>
            <a:r>
              <a:rPr lang="ru-RU" sz="2800" dirty="0"/>
              <a:t>а, </a:t>
            </a:r>
          </a:p>
          <a:p>
            <a:r>
              <a:rPr lang="ru-RU" sz="2800" dirty="0"/>
              <a:t>-</a:t>
            </a:r>
            <a:r>
              <a:rPr lang="ru-RU" sz="2800" dirty="0">
                <a:solidFill>
                  <a:srgbClr val="00B050"/>
                </a:solidFill>
              </a:rPr>
              <a:t>вокруг сухожилий барабанной полости, </a:t>
            </a:r>
          </a:p>
          <a:p>
            <a:r>
              <a:rPr lang="ru-RU" sz="2800" dirty="0">
                <a:solidFill>
                  <a:srgbClr val="00B050"/>
                </a:solidFill>
              </a:rPr>
              <a:t>-в окнах лабиринта с фиксацией цепи слуховых косточек,</a:t>
            </a:r>
          </a:p>
          <a:p>
            <a:r>
              <a:rPr lang="ru-RU" sz="2800" dirty="0"/>
              <a:t> что приводит к нарушению слуха по </a:t>
            </a:r>
            <a:r>
              <a:rPr lang="ru-RU" sz="2800" dirty="0" err="1"/>
              <a:t>кондуктивному</a:t>
            </a:r>
            <a:r>
              <a:rPr lang="ru-RU" sz="2800" dirty="0"/>
              <a:t> и смешанному типу.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00535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935349"/>
              </p:ext>
            </p:extLst>
          </p:nvPr>
        </p:nvGraphicFramePr>
        <p:xfrm>
          <a:off x="251520" y="1268413"/>
          <a:ext cx="864096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3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5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FF0000"/>
                          </a:solidFill>
                        </a:rPr>
                        <a:t>Овчинников Ю.М. (1975)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>
                          <a:solidFill>
                            <a:srgbClr val="FF0000"/>
                          </a:solidFill>
                        </a:rPr>
                        <a:t>Bhaya M. et al. (1993)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0000"/>
                          </a:solidFill>
                        </a:rPr>
                        <a:t>Stancovic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 M. (2009)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 </a:t>
                      </a:r>
                      <a:r>
                        <a:rPr lang="ru-RU" sz="2800" dirty="0" err="1"/>
                        <a:t>распростра</a:t>
                      </a:r>
                      <a:r>
                        <a:rPr lang="ru-RU" sz="2800" dirty="0"/>
                        <a:t>- </a:t>
                      </a:r>
                      <a:r>
                        <a:rPr lang="ru-RU" sz="2800" dirty="0" err="1"/>
                        <a:t>ненная</a:t>
                      </a:r>
                      <a:r>
                        <a:rPr lang="ru-RU" sz="2800" dirty="0"/>
                        <a:t> форма; </a:t>
                      </a:r>
                    </a:p>
                    <a:p>
                      <a:r>
                        <a:rPr lang="ru-RU" sz="2800" dirty="0"/>
                        <a:t> ограниченная форма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ранний;</a:t>
                      </a:r>
                    </a:p>
                    <a:p>
                      <a:r>
                        <a:rPr lang="ru-RU" sz="2800" dirty="0"/>
                        <a:t> промежуточный; </a:t>
                      </a:r>
                    </a:p>
                    <a:p>
                      <a:r>
                        <a:rPr lang="ru-RU" sz="2800" dirty="0"/>
                        <a:t> поздний 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2800" dirty="0"/>
                        <a:t> поражение тимпанальной мембраны; </a:t>
                      </a:r>
                    </a:p>
                    <a:p>
                      <a:r>
                        <a:rPr lang="ru-RU" sz="2800" dirty="0"/>
                        <a:t> фиксация молоточка и/или наковальни;</a:t>
                      </a:r>
                    </a:p>
                    <a:p>
                      <a:r>
                        <a:rPr lang="ru-RU" sz="2800" dirty="0"/>
                        <a:t>  фиксация стремени.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err="1">
                          <a:solidFill>
                            <a:srgbClr val="FF0000"/>
                          </a:solidFill>
                        </a:rPr>
                        <a:t>Ханамиров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</a:rPr>
                        <a:t> А.Р. (1964)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Gibb A.G., Pang Y.T. (1994)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 первичный</a:t>
                      </a:r>
                    </a:p>
                    <a:p>
                      <a:r>
                        <a:rPr lang="ru-RU" sz="2800" dirty="0"/>
                        <a:t> вторичный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 открытый </a:t>
                      </a:r>
                    </a:p>
                    <a:p>
                      <a:r>
                        <a:rPr lang="ru-RU" sz="2800" dirty="0"/>
                        <a:t> закрытый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Варианты классификации </a:t>
            </a:r>
            <a:r>
              <a:rPr lang="ru-RU" sz="3600" b="1" dirty="0" err="1">
                <a:solidFill>
                  <a:srgbClr val="FF0000"/>
                </a:solidFill>
              </a:rPr>
              <a:t>тимпаносклероза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321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8328"/>
            <a:ext cx="8075240" cy="100244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Классификация </a:t>
            </a:r>
            <a:r>
              <a:rPr lang="ru-RU" sz="3200" dirty="0" err="1">
                <a:solidFill>
                  <a:srgbClr val="FF0000"/>
                </a:solidFill>
              </a:rPr>
              <a:t>тимпаносклероза</a:t>
            </a:r>
            <a:r>
              <a:rPr lang="ru-RU" sz="3200" dirty="0">
                <a:solidFill>
                  <a:srgbClr val="FF0000"/>
                </a:solidFill>
              </a:rPr>
              <a:t> (по </a:t>
            </a:r>
            <a:r>
              <a:rPr lang="ru-RU" sz="3200" dirty="0" err="1">
                <a:solidFill>
                  <a:srgbClr val="FF0000"/>
                </a:solidFill>
              </a:rPr>
              <a:t>Bhaya</a:t>
            </a:r>
            <a:r>
              <a:rPr lang="ru-RU" sz="3200" dirty="0">
                <a:solidFill>
                  <a:srgbClr val="FF0000"/>
                </a:solidFill>
              </a:rPr>
              <a:t> М. </a:t>
            </a:r>
            <a:r>
              <a:rPr lang="ru-RU" sz="3200" dirty="0" err="1">
                <a:solidFill>
                  <a:srgbClr val="FF0000"/>
                </a:solidFill>
              </a:rPr>
              <a:t>et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al</a:t>
            </a:r>
            <a:r>
              <a:rPr lang="ru-RU" sz="3200" dirty="0">
                <a:solidFill>
                  <a:srgbClr val="FF0000"/>
                </a:solidFill>
              </a:rPr>
              <a:t>., 1993)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306190"/>
              </p:ext>
            </p:extLst>
          </p:nvPr>
        </p:nvGraphicFramePr>
        <p:xfrm>
          <a:off x="323528" y="1412776"/>
          <a:ext cx="8592616" cy="5231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3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6848">
                <a:tc>
                  <a:txBody>
                    <a:bodyPr/>
                    <a:lstStyle/>
                    <a:p>
                      <a:r>
                        <a:rPr lang="ru-RU" sz="2800" dirty="0"/>
                        <a:t>Форма </a:t>
                      </a:r>
                      <a:r>
                        <a:rPr lang="ru-RU" sz="2800" dirty="0" err="1"/>
                        <a:t>тимпаносклероза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Гистологическая характеристика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7840">
                <a:tc>
                  <a:txBody>
                    <a:bodyPr/>
                    <a:lstStyle/>
                    <a:p>
                      <a:r>
                        <a:rPr lang="ru-RU" sz="2800" dirty="0"/>
                        <a:t>Ранний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Нарушение нормального расположения волокон в соединительнотканном слое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171">
                <a:tc>
                  <a:txBody>
                    <a:bodyPr/>
                    <a:lstStyle/>
                    <a:p>
                      <a:r>
                        <a:rPr lang="ru-RU" sz="2800" dirty="0"/>
                        <a:t>Промежуточный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Признаки </a:t>
                      </a:r>
                      <a:r>
                        <a:rPr lang="ru-RU" sz="2800" dirty="0" err="1"/>
                        <a:t>гиалинизации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3020">
                <a:tc>
                  <a:txBody>
                    <a:bodyPr/>
                    <a:lstStyle/>
                    <a:p>
                      <a:r>
                        <a:rPr lang="ru-RU" sz="2800" dirty="0"/>
                        <a:t>Поздний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Наличие зрелых, сформировавшихся, бляшек с признаками</a:t>
                      </a:r>
                    </a:p>
                    <a:p>
                      <a:r>
                        <a:rPr lang="ru-RU" sz="2800" dirty="0" err="1"/>
                        <a:t>кальцификации</a:t>
                      </a:r>
                      <a:r>
                        <a:rPr lang="ru-RU" sz="2800" dirty="0"/>
                        <a:t> и </a:t>
                      </a:r>
                      <a:r>
                        <a:rPr lang="ru-RU" sz="2800" dirty="0" err="1"/>
                        <a:t>оссификации</a:t>
                      </a:r>
                      <a:r>
                        <a:rPr lang="ru-RU" sz="2800" dirty="0"/>
                        <a:t>.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073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4653135"/>
            <a:ext cx="7380808" cy="1473027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Классификация </a:t>
            </a:r>
            <a:r>
              <a:rPr lang="ru-RU" sz="3200" dirty="0" err="1">
                <a:solidFill>
                  <a:srgbClr val="FF0000"/>
                </a:solidFill>
              </a:rPr>
              <a:t>тимпаносклероза</a:t>
            </a:r>
            <a:r>
              <a:rPr lang="ru-RU" sz="3200" dirty="0">
                <a:solidFill>
                  <a:srgbClr val="FF0000"/>
                </a:solidFill>
              </a:rPr>
              <a:t> (</a:t>
            </a:r>
            <a:r>
              <a:rPr lang="ru-RU" sz="3200" dirty="0" err="1">
                <a:solidFill>
                  <a:srgbClr val="FF0000"/>
                </a:solidFill>
              </a:rPr>
              <a:t>Kamal</a:t>
            </a:r>
            <a:r>
              <a:rPr lang="ru-RU" sz="3200" dirty="0">
                <a:solidFill>
                  <a:srgbClr val="FF0000"/>
                </a:solidFill>
              </a:rPr>
              <a:t> S., 1997)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638938"/>
              </p:ext>
            </p:extLst>
          </p:nvPr>
        </p:nvGraphicFramePr>
        <p:xfrm>
          <a:off x="251520" y="1628800"/>
          <a:ext cx="8712968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6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Тип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Распространённость процесса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I тип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Барабанная перепонка, молоточек и </a:t>
                      </a:r>
                      <a:r>
                        <a:rPr lang="ru-RU" sz="2800" dirty="0" err="1"/>
                        <a:t>передневерхний</a:t>
                      </a:r>
                      <a:r>
                        <a:rPr lang="ru-RU" sz="2800" dirty="0"/>
                        <a:t> отдел барабанной полости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II тип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Наковальня и наковальне-стременное сочленение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III тип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Стремя и область окна преддверия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571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707215"/>
              </p:ext>
            </p:extLst>
          </p:nvPr>
        </p:nvGraphicFramePr>
        <p:xfrm>
          <a:off x="251520" y="764704"/>
          <a:ext cx="8712967" cy="6186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r>
                        <a:rPr lang="ru-RU" sz="2000" dirty="0"/>
                        <a:t>Распространенность </a:t>
                      </a:r>
                      <a:r>
                        <a:rPr lang="ru-RU" sz="2000" dirty="0" err="1"/>
                        <a:t>процеcса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Состояние слуховой функции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Стадия 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473">
                <a:tc rowSpan="2">
                  <a:txBody>
                    <a:bodyPr/>
                    <a:lstStyle/>
                    <a:p>
                      <a:r>
                        <a:rPr lang="ru-RU" sz="2400" dirty="0"/>
                        <a:t>Ограничен барабанной перепонкой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Слуховая функция не нарушена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Снижение слуха, обусловленное </a:t>
                      </a:r>
                      <a:r>
                        <a:rPr lang="ru-RU" sz="2400" dirty="0" err="1"/>
                        <a:t>тимпаносклеротическим</a:t>
                      </a:r>
                      <a:r>
                        <a:rPr lang="ru-RU" sz="2400" dirty="0"/>
                        <a:t> процессом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II 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886">
                <a:tc rowSpan="2">
                  <a:txBody>
                    <a:bodyPr/>
                    <a:lstStyle/>
                    <a:p>
                      <a:r>
                        <a:rPr lang="ru-RU" sz="2400" dirty="0"/>
                        <a:t>В процесс вовлекаются только полости среднего уха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Слуховая функция не нарушена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 III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55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Снижение слуха, обусловленное </a:t>
                      </a:r>
                      <a:r>
                        <a:rPr lang="ru-RU" sz="2400" dirty="0" err="1"/>
                        <a:t>тимпаносклеротическим</a:t>
                      </a:r>
                      <a:r>
                        <a:rPr lang="ru-RU" sz="2400" dirty="0"/>
                        <a:t> процессом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IV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60">
                <a:tc rowSpan="2">
                  <a:txBody>
                    <a:bodyPr/>
                    <a:lstStyle/>
                    <a:p>
                      <a:r>
                        <a:rPr lang="ru-RU" sz="2400" dirty="0"/>
                        <a:t>В процесс вовлечены как барабанная перепонка, так и полости </a:t>
                      </a:r>
                      <a:r>
                        <a:rPr lang="ru-RU" sz="2400" dirty="0" err="1"/>
                        <a:t>ср.уха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Слуховая функция не нарушена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V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29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Снижение слуха, обусловленное </a:t>
                      </a:r>
                      <a:r>
                        <a:rPr lang="ru-RU" sz="2400" dirty="0" err="1"/>
                        <a:t>тимпаносклеротическим</a:t>
                      </a:r>
                      <a:r>
                        <a:rPr lang="ru-RU" sz="2400" dirty="0"/>
                        <a:t> процессом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VI 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90872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Стадии </a:t>
            </a:r>
            <a:r>
              <a:rPr lang="ru-RU" sz="3200" dirty="0" err="1">
                <a:solidFill>
                  <a:srgbClr val="FF0000"/>
                </a:solidFill>
              </a:rPr>
              <a:t>тимпаносклероза</a:t>
            </a:r>
            <a:r>
              <a:rPr lang="ru-RU" sz="3200" dirty="0">
                <a:solidFill>
                  <a:srgbClr val="FF0000"/>
                </a:solidFill>
              </a:rPr>
              <a:t> (по </a:t>
            </a:r>
            <a:r>
              <a:rPr lang="ru-RU" sz="3200" dirty="0" err="1">
                <a:solidFill>
                  <a:srgbClr val="FF0000"/>
                </a:solidFill>
              </a:rPr>
              <a:t>Bluestone</a:t>
            </a:r>
            <a:r>
              <a:rPr lang="ru-RU" sz="3200" dirty="0">
                <a:solidFill>
                  <a:srgbClr val="FF0000"/>
                </a:solidFill>
              </a:rPr>
              <a:t> C. </a:t>
            </a:r>
            <a:r>
              <a:rPr lang="ru-RU" sz="3200" dirty="0" err="1">
                <a:solidFill>
                  <a:srgbClr val="FF0000"/>
                </a:solidFill>
              </a:rPr>
              <a:t>et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al</a:t>
            </a:r>
            <a:r>
              <a:rPr lang="ru-RU" sz="3200" dirty="0">
                <a:solidFill>
                  <a:srgbClr val="FF0000"/>
                </a:solidFill>
              </a:rPr>
              <a:t>., 2002)</a:t>
            </a:r>
          </a:p>
        </p:txBody>
      </p:sp>
    </p:spTree>
    <p:extLst>
      <p:ext uri="{BB962C8B-B14F-4D97-AF65-F5344CB8AC3E}">
        <p14:creationId xmlns:p14="http://schemas.microsoft.com/office/powerpoint/2010/main" val="3959653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7" cy="5616624"/>
          </a:xfrm>
        </p:spPr>
        <p:txBody>
          <a:bodyPr/>
          <a:lstStyle/>
          <a:p>
            <a:r>
              <a:rPr lang="ru-RU" dirty="0">
                <a:solidFill>
                  <a:srgbClr val="073E87"/>
                </a:solidFill>
              </a:rPr>
              <a:t>ТСК  при </a:t>
            </a:r>
            <a:r>
              <a:rPr lang="ru-RU" dirty="0"/>
              <a:t>ХСО -  наличием перфорации барабанной перепонки -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«открытый» </a:t>
            </a:r>
            <a:r>
              <a:rPr lang="ru-RU" dirty="0"/>
              <a:t>в 65% случаях, </a:t>
            </a:r>
          </a:p>
          <a:p>
            <a:r>
              <a:rPr lang="ru-RU" dirty="0"/>
              <a:t>ТСК ассоциированный с адгезивным или экссудативным отитом, б/ перепонка может выглядеть </a:t>
            </a:r>
            <a:r>
              <a:rPr lang="ru-RU" dirty="0" err="1"/>
              <a:t>интактной</a:t>
            </a:r>
            <a:r>
              <a:rPr lang="ru-RU" dirty="0"/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--«закрытый»</a:t>
            </a:r>
            <a:r>
              <a:rPr lang="ru-RU" dirty="0"/>
              <a:t> в 35%.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dirty="0"/>
              <a:t>ри наличии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двустороннего хронического </a:t>
            </a:r>
            <a:r>
              <a:rPr lang="ru-RU" dirty="0"/>
              <a:t>отита проявления ТСК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 95% </a:t>
            </a:r>
            <a:r>
              <a:rPr lang="ru-RU" dirty="0"/>
              <a:t>случаев также носят бинауральный характер.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endParaRPr lang="ru-RU" dirty="0">
              <a:solidFill>
                <a:srgbClr val="073E87"/>
              </a:solidFill>
            </a:endParaRPr>
          </a:p>
          <a:p>
            <a:r>
              <a:rPr lang="ru-RU" dirty="0">
                <a:solidFill>
                  <a:srgbClr val="073E87"/>
                </a:solidFill>
              </a:rPr>
              <a:t>Распространённый и массивный </a:t>
            </a:r>
            <a:r>
              <a:rPr lang="ru-RU" dirty="0" err="1">
                <a:solidFill>
                  <a:srgbClr val="073E87"/>
                </a:solidFill>
              </a:rPr>
              <a:t>тимпаносклероз</a:t>
            </a:r>
            <a:r>
              <a:rPr lang="ru-RU" dirty="0">
                <a:solidFill>
                  <a:srgbClr val="073E87"/>
                </a:solidFill>
              </a:rPr>
              <a:t> обнаруживают чаще (до 63%), чем ограниченный (в 40%).</a:t>
            </a:r>
          </a:p>
          <a:p>
            <a:pPr lvl="0">
              <a:buClr>
                <a:srgbClr val="31B6FD"/>
              </a:buClr>
            </a:pPr>
            <a:r>
              <a:rPr lang="ru-RU" dirty="0">
                <a:solidFill>
                  <a:srgbClr val="073E87"/>
                </a:solidFill>
              </a:rPr>
              <a:t>Тугоухость : </a:t>
            </a:r>
            <a:r>
              <a:rPr lang="ru-RU" dirty="0" err="1">
                <a:solidFill>
                  <a:srgbClr val="073E87"/>
                </a:solidFill>
              </a:rPr>
              <a:t>кондуктивная</a:t>
            </a:r>
            <a:r>
              <a:rPr lang="ru-RU" dirty="0">
                <a:solidFill>
                  <a:srgbClr val="073E87"/>
                </a:solidFill>
              </a:rPr>
              <a:t>, реже смешанная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Клиническая картина </a:t>
            </a:r>
            <a:r>
              <a:rPr lang="ru-RU" sz="3600" dirty="0" err="1">
                <a:solidFill>
                  <a:srgbClr val="FF0000"/>
                </a:solidFill>
              </a:rPr>
              <a:t>тимпаносклероза</a:t>
            </a:r>
            <a:r>
              <a:rPr lang="ru-RU" sz="360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91407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7" cy="5256584"/>
          </a:xfrm>
        </p:spPr>
        <p:txBody>
          <a:bodyPr/>
          <a:lstStyle/>
          <a:p>
            <a:r>
              <a:rPr lang="ru-RU" dirty="0"/>
              <a:t>белые бляшки, которые располагаются в глубине слизистой оболочки и имеют излюбленную локализацию - область окна преддверия, зона канала лицевого нерва и верхняя часть мыса.</a:t>
            </a:r>
          </a:p>
          <a:p>
            <a:r>
              <a:rPr lang="ru-RU" dirty="0"/>
              <a:t>При отсутствии дефекта б/перепонки для ТСК характерны ТСК бляшки интимно связанные с костной тканью рукоятки или </a:t>
            </a:r>
            <a:r>
              <a:rPr lang="ru-RU" dirty="0" err="1"/>
              <a:t>анулярного</a:t>
            </a:r>
            <a:r>
              <a:rPr lang="ru-RU" dirty="0"/>
              <a:t> кольца (что отличает их от </a:t>
            </a:r>
            <a:r>
              <a:rPr lang="ru-RU" dirty="0" err="1"/>
              <a:t>петрификатов</a:t>
            </a:r>
            <a:r>
              <a:rPr lang="ru-RU" dirty="0"/>
              <a:t> барабанной перепонки), а также рубцовые изменения, указывающие на перенесённый в прошлом гнойный отит.</a:t>
            </a:r>
          </a:p>
          <a:p>
            <a:r>
              <a:rPr lang="ru-RU" b="1" dirty="0">
                <a:solidFill>
                  <a:srgbClr val="00B050"/>
                </a:solidFill>
              </a:rPr>
              <a:t>Гистологические типы </a:t>
            </a:r>
            <a:r>
              <a:rPr lang="ru-RU" dirty="0" err="1"/>
              <a:t>тимпаносклероза</a:t>
            </a:r>
            <a:r>
              <a:rPr lang="ru-RU" dirty="0"/>
              <a:t> (</a:t>
            </a:r>
            <a:r>
              <a:rPr lang="ru-RU" dirty="0" err="1"/>
              <a:t>фибриноидный</a:t>
            </a:r>
            <a:r>
              <a:rPr lang="ru-RU" dirty="0"/>
              <a:t>, склеротический, гиалиновый)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Диагностика </a:t>
            </a:r>
            <a:r>
              <a:rPr lang="ru-RU" sz="3600" dirty="0" err="1">
                <a:solidFill>
                  <a:srgbClr val="FF0000"/>
                </a:solidFill>
              </a:rPr>
              <a:t>тимпаносклероза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77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56792"/>
            <a:ext cx="8640959" cy="4896544"/>
          </a:xfrm>
        </p:spPr>
        <p:txBody>
          <a:bodyPr>
            <a:normAutofit/>
          </a:bodyPr>
          <a:lstStyle/>
          <a:p>
            <a:r>
              <a:rPr lang="ru-RU" sz="2800" dirty="0"/>
              <a:t>-только изолированное поражение барабанной перепонки в 79-89% случаев, </a:t>
            </a:r>
          </a:p>
          <a:p>
            <a:r>
              <a:rPr lang="ru-RU" sz="2800" dirty="0"/>
              <a:t>-сочетание </a:t>
            </a:r>
            <a:r>
              <a:rPr lang="ru-RU" sz="2800" dirty="0" err="1"/>
              <a:t>мирингосклероза</a:t>
            </a:r>
            <a:r>
              <a:rPr lang="ru-RU" sz="2800" dirty="0"/>
              <a:t> и поражения ТСК комплекса- ми среднего уха – в 21,1%.</a:t>
            </a:r>
          </a:p>
          <a:p>
            <a:r>
              <a:rPr lang="ru-RU" sz="2800" dirty="0"/>
              <a:t>-Отсутствие изменений слизистой оболочки отмечают у 78,9% больных, </a:t>
            </a:r>
          </a:p>
          <a:p>
            <a:r>
              <a:rPr lang="ru-RU" sz="2800" dirty="0"/>
              <a:t>-катаральное воспаление – у 13,9%, </a:t>
            </a:r>
          </a:p>
          <a:p>
            <a:r>
              <a:rPr lang="ru-RU" sz="2800" dirty="0"/>
              <a:t>-грануляции – у 5,3%,</a:t>
            </a:r>
          </a:p>
          <a:p>
            <a:r>
              <a:rPr lang="ru-RU" sz="2800" dirty="0"/>
              <a:t>- </a:t>
            </a:r>
            <a:r>
              <a:rPr lang="ru-RU" sz="2800" dirty="0" err="1"/>
              <a:t>холестеатому</a:t>
            </a:r>
            <a:r>
              <a:rPr lang="ru-RU" sz="2800" dirty="0"/>
              <a:t> – у 2,6%.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В барабанной полости наблюдается </a:t>
            </a:r>
          </a:p>
        </p:txBody>
      </p:sp>
    </p:spTree>
    <p:extLst>
      <p:ext uri="{BB962C8B-B14F-4D97-AF65-F5344CB8AC3E}">
        <p14:creationId xmlns:p14="http://schemas.microsoft.com/office/powerpoint/2010/main" val="273780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72816"/>
            <a:ext cx="8640959" cy="4353347"/>
          </a:xfrm>
        </p:spPr>
        <p:txBody>
          <a:bodyPr>
            <a:noAutofit/>
          </a:bodyPr>
          <a:lstStyle/>
          <a:p>
            <a:r>
              <a:rPr lang="ru-RU" sz="2800" dirty="0"/>
              <a:t>Основным морфологическим исходом воспалительного процесса является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развитие склероза на месте повреждения </a:t>
            </a:r>
            <a:r>
              <a:rPr lang="ru-RU" sz="2800" dirty="0"/>
              <a:t>(воспалительная альтерация) тканей и преобладание процессов </a:t>
            </a:r>
            <a:r>
              <a:rPr lang="ru-RU" sz="2800" dirty="0" err="1"/>
              <a:t>фиброзирования</a:t>
            </a:r>
            <a:r>
              <a:rPr lang="ru-RU" sz="2800" dirty="0"/>
              <a:t> над вялотекущим воспалением.</a:t>
            </a:r>
          </a:p>
          <a:p>
            <a:endParaRPr lang="ru-RU" sz="2800" dirty="0"/>
          </a:p>
          <a:p>
            <a:r>
              <a:rPr lang="ru-RU" sz="2800" dirty="0"/>
              <a:t> Нарастание фиброза отражает качественные изменения реактивных возможностей тканей среднего уха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Этиология</a:t>
            </a:r>
          </a:p>
        </p:txBody>
      </p:sp>
    </p:spTree>
    <p:extLst>
      <p:ext uri="{BB962C8B-B14F-4D97-AF65-F5344CB8AC3E}">
        <p14:creationId xmlns:p14="http://schemas.microsoft.com/office/powerpoint/2010/main" val="982951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916832"/>
            <a:ext cx="7219128" cy="4209331"/>
          </a:xfrm>
        </p:spPr>
        <p:txBody>
          <a:bodyPr>
            <a:normAutofit/>
          </a:bodyPr>
          <a:lstStyle/>
          <a:p>
            <a:pPr lvl="0">
              <a:buClr>
                <a:srgbClr val="31B6FD"/>
              </a:buClr>
            </a:pPr>
            <a:r>
              <a:rPr lang="ru-RU" sz="2800" dirty="0">
                <a:solidFill>
                  <a:srgbClr val="073E87"/>
                </a:solidFill>
              </a:rPr>
              <a:t>Подвижная при ТСК у 71,1% пациентов, </a:t>
            </a:r>
          </a:p>
          <a:p>
            <a:pPr lvl="0">
              <a:buClr>
                <a:srgbClr val="31B6FD"/>
              </a:buClr>
            </a:pPr>
            <a:r>
              <a:rPr lang="ru-RU" sz="2800" dirty="0">
                <a:solidFill>
                  <a:srgbClr val="073E87"/>
                </a:solidFill>
              </a:rPr>
              <a:t>фиксированная – у 29,1% и </a:t>
            </a:r>
          </a:p>
          <a:p>
            <a:pPr lvl="0">
              <a:buClr>
                <a:srgbClr val="31B6FD"/>
              </a:buClr>
            </a:pPr>
            <a:r>
              <a:rPr lang="ru-RU" sz="2800" dirty="0">
                <a:solidFill>
                  <a:srgbClr val="073E87"/>
                </a:solidFill>
              </a:rPr>
              <a:t>её эрозия – у 7,9%. 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2800" dirty="0">
                <a:solidFill>
                  <a:srgbClr val="073E87"/>
                </a:solidFill>
              </a:rPr>
              <a:t>Фиксация ТСК комплексами рукоятки молотка наблюдается у 79,8% пациентов, 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2800" dirty="0">
                <a:solidFill>
                  <a:srgbClr val="073E87"/>
                </a:solidFill>
              </a:rPr>
              <a:t>наковальне-молоточкового сустава – у 45,2% и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2800" dirty="0">
                <a:solidFill>
                  <a:srgbClr val="073E87"/>
                </a:solidFill>
              </a:rPr>
              <a:t> стремени – у 36,5%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Слуховая цепь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0800"/>
          <a:stretch/>
        </p:blipFill>
        <p:spPr bwMode="auto">
          <a:xfrm>
            <a:off x="6444208" y="35425"/>
            <a:ext cx="2699792" cy="276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917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060849"/>
            <a:ext cx="8712967" cy="4032448"/>
          </a:xfrm>
        </p:spPr>
        <p:txBody>
          <a:bodyPr>
            <a:noAutofit/>
          </a:bodyPr>
          <a:lstStyle/>
          <a:p>
            <a:r>
              <a:rPr lang="ru-RU" sz="3200" dirty="0"/>
              <a:t>как и при отосклерозе, может проявляться зубцом </a:t>
            </a:r>
            <a:r>
              <a:rPr lang="ru-RU" sz="3200" dirty="0" err="1"/>
              <a:t>Кархарта</a:t>
            </a:r>
            <a:r>
              <a:rPr lang="ru-RU" sz="3200" dirty="0"/>
              <a:t> в зоне 0,-2 кГц при костном звукопроведении. </a:t>
            </a:r>
          </a:p>
          <a:p>
            <a:r>
              <a:rPr lang="ru-RU" sz="3200" dirty="0"/>
              <a:t>Тугоухость у 55% больных сопровождается шумом в ушах. </a:t>
            </a:r>
          </a:p>
          <a:p>
            <a:r>
              <a:rPr lang="ru-RU" sz="3200" dirty="0"/>
              <a:t>При фиксации </a:t>
            </a:r>
            <a:r>
              <a:rPr lang="ru-RU" sz="3200" dirty="0" err="1"/>
              <a:t>оссикулярной</a:t>
            </a:r>
            <a:r>
              <a:rPr lang="ru-RU" sz="3200" dirty="0"/>
              <a:t> цепи часто отмечается </a:t>
            </a:r>
            <a:r>
              <a:rPr lang="ru-RU" sz="3200" dirty="0" err="1"/>
              <a:t>тимпанограмма</a:t>
            </a:r>
            <a:r>
              <a:rPr lang="ru-RU" sz="3200" dirty="0"/>
              <a:t> типа </a:t>
            </a:r>
            <a:r>
              <a:rPr lang="ru-RU" sz="3200" dirty="0" err="1"/>
              <a:t>As</a:t>
            </a:r>
            <a:r>
              <a:rPr lang="ru-RU" sz="3200" dirty="0"/>
              <a:t> (тип 1 или 2)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Фиксация стремени ТСК комплексами</a:t>
            </a:r>
          </a:p>
        </p:txBody>
      </p:sp>
    </p:spTree>
    <p:extLst>
      <p:ext uri="{BB962C8B-B14F-4D97-AF65-F5344CB8AC3E}">
        <p14:creationId xmlns:p14="http://schemas.microsoft.com/office/powerpoint/2010/main" val="152604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680520"/>
          </a:xfrm>
        </p:spPr>
        <p:txBody>
          <a:bodyPr>
            <a:noAutofit/>
          </a:bodyPr>
          <a:lstStyle/>
          <a:p>
            <a:r>
              <a:rPr lang="ru-RU" dirty="0"/>
              <a:t>определяются склеротические изменения в барабанной полости и склеротический тип строения сосцевидного отростка. </a:t>
            </a:r>
          </a:p>
          <a:p>
            <a:r>
              <a:rPr lang="ru-RU" dirty="0"/>
              <a:t>Компьютерная томография (КТ) височных костей </a:t>
            </a:r>
            <a:r>
              <a:rPr lang="ru-RU" dirty="0" err="1"/>
              <a:t>петрифицированные</a:t>
            </a:r>
            <a:r>
              <a:rPr lang="ru-RU" dirty="0"/>
              <a:t> и </a:t>
            </a:r>
            <a:r>
              <a:rPr lang="ru-RU" dirty="0" err="1"/>
              <a:t>оссифицированные</a:t>
            </a:r>
            <a:r>
              <a:rPr lang="ru-RU" dirty="0"/>
              <a:t> </a:t>
            </a:r>
            <a:r>
              <a:rPr lang="ru-RU" dirty="0" err="1"/>
              <a:t>тимпаносклеротические</a:t>
            </a:r>
            <a:r>
              <a:rPr lang="ru-RU" dirty="0"/>
              <a:t> очаги отчетливо дифференцируются в виде структур соответствующей плотности, располагающиеся изолированно или связанны со слуховыми косточками. </a:t>
            </a:r>
          </a:p>
          <a:p>
            <a:r>
              <a:rPr lang="ru-RU" dirty="0"/>
              <a:t>Поражение среднего уха выглядит как единичные или множественные очаги неравномерной интенсивности (пятнистые очаги), а иногда похоже на сетку в барабанной полости или в толще барабанной перепонки.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Рентгенологические данные </a:t>
            </a:r>
          </a:p>
        </p:txBody>
      </p:sp>
    </p:spTree>
    <p:extLst>
      <p:ext uri="{BB962C8B-B14F-4D97-AF65-F5344CB8AC3E}">
        <p14:creationId xmlns:p14="http://schemas.microsoft.com/office/powerpoint/2010/main" val="4203842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764704"/>
            <a:ext cx="8640959" cy="5760640"/>
          </a:xfrm>
        </p:spPr>
        <p:txBody>
          <a:bodyPr/>
          <a:lstStyle/>
          <a:p>
            <a:r>
              <a:rPr lang="ru-RU" sz="2800" b="1" i="1" dirty="0">
                <a:solidFill>
                  <a:srgbClr val="FFFF00"/>
                </a:solidFill>
              </a:rPr>
              <a:t>Хирургическое лечение наиболее эффективный способ реабилитации больных</a:t>
            </a:r>
          </a:p>
          <a:p>
            <a:endParaRPr lang="ru-RU" sz="2800" b="1" i="1" dirty="0">
              <a:solidFill>
                <a:srgbClr val="FFFF00"/>
              </a:solidFill>
            </a:endParaRPr>
          </a:p>
          <a:p>
            <a:r>
              <a:rPr lang="ru-RU" sz="2800" dirty="0"/>
              <a:t>Целью хирургического вмешательства :</a:t>
            </a:r>
          </a:p>
          <a:p>
            <a:r>
              <a:rPr lang="ru-RU" sz="2800" dirty="0"/>
              <a:t>-санация среднего уха</a:t>
            </a:r>
          </a:p>
          <a:p>
            <a:r>
              <a:rPr lang="ru-RU" sz="2800" dirty="0"/>
              <a:t>-улучшение слуха. </a:t>
            </a:r>
          </a:p>
          <a:p>
            <a:endParaRPr lang="ru-RU" sz="2800" dirty="0"/>
          </a:p>
          <a:p>
            <a:r>
              <a:rPr lang="ru-RU" sz="2800" dirty="0"/>
              <a:t>Лечение может быть одноэтапным и многоэтапным.</a:t>
            </a:r>
          </a:p>
          <a:p>
            <a:endParaRPr lang="ru-RU" sz="2800" dirty="0"/>
          </a:p>
          <a:p>
            <a:r>
              <a:rPr lang="ru-RU" sz="2800" b="1" dirty="0">
                <a:solidFill>
                  <a:srgbClr val="FF0000"/>
                </a:solidFill>
              </a:rPr>
              <a:t>Консервативных методов лечения </a:t>
            </a:r>
            <a:r>
              <a:rPr lang="ru-RU" sz="2800" b="1" dirty="0" err="1">
                <a:solidFill>
                  <a:srgbClr val="FF0000"/>
                </a:solidFill>
              </a:rPr>
              <a:t>тимпаносклероза</a:t>
            </a:r>
            <a:r>
              <a:rPr lang="ru-RU" sz="2800" b="1" dirty="0">
                <a:solidFill>
                  <a:srgbClr val="FF0000"/>
                </a:solidFill>
              </a:rPr>
              <a:t> не существует !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Лечение</a:t>
            </a:r>
          </a:p>
        </p:txBody>
      </p:sp>
    </p:spTree>
    <p:extLst>
      <p:ext uri="{BB962C8B-B14F-4D97-AF65-F5344CB8AC3E}">
        <p14:creationId xmlns:p14="http://schemas.microsoft.com/office/powerpoint/2010/main" val="1359866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8800"/>
            <a:ext cx="8640959" cy="4896544"/>
          </a:xfrm>
        </p:spPr>
        <p:txBody>
          <a:bodyPr>
            <a:normAutofit/>
          </a:bodyPr>
          <a:lstStyle/>
          <a:p>
            <a:r>
              <a:rPr lang="ru-RU" sz="2800" dirty="0"/>
              <a:t> </a:t>
            </a:r>
            <a:r>
              <a:rPr lang="ru-RU" sz="2800" b="1" dirty="0" err="1">
                <a:solidFill>
                  <a:srgbClr val="00B050"/>
                </a:solidFill>
              </a:rPr>
              <a:t>тимпанопластика</a:t>
            </a:r>
            <a:r>
              <a:rPr lang="ru-RU" sz="2800" b="1" dirty="0">
                <a:solidFill>
                  <a:srgbClr val="00B050"/>
                </a:solidFill>
              </a:rPr>
              <a:t> (</a:t>
            </a:r>
            <a:r>
              <a:rPr lang="ru-RU" sz="2800" b="1" dirty="0" err="1">
                <a:solidFill>
                  <a:srgbClr val="00B050"/>
                </a:solidFill>
              </a:rPr>
              <a:t>мирингопластика</a:t>
            </a:r>
            <a:r>
              <a:rPr lang="ru-RU" sz="2800" dirty="0"/>
              <a:t>) – при очагах ТСК не фиксирующих цепь слуховых косточек; </a:t>
            </a:r>
          </a:p>
          <a:p>
            <a:r>
              <a:rPr lang="ru-RU" sz="2800" dirty="0"/>
              <a:t> </a:t>
            </a:r>
            <a:r>
              <a:rPr lang="ru-RU" sz="2800" b="1" dirty="0" err="1">
                <a:solidFill>
                  <a:srgbClr val="00B050"/>
                </a:solidFill>
              </a:rPr>
              <a:t>тимпанопластика</a:t>
            </a:r>
            <a:r>
              <a:rPr lang="ru-RU" sz="2800" b="1" dirty="0">
                <a:solidFill>
                  <a:srgbClr val="00B050"/>
                </a:solidFill>
              </a:rPr>
              <a:t> (</a:t>
            </a:r>
            <a:r>
              <a:rPr lang="ru-RU" sz="2800" b="1" dirty="0" err="1">
                <a:solidFill>
                  <a:srgbClr val="00B050"/>
                </a:solidFill>
              </a:rPr>
              <a:t>мирингопластика</a:t>
            </a:r>
            <a:r>
              <a:rPr lang="ru-RU" sz="2800" b="1" dirty="0">
                <a:solidFill>
                  <a:srgbClr val="00B050"/>
                </a:solidFill>
              </a:rPr>
              <a:t>) </a:t>
            </a:r>
            <a:r>
              <a:rPr lang="ru-RU" sz="2800" dirty="0"/>
              <a:t>с мобилизацией цепи слуховых косточек посредством удаления ТСК комплексов; </a:t>
            </a:r>
          </a:p>
          <a:p>
            <a:r>
              <a:rPr lang="ru-RU" sz="2800" dirty="0"/>
              <a:t> </a:t>
            </a:r>
            <a:r>
              <a:rPr lang="ru-RU" sz="2800" b="1" dirty="0" err="1">
                <a:solidFill>
                  <a:srgbClr val="00B050"/>
                </a:solidFill>
              </a:rPr>
              <a:t>тимпанопластика</a:t>
            </a:r>
            <a:r>
              <a:rPr lang="ru-RU" sz="2800" b="1" dirty="0">
                <a:solidFill>
                  <a:srgbClr val="00B050"/>
                </a:solidFill>
              </a:rPr>
              <a:t> (</a:t>
            </a:r>
            <a:r>
              <a:rPr lang="ru-RU" sz="2800" b="1" dirty="0" err="1">
                <a:solidFill>
                  <a:srgbClr val="00B050"/>
                </a:solidFill>
              </a:rPr>
              <a:t>мирингопластика</a:t>
            </a:r>
            <a:r>
              <a:rPr lang="ru-RU" sz="2800" b="1" dirty="0">
                <a:solidFill>
                  <a:srgbClr val="00B050"/>
                </a:solidFill>
              </a:rPr>
              <a:t>) с </a:t>
            </a:r>
            <a:r>
              <a:rPr lang="ru-RU" sz="2800" b="1" dirty="0" err="1">
                <a:solidFill>
                  <a:srgbClr val="00B050"/>
                </a:solidFill>
              </a:rPr>
              <a:t>оссикулопластикой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dirty="0"/>
              <a:t>дефектов слуховой цепи после удаления ТСК комплексов;</a:t>
            </a:r>
          </a:p>
          <a:p>
            <a:r>
              <a:rPr lang="ru-RU" sz="2800" dirty="0"/>
              <a:t> </a:t>
            </a:r>
            <a:r>
              <a:rPr lang="ru-RU" sz="2800" b="1" dirty="0" err="1">
                <a:solidFill>
                  <a:srgbClr val="00B050"/>
                </a:solidFill>
              </a:rPr>
              <a:t>стапедотомия</a:t>
            </a:r>
            <a:r>
              <a:rPr lang="ru-RU" sz="2800" dirty="0"/>
              <a:t> и реконструкция звукопроводящей цепи при фиксации стремени.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Основные вмешательства при ТСК</a:t>
            </a:r>
          </a:p>
        </p:txBody>
      </p:sp>
    </p:spTree>
    <p:extLst>
      <p:ext uri="{BB962C8B-B14F-4D97-AF65-F5344CB8AC3E}">
        <p14:creationId xmlns:p14="http://schemas.microsoft.com/office/powerpoint/2010/main" val="859278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ближайшем послеоперационном периоде после </a:t>
            </a:r>
            <a:r>
              <a:rPr lang="ru-RU" dirty="0" err="1"/>
              <a:t>оссикулопластики</a:t>
            </a:r>
            <a:r>
              <a:rPr lang="ru-RU" dirty="0"/>
              <a:t> отмечается </a:t>
            </a:r>
            <a:r>
              <a:rPr lang="ru-RU" b="1" dirty="0">
                <a:solidFill>
                  <a:srgbClr val="00B050"/>
                </a:solidFill>
              </a:rPr>
              <a:t>уменьшение КВИ до 17-20 дБ. </a:t>
            </a:r>
          </a:p>
          <a:p>
            <a:r>
              <a:rPr lang="ru-RU" dirty="0"/>
              <a:t>В послеоперационном периоде </a:t>
            </a:r>
            <a:r>
              <a:rPr lang="ru-RU" b="1" dirty="0">
                <a:solidFill>
                  <a:srgbClr val="00B050"/>
                </a:solidFill>
              </a:rPr>
              <a:t>проблемы с протезами </a:t>
            </a:r>
            <a:r>
              <a:rPr lang="ru-RU" dirty="0"/>
              <a:t>(смещение, короткий) наблюдаются у 27% больных </a:t>
            </a:r>
            <a:r>
              <a:rPr lang="ru-RU" dirty="0" err="1"/>
              <a:t>тимпаносклерозом</a:t>
            </a:r>
            <a:r>
              <a:rPr lang="ru-RU" dirty="0"/>
              <a:t>.</a:t>
            </a:r>
          </a:p>
          <a:p>
            <a:r>
              <a:rPr lang="ru-RU" dirty="0"/>
              <a:t>Травма слизистой оболочки барабанной полости-  нарушение в ней кровоснабжения, образование спаечного процесса и </a:t>
            </a:r>
            <a:r>
              <a:rPr lang="ru-RU" dirty="0" err="1"/>
              <a:t>рефиксации</a:t>
            </a:r>
            <a:r>
              <a:rPr lang="ru-RU" dirty="0"/>
              <a:t> слуховой цепи.</a:t>
            </a:r>
          </a:p>
          <a:p>
            <a:r>
              <a:rPr lang="ru-RU" dirty="0"/>
              <a:t>При повторном вмешательстве в случае обнаружения </a:t>
            </a:r>
            <a:r>
              <a:rPr lang="ru-RU" b="1" dirty="0" err="1">
                <a:solidFill>
                  <a:srgbClr val="00B050"/>
                </a:solidFill>
              </a:rPr>
              <a:t>рефиксации</a:t>
            </a:r>
            <a:r>
              <a:rPr lang="ru-RU" dirty="0"/>
              <a:t> стремени, которая наблюдается в </a:t>
            </a:r>
            <a:r>
              <a:rPr lang="ru-RU" b="1" dirty="0">
                <a:solidFill>
                  <a:srgbClr val="00B050"/>
                </a:solidFill>
              </a:rPr>
              <a:t>47%</a:t>
            </a:r>
            <a:r>
              <a:rPr lang="ru-RU" dirty="0"/>
              <a:t> случаев производят </a:t>
            </a:r>
            <a:r>
              <a:rPr lang="ru-RU" dirty="0" err="1"/>
              <a:t>стапедопластику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Глухота после операции развивается у 4,5%.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Послеоперационный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29316908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8964612" cy="796925"/>
          </a:xfrm>
        </p:spPr>
        <p:txBody>
          <a:bodyPr/>
          <a:lstStyle/>
          <a:p>
            <a:pPr eaLnBrk="1" hangingPunct="1">
              <a:defRPr/>
            </a:pPr>
            <a:br>
              <a:rPr lang="ru-RU" sz="6300" dirty="0"/>
            </a:br>
            <a:r>
              <a:rPr lang="ru-RU" sz="6300" dirty="0"/>
              <a:t> </a:t>
            </a:r>
            <a:r>
              <a:rPr lang="ru-RU" sz="6300" i="1" dirty="0">
                <a:solidFill>
                  <a:schemeClr val="tx1"/>
                </a:solidFill>
              </a:rPr>
              <a:t>Благодарю за внимание!</a:t>
            </a:r>
            <a:r>
              <a:rPr lang="ru-RU" sz="6300" i="1" dirty="0"/>
              <a:t> </a:t>
            </a:r>
            <a:br>
              <a:rPr lang="ru-RU" sz="6300" dirty="0"/>
            </a:br>
            <a:endParaRPr lang="ru-RU" sz="6300" dirty="0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00313"/>
            <a:ext cx="8697913" cy="4357687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7200" b="1" dirty="0">
                <a:solidFill>
                  <a:srgbClr val="FFFF00"/>
                </a:solidFill>
              </a:rPr>
              <a:t>Ваши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7200" b="1" dirty="0">
                <a:solidFill>
                  <a:srgbClr val="FFFF00"/>
                </a:solidFill>
              </a:rPr>
              <a:t>    вопросы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7200" b="1" dirty="0">
                <a:solidFill>
                  <a:srgbClr val="FFFF00"/>
                </a:solidFill>
              </a:rPr>
              <a:t>                  ? ? 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0670E7-9FB8-42E3-84CA-26456C1A399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7" name="Picture 4" descr="маковое сердц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2133600"/>
            <a:ext cx="3373437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77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27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/>
      <p:bldP spid="20275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640959" cy="6048672"/>
          </a:xfrm>
        </p:spPr>
        <p:txBody>
          <a:bodyPr>
            <a:normAutofit/>
          </a:bodyPr>
          <a:lstStyle/>
          <a:p>
            <a:r>
              <a:rPr lang="ru-RU" sz="3200" dirty="0" err="1"/>
              <a:t>Поствоспалительный</a:t>
            </a:r>
            <a:r>
              <a:rPr lang="ru-RU" sz="3200" dirty="0"/>
              <a:t> склероз не является застывшим патологическим состоянием, </a:t>
            </a:r>
          </a:p>
          <a:p>
            <a:r>
              <a:rPr lang="ru-RU" sz="3200" dirty="0"/>
              <a:t>а характеризуется внутренним развитием, </a:t>
            </a:r>
          </a:p>
          <a:p>
            <a:r>
              <a:rPr lang="ru-RU" sz="3200" dirty="0"/>
              <a:t>направленным в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сторону гиперпластических, дистрофических, атрофических и некробиотических изменений </a:t>
            </a:r>
            <a:r>
              <a:rPr lang="ru-RU" sz="3200" dirty="0"/>
              <a:t>в зависимости от условий, </a:t>
            </a:r>
          </a:p>
          <a:p>
            <a:r>
              <a:rPr lang="ru-RU" sz="3200" dirty="0"/>
              <a:t>что и объясняет </a:t>
            </a:r>
            <a:r>
              <a:rPr lang="ru-RU" sz="3200" dirty="0" err="1"/>
              <a:t>фибрознодеструктивный</a:t>
            </a:r>
            <a:r>
              <a:rPr lang="ru-RU" sz="3200" dirty="0"/>
              <a:t> его характер. </a:t>
            </a:r>
          </a:p>
        </p:txBody>
      </p:sp>
    </p:spTree>
    <p:extLst>
      <p:ext uri="{BB962C8B-B14F-4D97-AF65-F5344CB8AC3E}">
        <p14:creationId xmlns:p14="http://schemas.microsoft.com/office/powerpoint/2010/main" val="410693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7" cy="5112568"/>
          </a:xfrm>
        </p:spPr>
        <p:txBody>
          <a:bodyPr/>
          <a:lstStyle/>
          <a:p>
            <a:r>
              <a:rPr lang="ru-RU" sz="3200" dirty="0"/>
              <a:t>Вместе с ТСК комплексами можно встретить сочетание катарального воспаления слизистой оболочки </a:t>
            </a:r>
          </a:p>
          <a:p>
            <a:r>
              <a:rPr lang="ru-RU" sz="3200" dirty="0"/>
              <a:t>с участками </a:t>
            </a:r>
            <a:r>
              <a:rPr lang="ru-RU" sz="3200" dirty="0" err="1"/>
              <a:t>фиброзирования</a:t>
            </a:r>
            <a:r>
              <a:rPr lang="ru-RU" sz="3200" dirty="0"/>
              <a:t>, </a:t>
            </a:r>
          </a:p>
          <a:p>
            <a:r>
              <a:rPr lang="ru-RU" sz="3200" dirty="0"/>
              <a:t>кариеса и </a:t>
            </a:r>
          </a:p>
          <a:p>
            <a:r>
              <a:rPr lang="ru-RU" sz="3200" dirty="0" err="1"/>
              <a:t>холестеатомы</a:t>
            </a:r>
            <a:r>
              <a:rPr lang="ru-RU" sz="3200" dirty="0"/>
              <a:t>,</a:t>
            </a:r>
          </a:p>
          <a:p>
            <a:r>
              <a:rPr lang="ru-RU" sz="3200" dirty="0"/>
              <a:t> что свидетельствует о динамике хронического воспаления и его исходах.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40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340768"/>
            <a:ext cx="8640959" cy="4896544"/>
          </a:xfrm>
        </p:spPr>
        <p:txBody>
          <a:bodyPr>
            <a:noAutofit/>
          </a:bodyPr>
          <a:lstStyle/>
          <a:p>
            <a:endParaRPr lang="ru-RU" sz="3200" dirty="0"/>
          </a:p>
          <a:p>
            <a:r>
              <a:rPr lang="ru-RU" sz="3200" dirty="0"/>
              <a:t>В зависимости от характера воспаления (гнойного или серозного) морфологически фиброзный процесс протекает по принципу </a:t>
            </a:r>
            <a:r>
              <a:rPr lang="ru-RU" sz="3200" b="1" i="1" dirty="0" err="1">
                <a:solidFill>
                  <a:srgbClr val="00B050"/>
                </a:solidFill>
              </a:rPr>
              <a:t>эпиморфоза</a:t>
            </a:r>
            <a:r>
              <a:rPr lang="ru-RU" sz="3200" b="1" i="1" dirty="0">
                <a:solidFill>
                  <a:srgbClr val="00B050"/>
                </a:solidFill>
              </a:rPr>
              <a:t> </a:t>
            </a:r>
            <a:r>
              <a:rPr lang="ru-RU" sz="3200" dirty="0"/>
              <a:t>(возмещение тканевого дефекта грануляционной тканью с её созреванием и превращение в рубец) или </a:t>
            </a:r>
          </a:p>
          <a:p>
            <a:endParaRPr lang="ru-RU" sz="3200" dirty="0"/>
          </a:p>
          <a:p>
            <a:r>
              <a:rPr lang="ru-RU" sz="3200" b="1" i="1" dirty="0" err="1">
                <a:solidFill>
                  <a:srgbClr val="00B050"/>
                </a:solidFill>
              </a:rPr>
              <a:t>эндоморфоза</a:t>
            </a:r>
            <a:r>
              <a:rPr lang="ru-RU" sz="3200" b="1" i="1" dirty="0">
                <a:solidFill>
                  <a:srgbClr val="00B050"/>
                </a:solidFill>
              </a:rPr>
              <a:t> </a:t>
            </a:r>
            <a:r>
              <a:rPr lang="ru-RU" sz="3200" dirty="0"/>
              <a:t>(развитие соединительной ткани в самой слизистой оболочке). </a:t>
            </a:r>
          </a:p>
        </p:txBody>
      </p:sp>
    </p:spTree>
    <p:extLst>
      <p:ext uri="{BB962C8B-B14F-4D97-AF65-F5344CB8AC3E}">
        <p14:creationId xmlns:p14="http://schemas.microsoft.com/office/powerpoint/2010/main" val="3965140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3" cy="4968551"/>
          </a:xfrm>
        </p:spPr>
        <p:txBody>
          <a:bodyPr>
            <a:noAutofit/>
          </a:bodyPr>
          <a:lstStyle/>
          <a:p>
            <a:r>
              <a:rPr lang="ru-RU" sz="3200" dirty="0" err="1">
                <a:solidFill>
                  <a:srgbClr val="FF0000"/>
                </a:solidFill>
              </a:rPr>
              <a:t>Тимпаносклероз</a:t>
            </a:r>
            <a:r>
              <a:rPr lang="ru-RU" sz="3200" dirty="0">
                <a:solidFill>
                  <a:srgbClr val="FF0000"/>
                </a:solidFill>
              </a:rPr>
              <a:t> является типичным проявлением </a:t>
            </a:r>
            <a:r>
              <a:rPr lang="ru-RU" sz="3200" dirty="0" err="1">
                <a:solidFill>
                  <a:srgbClr val="FF0000"/>
                </a:solidFill>
              </a:rPr>
              <a:t>эндоморфоза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/>
              <a:t>после </a:t>
            </a:r>
            <a:r>
              <a:rPr lang="ru-RU" sz="3200" b="1" i="1" dirty="0">
                <a:solidFill>
                  <a:srgbClr val="00B050"/>
                </a:solidFill>
              </a:rPr>
              <a:t>серозного воспаления</a:t>
            </a:r>
            <a:r>
              <a:rPr lang="ru-RU" sz="3200" dirty="0"/>
              <a:t> в среднем ухе, при котором происходят </a:t>
            </a:r>
            <a:r>
              <a:rPr lang="ru-RU" sz="3200" dirty="0">
                <a:solidFill>
                  <a:srgbClr val="00B050"/>
                </a:solidFill>
              </a:rPr>
              <a:t>дегенеративные процессы в слизистой оболочке среднего уха и барабанной перепонке с образованием плотных конгломератов (очагов </a:t>
            </a:r>
            <a:r>
              <a:rPr lang="ru-RU" sz="3200" dirty="0" err="1">
                <a:solidFill>
                  <a:srgbClr val="00B050"/>
                </a:solidFill>
              </a:rPr>
              <a:t>тимпаносклероза</a:t>
            </a:r>
            <a:r>
              <a:rPr lang="ru-RU" sz="3200" dirty="0">
                <a:solidFill>
                  <a:srgbClr val="00B05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68930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88840"/>
            <a:ext cx="8064895" cy="4176464"/>
          </a:xfrm>
        </p:spPr>
        <p:txBody>
          <a:bodyPr/>
          <a:lstStyle/>
          <a:p>
            <a:r>
              <a:rPr lang="ru-RU" sz="3600" dirty="0"/>
              <a:t>Возникновение </a:t>
            </a:r>
            <a:r>
              <a:rPr lang="ru-RU" sz="3600" dirty="0">
                <a:solidFill>
                  <a:srgbClr val="00B050"/>
                </a:solidFill>
              </a:rPr>
              <a:t>слоистой структуры ТСК очагов</a:t>
            </a:r>
            <a:r>
              <a:rPr lang="ru-RU" sz="3600" dirty="0"/>
              <a:t> связано с процессом </a:t>
            </a:r>
            <a:r>
              <a:rPr lang="ru-RU" sz="3600" dirty="0">
                <a:solidFill>
                  <a:srgbClr val="00B050"/>
                </a:solidFill>
              </a:rPr>
              <a:t>множества циклов </a:t>
            </a:r>
            <a:r>
              <a:rPr lang="ru-RU" sz="3600" dirty="0"/>
              <a:t>обызвествления гиалиновых масс, которые формируя пластины, подвергаются дегенерации.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44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5" cy="4320480"/>
          </a:xfrm>
        </p:spPr>
        <p:txBody>
          <a:bodyPr>
            <a:noAutofit/>
          </a:bodyPr>
          <a:lstStyle/>
          <a:p>
            <a:r>
              <a:rPr lang="ru-RU" sz="2800" dirty="0"/>
              <a:t>обнаруживают </a:t>
            </a:r>
            <a:r>
              <a:rPr lang="ru-RU" sz="2800" dirty="0">
                <a:solidFill>
                  <a:srgbClr val="00B050"/>
                </a:solidFill>
              </a:rPr>
              <a:t>плотную волокнистую соединительную ткань</a:t>
            </a:r>
            <a:r>
              <a:rPr lang="ru-RU" sz="2800" dirty="0"/>
              <a:t> с признаками гиалинового перерождения и скоплениями </a:t>
            </a:r>
            <a:r>
              <a:rPr lang="ru-RU" sz="2800" dirty="0" err="1"/>
              <a:t>кальцификатов</a:t>
            </a:r>
            <a:r>
              <a:rPr lang="ru-RU" sz="2800" dirty="0"/>
              <a:t> (в ряде случаев – очаги </a:t>
            </a:r>
            <a:r>
              <a:rPr lang="ru-RU" sz="2800" dirty="0" err="1"/>
              <a:t>оссификации</a:t>
            </a:r>
            <a:r>
              <a:rPr lang="ru-RU" sz="2800" dirty="0"/>
              <a:t>) в слизистой оболочке барабанной перепонке. </a:t>
            </a:r>
          </a:p>
          <a:p>
            <a:r>
              <a:rPr lang="ru-RU" sz="2800" dirty="0"/>
              <a:t>Выделены следующие </a:t>
            </a:r>
            <a:r>
              <a:rPr lang="ru-RU" sz="2800" b="1" dirty="0">
                <a:solidFill>
                  <a:srgbClr val="00B050"/>
                </a:solidFill>
              </a:rPr>
              <a:t>гистологические варианты строения бляшки</a:t>
            </a:r>
            <a:r>
              <a:rPr lang="ru-RU" sz="2800" dirty="0"/>
              <a:t>: дистрофический, склеротический (фиброзный), гиалиновый, </a:t>
            </a:r>
            <a:r>
              <a:rPr lang="ru-RU" sz="2800" dirty="0" err="1"/>
              <a:t>петрифицированный</a:t>
            </a:r>
            <a:r>
              <a:rPr lang="ru-RU" sz="2800" dirty="0"/>
              <a:t>, смешанный.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6131024" cy="125272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Гистологические исследования бляшек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0" r="17504"/>
          <a:stretch/>
        </p:blipFill>
        <p:spPr bwMode="auto">
          <a:xfrm>
            <a:off x="6732240" y="0"/>
            <a:ext cx="1735104" cy="161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107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426</TotalTime>
  <Words>1713</Words>
  <Application>Microsoft Office PowerPoint</Application>
  <PresentationFormat>Экран (4:3)</PresentationFormat>
  <Paragraphs>210</Paragraphs>
  <Slides>36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47" baseType="lpstr">
      <vt:lpstr>Arial</vt:lpstr>
      <vt:lpstr>Calibri</vt:lpstr>
      <vt:lpstr>Candara</vt:lpstr>
      <vt:lpstr>Roboto</vt:lpstr>
      <vt:lpstr>Symbol</vt:lpstr>
      <vt:lpstr>Tahoma</vt:lpstr>
      <vt:lpstr>Times New Roman</vt:lpstr>
      <vt:lpstr>Verdana</vt:lpstr>
      <vt:lpstr>Wingdings</vt:lpstr>
      <vt:lpstr>Волна</vt:lpstr>
      <vt:lpstr>Занавес</vt:lpstr>
      <vt:lpstr>Код: H74.0 Диагноз: Тимпаносклероз  </vt:lpstr>
      <vt:lpstr>Тимпаносклероз (ТСК - H 74.0) формы воспаления.</vt:lpstr>
      <vt:lpstr>Этиология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Гистологические исследования бляшек </vt:lpstr>
      <vt:lpstr>Механизмы развитии тимпаносклероза: </vt:lpstr>
      <vt:lpstr>Эктопическая кальцификация </vt:lpstr>
      <vt:lpstr>Презентация PowerPoint</vt:lpstr>
      <vt:lpstr>Результаты HLA-типирования</vt:lpstr>
      <vt:lpstr>Профилактика развития тимпаносклероза </vt:lpstr>
      <vt:lpstr>Имеются данные </vt:lpstr>
      <vt:lpstr> Роль высокого содержания паратгормона в сыворотке крови у пациентов с тимпаносклерозом</vt:lpstr>
      <vt:lpstr>Этот дисбаланс </vt:lpstr>
      <vt:lpstr>Сывороточные уровни маркера костной резорбции β-СrossLaps </vt:lpstr>
      <vt:lpstr>Имеются данные, свидетельствующие об участии вегетативной нервной системы в механизмах развития ТСК </vt:lpstr>
      <vt:lpstr>Причины развития ТСК </vt:lpstr>
      <vt:lpstr>Гипотезы  развития ТСК: </vt:lpstr>
      <vt:lpstr>Презентация PowerPoint</vt:lpstr>
      <vt:lpstr>Варианты классификации тимпаносклероза </vt:lpstr>
      <vt:lpstr>Классификация тимпаносклероза (по Bhaya М. et al., 1993)</vt:lpstr>
      <vt:lpstr>Классификация тимпаносклероза (Kamal S., 1997)</vt:lpstr>
      <vt:lpstr>Стадии тимпаносклероза (по Bluestone C. et al., 2002)</vt:lpstr>
      <vt:lpstr>Клиническая картина тимпаносклероза. </vt:lpstr>
      <vt:lpstr>Диагностика тимпаносклероза</vt:lpstr>
      <vt:lpstr>В барабанной полости наблюдается </vt:lpstr>
      <vt:lpstr>Слуховая цепь </vt:lpstr>
      <vt:lpstr>Фиксация стремени ТСК комплексами</vt:lpstr>
      <vt:lpstr>Рентгенологические данные </vt:lpstr>
      <vt:lpstr>Лечение</vt:lpstr>
      <vt:lpstr>Основные вмешательства при ТСК</vt:lpstr>
      <vt:lpstr>Послеоперационный период</vt:lpstr>
      <vt:lpstr>  Благодарю за внимание!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 Торопова</cp:lastModifiedBy>
  <cp:revision>34</cp:revision>
  <dcterms:created xsi:type="dcterms:W3CDTF">2016-07-30T02:14:00Z</dcterms:created>
  <dcterms:modified xsi:type="dcterms:W3CDTF">2021-04-23T07:10:55Z</dcterms:modified>
</cp:coreProperties>
</file>