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5" r:id="rId6"/>
    <p:sldId id="276" r:id="rId7"/>
    <p:sldId id="277" r:id="rId8"/>
    <p:sldId id="280" r:id="rId9"/>
    <p:sldId id="278" r:id="rId10"/>
    <p:sldId id="279" r:id="rId11"/>
    <p:sldId id="28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F7BFB-6D8C-4562-B2DC-0A02A159CB84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0E1FA-1D8C-4639-8E74-EEAC5933A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3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01CE-429E-4E6B-8F9A-1E03973CCD4B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9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54999-3F71-4430-932A-187CA121F049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0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B58B-AE2F-4018-A3B6-8D6214B848F2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F8ABE-A2BB-4C70-BECC-8E9ED7544238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0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1EFF-A80B-4A94-AA45-D4892B212AA1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5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0060-F737-4156-8EC1-BAB4AB2335B4}" type="datetime1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4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096D-9BEA-40D9-92F6-35154D06889B}" type="datetime1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7E6E-DFD4-4A98-A8E1-8A092BA36516}" type="datetime1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0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7A9D-0B55-46EC-AE98-42AB385E7B90}" type="datetime1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6C49-E67C-4566-B0FE-FCD0A96E2921}" type="datetime1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2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3D1D-5739-4286-A76D-FE4C1D888383}" type="datetime1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DB63-1B0D-4501-8DF4-B2367C4FE8B1}" type="datetime1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2A92-D5DC-4992-B766-1723205D6F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293096"/>
            <a:ext cx="6400800" cy="1104528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Баранова Дарья Андреевна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Ванчурина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Александровна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667" y="404664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 высшего образования «Красноярский государственный медицинский университет  имени профессора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Министерства здравоохранения Российской Федерации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667" y="270892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5836" y="6238552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2020 г.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Users\PC\Desktop\depositphotos_65648539-stock-photo-cocoa-butter-and-cocoa-mas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0" t="18844" r="8965" b="12908"/>
          <a:stretch/>
        </p:blipFill>
        <p:spPr bwMode="auto">
          <a:xfrm>
            <a:off x="3131840" y="4974921"/>
            <a:ext cx="3312368" cy="191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img2.freepng.ru/20180411/qdw/kisspng-pasteur-pipette-color-picker-inkscape-kitchen-tools-5acdbb929ee946.03269405152343233865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412776"/>
            <a:ext cx="1503648" cy="15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Вещества, растворимые в воде или в других индифферентных </a:t>
            </a:r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растворителях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507288" cy="1036711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алкалоидов;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Новокаин;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Колларгол;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Протаргол;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Танин.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количества, прописанных ЛВ, обязательно в растворённом виде в воде и в глицерине вводят: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максимально растворены.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Улучшает всасывание и облегчает быстрое фармакологическое действие. Если количество растворимого вещества много и требует большого количества воды, то ЛВ растирают лишь с несколькими каплями воды и смешивают с основой.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 они не оказывают терапевтического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действия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6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Густые, густоватые, вязкие вещества, обладающие склеивающими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свойствами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Винилин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Ихтиол;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•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Нафталанская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нефть. 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850">
              <a:buNone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отвешивают непосредственно на основу, делая в ней луночку, и затем по правилу введения в последнюю очередь выкладывают в ступку и уминают до однородности.</a:t>
            </a:r>
          </a:p>
          <a:p>
            <a:pPr marL="0" indent="450850"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Сухие и густые экстракты вводят в основу после растирания с равным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количеством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спиртоглицерино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-водной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смеси.</a:t>
            </a:r>
          </a:p>
          <a:p>
            <a:pPr marL="0" indent="45085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11</a:t>
            </a:fld>
            <a:endParaRPr lang="ru-RU"/>
          </a:p>
        </p:txBody>
      </p:sp>
      <p:pic>
        <p:nvPicPr>
          <p:cNvPr id="8195" name="Picture 3" descr="C:\Users\PC\Desktop\rastitelniye_estrakti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" t="12533" r="-314" b="-1842"/>
          <a:stretch/>
        </p:blipFill>
        <p:spPr bwMode="auto">
          <a:xfrm>
            <a:off x="5148064" y="5013176"/>
            <a:ext cx="3744416" cy="200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PC\Desktop\ekstrakt-podorozhnika-suhoj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9" t="13396" r="10351" b="17054"/>
          <a:stretch/>
        </p:blipFill>
        <p:spPr bwMode="auto">
          <a:xfrm>
            <a:off x="2699792" y="5172028"/>
            <a:ext cx="1944216" cy="161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 (лат.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Suppositorium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i, n), свечи – это твёрдая при комнатной температуре и расплавляющаяся или растворяющаяся при температуре тела дозированная ЛФ, предназначенная для введения в естественные или патологические полости.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C:\Users\PC\Desktop\оо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5" y="2917003"/>
            <a:ext cx="6948736" cy="390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111"/>
            <a:ext cx="8229600" cy="94761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5658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Suppositoria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rectalia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Вагинальные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свечи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Suppositoria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vaginalia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lobuli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ovula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pessaria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Палочки</a:t>
            </a:r>
          </a:p>
          <a:p>
            <a:pPr marL="0" indent="0">
              <a:spcBef>
                <a:spcPct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3</a:t>
            </a:fld>
            <a:endParaRPr lang="ru-RU"/>
          </a:p>
        </p:txBody>
      </p:sp>
      <p:pic>
        <p:nvPicPr>
          <p:cNvPr id="2050" name="Picture 2" descr="C:\Users\PC\Desktop\b6f7356dbee8b8e738b4664eb6f07d7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3" t="49842" r="17506" b="14980"/>
          <a:stretch/>
        </p:blipFill>
        <p:spPr bwMode="auto">
          <a:xfrm>
            <a:off x="3164502" y="1382057"/>
            <a:ext cx="2556459" cy="117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iESIUQ6F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2" t="24056" r="31915" b="37972"/>
          <a:stretch/>
        </p:blipFill>
        <p:spPr bwMode="auto">
          <a:xfrm>
            <a:off x="3434620" y="3251015"/>
            <a:ext cx="2016224" cy="130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\Desktop\scechaih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11" y="3251015"/>
            <a:ext cx="2298556" cy="119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C\Desktop\38327498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4" t="31179" r="32020" b="31500"/>
          <a:stretch/>
        </p:blipFill>
        <p:spPr bwMode="auto">
          <a:xfrm rot="5400000">
            <a:off x="6096925" y="3049105"/>
            <a:ext cx="1398166" cy="171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C\Desktop\iR5KB2ZT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4"/>
          <a:stretch/>
        </p:blipFill>
        <p:spPr bwMode="auto">
          <a:xfrm rot="5400000">
            <a:off x="4293204" y="3749975"/>
            <a:ext cx="1238236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Преимущества и недостатки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6048672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041775" algn="l"/>
                <a:tab pos="412908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1.ЛВ минует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печень и попадает в кровь без изменений структуры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  <a:tabLst>
                <a:tab pos="4041775" algn="l"/>
                <a:tab pos="412908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2.Отсутствует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раздражающее действие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ЛВ не разлагается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влиянием ферментов или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ЖКТ.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041775" algn="l"/>
                <a:tab pos="412908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3.Лечение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 специального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мед.персонала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041775" algn="l"/>
                <a:tab pos="4129088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4.Могут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введены больным в бессознательном состоянии.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  <a:tabLst>
                <a:tab pos="4041775" algn="l"/>
                <a:tab pos="41290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.Лечебный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надёжен, быстрый и без дополнительных нагрузок на организм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265113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1.Больные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неохотно принимают суппозитории из-за мнимой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неэстетичности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65113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2.Знания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механизме всасывания из прямой кишки ограничены и не обобщены. </a:t>
            </a:r>
          </a:p>
          <a:p>
            <a:pPr marL="265113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3.Некоторые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 прямой кишки ограничивают введение лекарств.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4</a:t>
            </a:fld>
            <a:endParaRPr lang="ru-RU"/>
          </a:p>
        </p:txBody>
      </p:sp>
      <p:pic>
        <p:nvPicPr>
          <p:cNvPr id="3075" name="Picture 3" descr="C:\Users\PC\Desktop\Image15607480508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23159"/>
            <a:ext cx="2768632" cy="216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</a:t>
            </a:r>
            <a:r>
              <a:rPr lang="ru-RU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дисперсологической</a:t>
            </a:r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классификации суппозитории можно отнести к различным группам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627063" algn="just">
              <a:buNone/>
              <a:tabLst>
                <a:tab pos="900113" algn="l"/>
              </a:tabLst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жировых основах, полученные способом выкатывания;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7063" algn="just">
              <a:buNone/>
              <a:tabLst>
                <a:tab pos="900113" algn="l"/>
              </a:tabLs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желатинно-глицериновой основе, приготовленные выливанием, относятся к свободным всесторонне дисперсным системам с пластичной или упруго-вязкой дисперсионной средой;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27063" algn="just">
              <a:buNone/>
              <a:tabLst>
                <a:tab pos="900113" algn="l"/>
              </a:tabLs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•Суппозитории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жировых основах и твёрдых синтетических основах, полученные прессованием и выливанием, относятся к свободным дисперсным системам с твёрдой дисперсионной средой.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Основы для суппозиториев должны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400600"/>
          </a:xfrm>
        </p:spPr>
        <p:txBody>
          <a:bodyPr>
            <a:normAutofit fontScale="77500" lnSpcReduction="20000"/>
          </a:bodyPr>
          <a:lstStyle/>
          <a:p>
            <a:pPr marL="0" indent="531813" algn="just">
              <a:buNone/>
              <a:tabLst>
                <a:tab pos="804863" algn="l"/>
              </a:tabLst>
            </a:pPr>
            <a:r>
              <a:rPr lang="ru-RU" dirty="0" smtClean="0"/>
              <a:t>•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химическую и физическую стабильность в процессе хранения и изготовления суппозиториев.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  <a:tabLst>
                <a:tab pos="804863" algn="l"/>
              </a:tabLs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•Иметь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легко формоваться и иметь твёрдость при введении.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  <a:tabLst>
                <a:tab pos="804863" algn="l"/>
              </a:tabLs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•Обладать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эмульгировать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необходимое количество водных растворов.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  <a:tabLst>
                <a:tab pos="804863" algn="l"/>
              </a:tabLs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•Иметь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структурно-механические критерии (пластичность, вязкость, деформация).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  <a:tabLst>
                <a:tab pos="804863" algn="l"/>
              </a:tabLs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•Иметь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чёткую температуру плавления в небольшом интервале температур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размягчения.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1813" algn="just">
              <a:buNone/>
              <a:tabLst>
                <a:tab pos="804863" algn="l"/>
              </a:tabLst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•Быстро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затвердевать, быть технологичными, легко формоваться 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выливаться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8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PC\Desktop\iBOJB94P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53" y="-243408"/>
            <a:ext cx="3385395" cy="22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0"/>
            <a:ext cx="8229600" cy="72494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Масло Какао (</a:t>
            </a:r>
            <a:r>
              <a:rPr lang="ru-RU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ButyrumCacao</a:t>
            </a:r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52" y="2216306"/>
            <a:ext cx="8712968" cy="4320480"/>
          </a:xfrm>
        </p:spPr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высвобождает, включённые в него, ЛВ.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выраженная температура плавления: 32 – 34°С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 пластичность, можно готовить суппозитории тремя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смешивается с различными ЛВ.</a:t>
            </a:r>
          </a:p>
          <a:p>
            <a:pPr marL="95250" indent="-9525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 хранении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прогоркает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из-за наличия большого количества ненасыщенных кислот.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эмульгирующая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(1 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капли жидкости). </a:t>
            </a:r>
          </a:p>
          <a:p>
            <a:pPr marL="17780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полиморфизму.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9352" y="620688"/>
            <a:ext cx="8712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наилучшей основой.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1790 г.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 в ГФ России. Получают его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семян Какао, представляет собой плотную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массу, желтоватого цвета,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запахом и приятным вкусом.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4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Вещества, растворимые в </a:t>
            </a:r>
            <a:r>
              <a:rPr lang="ru-RU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жирах</a:t>
            </a:r>
            <a:endParaRPr lang="ru-RU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411" y="836712"/>
            <a:ext cx="8514692" cy="1512167"/>
          </a:xfrm>
        </p:spPr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Фенол;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Анестезин (только до 2%);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Камфора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Фенилсалицилат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Хлоралгидрат;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Тимол;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Ментол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2276872"/>
            <a:ext cx="8712968" cy="355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растирают с измельчённой основой при методе ручного формования.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введении больших количеств этих веществ образуются эвтектические смеси, как результат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понижения температуры плавления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суппозиториев.В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случае к основе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уплотняющие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</a:p>
          <a:p>
            <a:pPr algn="just">
              <a:spcBef>
                <a:spcPct val="2000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воск, спермацет, парафин).</a:t>
            </a:r>
          </a:p>
          <a:p>
            <a:endParaRPr lang="ru-RU" dirty="0"/>
          </a:p>
        </p:txBody>
      </p:sp>
      <p:pic>
        <p:nvPicPr>
          <p:cNvPr id="5123" name="Picture 3" descr="C:\Users\PC\Desktop\1059688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0" r="16596" b="8660"/>
          <a:stretch/>
        </p:blipFill>
        <p:spPr bwMode="auto">
          <a:xfrm>
            <a:off x="6588224" y="4055820"/>
            <a:ext cx="2112999" cy="276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pPr marL="0" indent="0"/>
            <a:r>
              <a:rPr lang="ru-RU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Вещества, нерастворимые ни в воде, ни в жирах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014" y="692696"/>
            <a:ext cx="8856984" cy="1584175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Цинка оксид;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Стрептоцид; 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Висмута нитрат основной;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Ксероформ; 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Борная;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Левомицетин.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2A92-D5DC-4992-B766-1723205D6F5F}" type="slidenum">
              <a:rPr lang="ru-RU" smtClean="0"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1245" y="2204864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растирают в виде мельчайшего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порошка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их прописано до 5%, то после растирания в сухом виде их растирают по правилу Дерягина с ½ масла Вазелинового от веса этих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порошков. 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этих веществ 5% и более, то их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растирают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редких случаях с частью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расплавленной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основы, а лучше всего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растирать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частью сильно измельчённой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/>
          </a:p>
        </p:txBody>
      </p:sp>
      <p:pic>
        <p:nvPicPr>
          <p:cNvPr id="6146" name="Picture 2" descr="http://rga-samara.ru.fv01.inform-s.net/external/samara.rgantd.ru/photos/c_24874/870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82642"/>
            <a:ext cx="2200895" cy="315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5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763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Классификация</vt:lpstr>
      <vt:lpstr>Преимущества и недостатки</vt:lpstr>
      <vt:lpstr>Согласно дисперсологической классификации суппозитории можно отнести к различным группам</vt:lpstr>
      <vt:lpstr>Основы для суппозиториев должны</vt:lpstr>
      <vt:lpstr>Масло Какао (ButyrumCacao)</vt:lpstr>
      <vt:lpstr>Вещества, растворимые в жирах</vt:lpstr>
      <vt:lpstr>Вещества, нерастворимые ни в воде, ни в жирах</vt:lpstr>
      <vt:lpstr>Вещества, растворимые в воде или в других индифферентных растворителях</vt:lpstr>
      <vt:lpstr>Густые, густоватые, вязкие вещества, обладающие склеивающими свойствами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PC</dc:creator>
  <cp:lastModifiedBy>PC</cp:lastModifiedBy>
  <cp:revision>21</cp:revision>
  <dcterms:created xsi:type="dcterms:W3CDTF">2020-11-21T09:09:16Z</dcterms:created>
  <dcterms:modified xsi:type="dcterms:W3CDTF">2020-12-21T11:59:27Z</dcterms:modified>
</cp:coreProperties>
</file>