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65"/>
  </p:notesMasterIdLst>
  <p:handoutMasterIdLst>
    <p:handoutMasterId r:id="rId66"/>
  </p:handoutMasterIdLst>
  <p:sldIdLst>
    <p:sldId id="455" r:id="rId2"/>
    <p:sldId id="456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290" r:id="rId19"/>
    <p:sldId id="407" r:id="rId20"/>
    <p:sldId id="390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20" r:id="rId33"/>
    <p:sldId id="419" r:id="rId34"/>
    <p:sldId id="421" r:id="rId35"/>
    <p:sldId id="423" r:id="rId36"/>
    <p:sldId id="422" r:id="rId37"/>
    <p:sldId id="424" r:id="rId38"/>
    <p:sldId id="425" r:id="rId39"/>
    <p:sldId id="366" r:id="rId40"/>
    <p:sldId id="427" r:id="rId41"/>
    <p:sldId id="426" r:id="rId42"/>
    <p:sldId id="428" r:id="rId43"/>
    <p:sldId id="429" r:id="rId44"/>
    <p:sldId id="430" r:id="rId45"/>
    <p:sldId id="433" r:id="rId46"/>
    <p:sldId id="431" r:id="rId47"/>
    <p:sldId id="435" r:id="rId48"/>
    <p:sldId id="436" r:id="rId49"/>
    <p:sldId id="437" r:id="rId50"/>
    <p:sldId id="438" r:id="rId51"/>
    <p:sldId id="450" r:id="rId52"/>
    <p:sldId id="451" r:id="rId53"/>
    <p:sldId id="452" r:id="rId54"/>
    <p:sldId id="453" r:id="rId55"/>
    <p:sldId id="440" r:id="rId56"/>
    <p:sldId id="446" r:id="rId57"/>
    <p:sldId id="445" r:id="rId58"/>
    <p:sldId id="448" r:id="rId59"/>
    <p:sldId id="447" r:id="rId60"/>
    <p:sldId id="449" r:id="rId61"/>
    <p:sldId id="454" r:id="rId62"/>
    <p:sldId id="439" r:id="rId63"/>
    <p:sldId id="473" r:id="rId6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DE5DE"/>
    <a:srgbClr val="F2D78A"/>
    <a:srgbClr val="E3D1AD"/>
    <a:srgbClr val="FF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3F1E4-973C-474A-9607-0890C3F7D5E2}" v="407" dt="2019-12-11T00:31:28.150"/>
    <p1510:client id="{685B80CC-9A7F-4BE1-AD58-57DD8F187CC0}" v="218" dt="2019-11-25T03:13:09.093"/>
    <p1510:client id="{8CFF1AA2-A05C-4592-9982-C07EA78D724B}" v="16" dt="2019-11-25T03:37:15.968"/>
    <p1510:client id="{CD15D98D-A3FE-4D38-B66E-1A7F62E238B7}" v="3" dt="2019-12-01T22:46:16.694"/>
    <p1510:client id="{CEC4F793-2332-4C27-802D-A7927D8646F2}" v="678" dt="2019-12-01T21:57:36.246"/>
    <p1510:client id="{D641DC28-188A-422B-83D3-2011EA8A1AF1}" v="9" dt="2019-11-25T03:48:43.881"/>
    <p1510:client id="{DE125800-9FD2-4A4D-8BEC-DE9B3862CA83}" v="88" dt="2019-11-25T03:33:16.034"/>
    <p1510:client id="{EE8218C1-39FD-485E-8315-98CCC18DC88D}" v="1078" dt="2019-12-11T16:52:26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9113" autoAdjust="0"/>
  </p:normalViewPr>
  <p:slideViewPr>
    <p:cSldViewPr>
      <p:cViewPr varScale="1">
        <p:scale>
          <a:sx n="115" d="100"/>
          <a:sy n="115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226A1CE-BF3A-445C-8328-4C1279F6E9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доцент С.Н.Суслина Петр ГУ лекция №13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DC3FD5D-69BC-40B2-81DD-8F00931865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53A4BB-8430-44E2-8B65-F56C8CDC8281}" type="datetime1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C07AE138-FB70-4D6D-96D7-BBE9B55B2E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F5E7B1AB-FD8C-4944-BBD7-E383FAF846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C24D7-0C2F-4967-8C13-6B742F82B5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46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3A196F2-5F69-47B1-A764-997BE4308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доцент С.Н.Суслина Петр ГУ лекция №13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3669883-C281-43B3-9FFD-AF1B0274FC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87230F-7775-4D9C-A8A9-57E367976681}" type="datetime1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1AD7E0E-8B82-482B-A071-0FBC0D1D9D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9E33FEB-04EC-4C3B-8010-187FEDF41C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126E94DC-D1E3-4AE0-8177-E147FC80E0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401B573-B0A0-437E-9ADD-26573BFA6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02A9F1-A1E6-410A-B21C-047DE84E8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138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5" y="404664"/>
            <a:ext cx="8280400" cy="381642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им.проф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В.Ф. </a:t>
            </a: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ФАРМАКОЛОГИИ</a:t>
            </a:r>
            <a:b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В КУРС ФАРМАКОЛОГИИ. </a:t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ФАРМАКОКИНЕТИКА И ФАРМАКОДИНАМИКА </a:t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ЛЕКАРСТВЕННЫХ ВЕЩЕСТВ</a:t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виде-лекция для студентов 1 курса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31.02.03 Лабораторная диагностика</a:t>
            </a:r>
            <a:endParaRPr lang="ru-RU" sz="2000" b="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365104"/>
            <a:ext cx="2953079" cy="5760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sz="1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реподаватель </a:t>
            </a:r>
            <a:endParaRPr lang="ru-RU" sz="1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Анисимова М.В.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286000" y="6165961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225" y="225468"/>
            <a:ext cx="6092042" cy="66325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Основные определения </a:t>
            </a:r>
            <a:endParaRPr lang="en-US" dirty="0" smtClean="0"/>
          </a:p>
          <a:p>
            <a:pPr>
              <a:buNone/>
            </a:pPr>
            <a:r>
              <a:rPr lang="ru-RU" sz="2600" b="1" dirty="0" smtClean="0"/>
              <a:t>Лекарственные препараты </a:t>
            </a:r>
            <a:r>
              <a:rPr lang="ru-RU" sz="2600" dirty="0" smtClean="0"/>
              <a:t>− лекарственные средства в определенной лекарственной форме и под определенным ТН.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ru-RU" sz="2600" b="1" dirty="0" smtClean="0"/>
              <a:t>Фармацевтическая субстанция </a:t>
            </a:r>
            <a:r>
              <a:rPr lang="ru-RU" sz="2600" dirty="0" smtClean="0"/>
              <a:t>− лекарственное средство в виде одного или нескольких обладающих фармакологической активностью действующих веществ.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b="1" dirty="0" smtClean="0"/>
              <a:t>Вспомогательные вещества </a:t>
            </a:r>
            <a:r>
              <a:rPr lang="ru-RU" sz="2600" dirty="0" smtClean="0"/>
              <a:t>− </a:t>
            </a:r>
            <a:r>
              <a:rPr lang="ru-RU" sz="2600" dirty="0" err="1" smtClean="0"/>
              <a:t>вещества</a:t>
            </a:r>
            <a:r>
              <a:rPr lang="ru-RU" sz="2600" dirty="0" smtClean="0"/>
              <a:t>, используемые в процессе производства, изготовления лекарственных препаратов для придания им необходимых физико-химических свойств. </a:t>
            </a:r>
            <a:endParaRPr lang="en-US" sz="26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Рисунок 3" descr="б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301434"/>
            <a:ext cx="2854273" cy="3414155"/>
          </a:xfrm>
          <a:prstGeom prst="rect">
            <a:avLst/>
          </a:prstGeom>
        </p:spPr>
      </p:pic>
      <p:pic>
        <p:nvPicPr>
          <p:cNvPr id="6" name="Рисунок 5" descr="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980728"/>
            <a:ext cx="283123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69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2663" y="225468"/>
            <a:ext cx="5735782" cy="66325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Основные определения </a:t>
            </a:r>
          </a:p>
          <a:p>
            <a:pPr>
              <a:buNone/>
            </a:pPr>
            <a:r>
              <a:rPr lang="ru-RU" b="1" dirty="0" smtClean="0"/>
              <a:t>Способ/путь введения и применения </a:t>
            </a:r>
            <a:r>
              <a:rPr lang="ru-RU" dirty="0" smtClean="0"/>
              <a:t>− способ или путь доставки лекарственного средства в организм человека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Дозировка </a:t>
            </a:r>
            <a:r>
              <a:rPr lang="ru-RU" dirty="0" smtClean="0"/>
              <a:t>−- содержание одного или нескольких действующих веществ в количественном выражении на единицу дозы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Лекарственная форма </a:t>
            </a:r>
            <a:r>
              <a:rPr lang="ru-RU" dirty="0" smtClean="0"/>
              <a:t>– состояние лекарственного препарата, соответствующее способам его введения и применения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шш.jpg"/>
          <p:cNvPicPr>
            <a:picLocks noChangeAspect="1"/>
          </p:cNvPicPr>
          <p:nvPr/>
        </p:nvPicPr>
        <p:blipFill>
          <a:blip r:embed="rId2" cstate="print"/>
          <a:srcRect l="15350" r="20076"/>
          <a:stretch>
            <a:fillRect/>
          </a:stretch>
        </p:blipFill>
        <p:spPr>
          <a:xfrm>
            <a:off x="6228184" y="3573016"/>
            <a:ext cx="2537881" cy="3177829"/>
          </a:xfrm>
          <a:prstGeom prst="rect">
            <a:avLst/>
          </a:prstGeom>
        </p:spPr>
      </p:pic>
      <p:pic>
        <p:nvPicPr>
          <p:cNvPr id="6" name="Рисунок 5" descr="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836712"/>
            <a:ext cx="2538515" cy="26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647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96613" cy="501317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7300" b="1" dirty="0">
                <a:solidFill>
                  <a:srgbClr val="C00000"/>
                </a:solidFill>
              </a:rPr>
              <a:t>Названия лекарственных </a:t>
            </a:r>
            <a:r>
              <a:rPr lang="ru-RU" sz="7300" b="1" dirty="0" smtClean="0">
                <a:solidFill>
                  <a:srgbClr val="C00000"/>
                </a:solidFill>
              </a:rPr>
              <a:t>средств </a:t>
            </a:r>
            <a:endParaRPr lang="ru-RU" sz="7300" b="1" dirty="0">
              <a:solidFill>
                <a:srgbClr val="C00000"/>
              </a:solidFill>
            </a:endParaRPr>
          </a:p>
          <a:p>
            <a:pPr algn="ctr"/>
            <a:r>
              <a:rPr lang="ru-RU" sz="5100" b="1" dirty="0" smtClean="0"/>
              <a:t> МНН </a:t>
            </a:r>
            <a:r>
              <a:rPr lang="ru-RU" sz="5100" b="1" dirty="0"/>
              <a:t>- международное непатентованное наименование </a:t>
            </a:r>
            <a:r>
              <a:rPr lang="ru-RU" sz="5100" dirty="0"/>
              <a:t>лекарственного средства наименование фармацевтической субстанции, рекомендованное Всемирной организацией здравоохранения; </a:t>
            </a:r>
          </a:p>
          <a:p>
            <a:pPr algn="ctr"/>
            <a:r>
              <a:rPr lang="ru-RU" sz="5100" dirty="0" smtClean="0"/>
              <a:t> </a:t>
            </a:r>
            <a:r>
              <a:rPr lang="ru-RU" sz="5100" b="1" dirty="0" smtClean="0"/>
              <a:t>ТН </a:t>
            </a:r>
            <a:r>
              <a:rPr lang="ru-RU" sz="5100" b="1" dirty="0"/>
              <a:t>- торговое наименование лекарственного средства </a:t>
            </a:r>
            <a:r>
              <a:rPr lang="ru-RU" sz="5100" dirty="0"/>
              <a:t>- наименование лекарственного средства, присвоенное его разработчиком. </a:t>
            </a:r>
          </a:p>
          <a:p>
            <a:pPr algn="ctr"/>
            <a:r>
              <a:rPr lang="ru-RU" sz="5100" dirty="0" smtClean="0"/>
              <a:t> </a:t>
            </a:r>
            <a:r>
              <a:rPr lang="ru-RU" sz="5100" b="1" dirty="0" err="1" smtClean="0"/>
              <a:t>Группировочное</a:t>
            </a:r>
            <a:r>
              <a:rPr lang="ru-RU" sz="5100" b="1" dirty="0" smtClean="0"/>
              <a:t> </a:t>
            </a:r>
            <a:r>
              <a:rPr lang="ru-RU" sz="5100" b="1" dirty="0"/>
              <a:t>наименование лекарственного препарата </a:t>
            </a:r>
          </a:p>
          <a:p>
            <a:pPr algn="ctr">
              <a:buNone/>
            </a:pPr>
            <a:r>
              <a:rPr lang="ru-RU" sz="5100" dirty="0"/>
              <a:t>- наименование лекарственного препарата, не имеющего МНН, или комбинации лекарственных препаратов, используемое в целях объединения их в группу под единым наименованием исходя из одинакового состава действующих веществ.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53993" b="11551"/>
          <a:stretch/>
        </p:blipFill>
        <p:spPr>
          <a:xfrm>
            <a:off x="3563888" y="5229200"/>
            <a:ext cx="2542985" cy="1440160"/>
          </a:xfrm>
          <a:prstGeom prst="rect">
            <a:avLst/>
          </a:prstGeom>
        </p:spPr>
      </p:pic>
      <p:pic>
        <p:nvPicPr>
          <p:cNvPr id="5" name="Рисунок 4" descr="фас5.jpg"/>
          <p:cNvPicPr>
            <a:picLocks noChangeAspect="1"/>
          </p:cNvPicPr>
          <p:nvPr/>
        </p:nvPicPr>
        <p:blipFill>
          <a:blip r:embed="rId3" cstate="print"/>
          <a:srcRect l="12415" t="35068" r="13430" b="28402"/>
          <a:stretch>
            <a:fillRect/>
          </a:stretch>
        </p:blipFill>
        <p:spPr>
          <a:xfrm>
            <a:off x="179512" y="5157192"/>
            <a:ext cx="3330686" cy="1485177"/>
          </a:xfrm>
          <a:prstGeom prst="rect">
            <a:avLst/>
          </a:prstGeom>
        </p:spPr>
      </p:pic>
      <p:pic>
        <p:nvPicPr>
          <p:cNvPr id="6" name="Рисунок 5" descr="миз1.jpg"/>
          <p:cNvPicPr>
            <a:picLocks noChangeAspect="1"/>
          </p:cNvPicPr>
          <p:nvPr/>
        </p:nvPicPr>
        <p:blipFill>
          <a:blip r:embed="rId4" cstate="print"/>
          <a:srcRect l="29763" t="17717" r="8100" b="14155"/>
          <a:stretch>
            <a:fillRect/>
          </a:stretch>
        </p:blipFill>
        <p:spPr>
          <a:xfrm>
            <a:off x="6084168" y="4797153"/>
            <a:ext cx="26254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596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38"/>
            <a:ext cx="6976872" cy="66951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b="1" dirty="0" smtClean="0"/>
              <a:t>Оригинальное лекарственное средство </a:t>
            </a:r>
          </a:p>
          <a:p>
            <a:pPr algn="ctr">
              <a:buNone/>
            </a:pPr>
            <a:r>
              <a:rPr lang="ru-RU" dirty="0" smtClean="0"/>
              <a:t>- ЛС, содержащее впервые полученную фармацевтическую субстанцию или новую комбинацию фармацевтических субстанций, эффективность и безопасность которых подтверждены результатами доклинических и клинических исследований.</a:t>
            </a:r>
          </a:p>
          <a:p>
            <a:pPr algn="ctr"/>
            <a:r>
              <a:rPr lang="ru-RU" b="1" dirty="0" smtClean="0"/>
              <a:t> </a:t>
            </a:r>
            <a:r>
              <a:rPr lang="ru-RU" sz="2600" b="1" dirty="0" smtClean="0"/>
              <a:t>Воспроизведенное лекарственное средство </a:t>
            </a:r>
          </a:p>
          <a:p>
            <a:pPr algn="ctr">
              <a:buNone/>
            </a:pPr>
            <a:r>
              <a:rPr lang="ru-RU" dirty="0" smtClean="0"/>
              <a:t>– ЛС, содержащее такую же фармацевтическую субстанцию или комбинацию таких же фармацевтических субстанций в такой же лекарственной форме, что и оригинальное лекарственное средство, и поступившее в обращение после поступления в обращение оригинального лекарственного средства. </a:t>
            </a:r>
          </a:p>
          <a:p>
            <a:pPr algn="ctr"/>
            <a:r>
              <a:rPr lang="ru-RU" sz="2600" b="1" dirty="0" err="1" smtClean="0"/>
              <a:t>Референтный</a:t>
            </a:r>
            <a:r>
              <a:rPr lang="ru-RU" sz="2600" b="1" dirty="0" smtClean="0"/>
              <a:t> лекарственный препарат </a:t>
            </a:r>
          </a:p>
          <a:p>
            <a:pPr algn="ctr">
              <a:buNone/>
            </a:pPr>
            <a:r>
              <a:rPr lang="ru-RU" dirty="0" smtClean="0"/>
              <a:t>- ЛС, впервые зарегистрированное в Российской Федерации, качество, эффективность и безопасность которого доказаны на основании результатов доклинических и клинических исследований.</a:t>
            </a:r>
            <a:endParaRPr lang="ru-RU" dirty="0"/>
          </a:p>
        </p:txBody>
      </p:sp>
      <p:pic>
        <p:nvPicPr>
          <p:cNvPr id="4" name="Рисунок 3" descr="р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3136" y="621879"/>
            <a:ext cx="2221992" cy="1721875"/>
          </a:xfrm>
          <a:prstGeom prst="rect">
            <a:avLst/>
          </a:prstGeom>
        </p:spPr>
      </p:pic>
      <p:pic>
        <p:nvPicPr>
          <p:cNvPr id="5" name="Рисунок 4" descr="э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0296" y="4596384"/>
            <a:ext cx="2093976" cy="1840992"/>
          </a:xfrm>
          <a:prstGeom prst="rect">
            <a:avLst/>
          </a:prstGeom>
        </p:spPr>
      </p:pic>
      <p:pic>
        <p:nvPicPr>
          <p:cNvPr id="6" name="Рисунок 5" descr="бер.jpg"/>
          <p:cNvPicPr>
            <a:picLocks noChangeAspect="1"/>
          </p:cNvPicPr>
          <p:nvPr/>
        </p:nvPicPr>
        <p:blipFill>
          <a:blip r:embed="rId4" cstate="print"/>
          <a:srcRect l="13141" t="23822" r="10415" b="23378"/>
          <a:stretch>
            <a:fillRect/>
          </a:stretch>
        </p:blipFill>
        <p:spPr>
          <a:xfrm>
            <a:off x="6903720" y="2621280"/>
            <a:ext cx="2130552" cy="16459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"/>
            <a:ext cx="7467600" cy="647395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Синонимы</a:t>
            </a:r>
          </a:p>
          <a:p>
            <a:pPr algn="ctr">
              <a:buNone/>
            </a:pPr>
            <a:r>
              <a:rPr lang="ru-RU" sz="2800" dirty="0" smtClean="0"/>
              <a:t>Разные торговые наименования одного и того же лекарственного средства под МНН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dirty="0" err="1" smtClean="0"/>
              <a:t>Кетопрофен</a:t>
            </a:r>
            <a:endParaRPr lang="ru-RU" dirty="0" smtClean="0"/>
          </a:p>
          <a:p>
            <a:r>
              <a:rPr lang="ru-RU" dirty="0" err="1" smtClean="0"/>
              <a:t>Кетонал</a:t>
            </a:r>
            <a:endParaRPr lang="ru-RU" dirty="0" smtClean="0"/>
          </a:p>
          <a:p>
            <a:r>
              <a:rPr lang="ru-RU" dirty="0" err="1" smtClean="0"/>
              <a:t>Фастум</a:t>
            </a:r>
            <a:r>
              <a:rPr lang="ru-RU" dirty="0" smtClean="0"/>
              <a:t> гель</a:t>
            </a:r>
          </a:p>
          <a:p>
            <a:pPr>
              <a:buNone/>
            </a:pPr>
            <a:r>
              <a:rPr lang="ru-RU" dirty="0" smtClean="0"/>
              <a:t>Это наименования НПВП, имеющего МНН </a:t>
            </a:r>
            <a:r>
              <a:rPr lang="ru-RU" dirty="0" err="1" smtClean="0"/>
              <a:t>кетопрофен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под разными ТН разных фирм и стран производителей</a:t>
            </a:r>
            <a:endParaRPr lang="ru-RU" dirty="0"/>
          </a:p>
        </p:txBody>
      </p:sp>
      <p:pic>
        <p:nvPicPr>
          <p:cNvPr id="6" name="Рисунок 5" descr="кето4.jpg"/>
          <p:cNvPicPr>
            <a:picLocks noChangeAspect="1"/>
          </p:cNvPicPr>
          <p:nvPr/>
        </p:nvPicPr>
        <p:blipFill>
          <a:blip r:embed="rId2" cstate="print"/>
          <a:srcRect l="15723" t="14064" r="15053" b="16712"/>
          <a:stretch>
            <a:fillRect/>
          </a:stretch>
        </p:blipFill>
        <p:spPr>
          <a:xfrm>
            <a:off x="2699792" y="5013176"/>
            <a:ext cx="2304256" cy="1695044"/>
          </a:xfrm>
          <a:prstGeom prst="rect">
            <a:avLst/>
          </a:prstGeom>
        </p:spPr>
      </p:pic>
      <p:pic>
        <p:nvPicPr>
          <p:cNvPr id="7" name="Рисунок 6" descr="ке.jpg"/>
          <p:cNvPicPr>
            <a:picLocks noChangeAspect="1"/>
          </p:cNvPicPr>
          <p:nvPr/>
        </p:nvPicPr>
        <p:blipFill>
          <a:blip r:embed="rId3" cstate="print"/>
          <a:srcRect l="7689" t="9778" r="8222" b="8444"/>
          <a:stretch>
            <a:fillRect/>
          </a:stretch>
        </p:blipFill>
        <p:spPr>
          <a:xfrm>
            <a:off x="179512" y="5013176"/>
            <a:ext cx="2176272" cy="1610880"/>
          </a:xfrm>
          <a:prstGeom prst="rect">
            <a:avLst/>
          </a:prstGeom>
        </p:spPr>
      </p:pic>
      <p:pic>
        <p:nvPicPr>
          <p:cNvPr id="8" name="Рисунок 7" descr="фас5.jpg"/>
          <p:cNvPicPr>
            <a:picLocks noChangeAspect="1"/>
          </p:cNvPicPr>
          <p:nvPr/>
        </p:nvPicPr>
        <p:blipFill>
          <a:blip r:embed="rId4" cstate="print"/>
          <a:srcRect l="12415" t="35068" r="13430" b="28402"/>
          <a:stretch>
            <a:fillRect/>
          </a:stretch>
        </p:blipFill>
        <p:spPr>
          <a:xfrm>
            <a:off x="5292080" y="5445224"/>
            <a:ext cx="3383280" cy="1256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6305" y="1"/>
            <a:ext cx="6510528" cy="68580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Аналоги</a:t>
            </a:r>
          </a:p>
          <a:p>
            <a:pPr algn="ctr">
              <a:buNone/>
            </a:pPr>
            <a:r>
              <a:rPr lang="ru-RU" sz="2600" dirty="0" smtClean="0"/>
              <a:t>Разные ЛС, имеющие разное МНН, но входящие в одну фармакологическую группу,  имеющие одинаковый или разные механизмы действия, но оказывающие аналогичные фармакологические эффекты</a:t>
            </a:r>
            <a:endParaRPr lang="ru-RU" sz="2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1. Ибупрофен (</a:t>
            </a:r>
            <a:r>
              <a:rPr lang="ru-RU" dirty="0" err="1" smtClean="0"/>
              <a:t>Нурофен</a:t>
            </a:r>
            <a:r>
              <a:rPr lang="ru-RU" dirty="0" smtClean="0"/>
              <a:t>) – ЛС группы НПВП оказывающее противовоспалительное  обезболивающее, жаропонижающее  действие.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Нимесулид</a:t>
            </a:r>
            <a:r>
              <a:rPr lang="ru-RU" dirty="0" smtClean="0"/>
              <a:t> (</a:t>
            </a:r>
            <a:r>
              <a:rPr lang="ru-RU" dirty="0" err="1" smtClean="0"/>
              <a:t>Найз</a:t>
            </a:r>
            <a:r>
              <a:rPr lang="ru-RU" dirty="0" smtClean="0"/>
              <a:t>) – ЛС также из группы НПВП</a:t>
            </a:r>
          </a:p>
          <a:p>
            <a:pPr>
              <a:buNone/>
            </a:pPr>
            <a:r>
              <a:rPr lang="ru-RU" dirty="0" smtClean="0"/>
              <a:t>Ибупрофен и </a:t>
            </a:r>
            <a:r>
              <a:rPr lang="ru-RU" dirty="0" err="1" smtClean="0"/>
              <a:t>нимесулид</a:t>
            </a:r>
            <a:r>
              <a:rPr lang="ru-RU" dirty="0" smtClean="0"/>
              <a:t> это аналоги, разные ЛП но оказывающее аналогичное действие - противовоспалительное  обезболивающее, жаропонижающее и принадлежащие к одной фармакологической группе НПВП.</a:t>
            </a:r>
            <a:endParaRPr lang="ru-RU" dirty="0"/>
          </a:p>
        </p:txBody>
      </p:sp>
      <p:pic>
        <p:nvPicPr>
          <p:cNvPr id="8" name="Рисунок 7" descr="и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1021" y="0"/>
            <a:ext cx="2036447" cy="2231136"/>
          </a:xfrm>
          <a:prstGeom prst="rect">
            <a:avLst/>
          </a:prstGeom>
        </p:spPr>
      </p:pic>
      <p:pic>
        <p:nvPicPr>
          <p:cNvPr id="9" name="Рисунок 8" descr="ни.jpg"/>
          <p:cNvPicPr>
            <a:picLocks noChangeAspect="1"/>
          </p:cNvPicPr>
          <p:nvPr/>
        </p:nvPicPr>
        <p:blipFill>
          <a:blip r:embed="rId3" cstate="print"/>
          <a:srcRect t="9956" b="10400"/>
          <a:stretch>
            <a:fillRect/>
          </a:stretch>
        </p:blipFill>
        <p:spPr>
          <a:xfrm>
            <a:off x="6373409" y="3919728"/>
            <a:ext cx="2139697" cy="1525936"/>
          </a:xfrm>
          <a:prstGeom prst="rect">
            <a:avLst/>
          </a:prstGeom>
        </p:spPr>
      </p:pic>
      <p:pic>
        <p:nvPicPr>
          <p:cNvPr id="10" name="Рисунок 9" descr="ибу.png"/>
          <p:cNvPicPr>
            <a:picLocks noChangeAspect="1"/>
          </p:cNvPicPr>
          <p:nvPr/>
        </p:nvPicPr>
        <p:blipFill>
          <a:blip r:embed="rId4" cstate="print"/>
          <a:srcRect t="12089" b="12533"/>
          <a:stretch>
            <a:fillRect/>
          </a:stretch>
        </p:blipFill>
        <p:spPr>
          <a:xfrm>
            <a:off x="6144809" y="2145792"/>
            <a:ext cx="2564353" cy="1877568"/>
          </a:xfrm>
          <a:prstGeom prst="rect">
            <a:avLst/>
          </a:prstGeom>
        </p:spPr>
      </p:pic>
      <p:pic>
        <p:nvPicPr>
          <p:cNvPr id="11" name="Рисунок 10" descr="на.jpg"/>
          <p:cNvPicPr>
            <a:picLocks noChangeAspect="1"/>
          </p:cNvPicPr>
          <p:nvPr/>
        </p:nvPicPr>
        <p:blipFill>
          <a:blip r:embed="rId5" cstate="print"/>
          <a:srcRect l="2711" t="16711" r="2711" b="18933"/>
          <a:stretch>
            <a:fillRect/>
          </a:stretch>
        </p:blipFill>
        <p:spPr>
          <a:xfrm>
            <a:off x="6885432" y="5344622"/>
            <a:ext cx="1865376" cy="13427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2015" y="1"/>
            <a:ext cx="8932025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/>
                </a:solidFill>
              </a:rPr>
              <a:t>Лекарственные формы: </a:t>
            </a:r>
          </a:p>
          <a:p>
            <a:pPr>
              <a:buNone/>
            </a:pPr>
            <a:r>
              <a:rPr lang="ru-RU" dirty="0" smtClean="0"/>
              <a:t>Твердые</a:t>
            </a:r>
            <a:r>
              <a:rPr lang="ru-RU" dirty="0"/>
              <a:t> </a:t>
            </a:r>
            <a:r>
              <a:rPr lang="ru-RU" dirty="0" smtClean="0"/>
              <a:t>(порошки, таблетки, драже, гранулы, капсулы)</a:t>
            </a:r>
          </a:p>
          <a:p>
            <a:pPr>
              <a:buNone/>
            </a:pPr>
            <a:r>
              <a:rPr lang="ru-RU" dirty="0" smtClean="0"/>
              <a:t>Жидкие (растворы, настои, настойки, эмульсии, суспензии, сиропы, микстуры, растворы для инъекций)</a:t>
            </a:r>
          </a:p>
          <a:p>
            <a:pPr>
              <a:buNone/>
            </a:pPr>
            <a:r>
              <a:rPr lang="ru-RU" dirty="0" smtClean="0"/>
              <a:t>Мягкие (мази, кремы, гели, линименты, суппозитории, пластыри)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7861" y="2873909"/>
            <a:ext cx="3310247" cy="3418907"/>
          </a:xfrm>
          <a:prstGeom prst="rect">
            <a:avLst/>
          </a:prstGeom>
        </p:spPr>
      </p:pic>
      <p:pic>
        <p:nvPicPr>
          <p:cNvPr id="6" name="Рисунок 5" descr="р.jpg"/>
          <p:cNvPicPr>
            <a:picLocks noChangeAspect="1"/>
          </p:cNvPicPr>
          <p:nvPr/>
        </p:nvPicPr>
        <p:blipFill>
          <a:blip r:embed="rId3" cstate="print"/>
          <a:srcRect l="36908" t="24311" r="18500"/>
          <a:stretch>
            <a:fillRect/>
          </a:stretch>
        </p:blipFill>
        <p:spPr>
          <a:xfrm>
            <a:off x="539552" y="2924944"/>
            <a:ext cx="1485603" cy="1904619"/>
          </a:xfrm>
          <a:prstGeom prst="rect">
            <a:avLst/>
          </a:prstGeom>
        </p:spPr>
      </p:pic>
      <p:pic>
        <p:nvPicPr>
          <p:cNvPr id="7" name="Рисунок 6" descr="фас5.jpg"/>
          <p:cNvPicPr>
            <a:picLocks noChangeAspect="1"/>
          </p:cNvPicPr>
          <p:nvPr/>
        </p:nvPicPr>
        <p:blipFill>
          <a:blip r:embed="rId4" cstate="print"/>
          <a:srcRect l="12415" t="35068" r="13430" b="28402"/>
          <a:stretch>
            <a:fillRect/>
          </a:stretch>
        </p:blipFill>
        <p:spPr>
          <a:xfrm>
            <a:off x="2555776" y="2996952"/>
            <a:ext cx="2805545" cy="1177441"/>
          </a:xfrm>
          <a:prstGeom prst="rect">
            <a:avLst/>
          </a:prstGeom>
        </p:spPr>
      </p:pic>
      <p:pic>
        <p:nvPicPr>
          <p:cNvPr id="8" name="Рисунок 7" descr="мета2.png"/>
          <p:cNvPicPr>
            <a:picLocks noChangeAspect="1"/>
          </p:cNvPicPr>
          <p:nvPr/>
        </p:nvPicPr>
        <p:blipFill>
          <a:blip r:embed="rId5" cstate="print"/>
          <a:srcRect l="7819" t="14247" r="8735" b="11963"/>
          <a:stretch>
            <a:fillRect/>
          </a:stretch>
        </p:blipFill>
        <p:spPr>
          <a:xfrm>
            <a:off x="2561063" y="4348744"/>
            <a:ext cx="2886675" cy="2027118"/>
          </a:xfrm>
          <a:prstGeom prst="rect">
            <a:avLst/>
          </a:prstGeom>
        </p:spPr>
      </p:pic>
      <p:pic>
        <p:nvPicPr>
          <p:cNvPr id="9" name="Рисунок 8" descr="кк.jpg"/>
          <p:cNvPicPr>
            <a:picLocks noChangeAspect="1"/>
          </p:cNvPicPr>
          <p:nvPr/>
        </p:nvPicPr>
        <p:blipFill>
          <a:blip r:embed="rId6" cstate="print"/>
          <a:srcRect l="13775" r="13411"/>
          <a:stretch>
            <a:fillRect/>
          </a:stretch>
        </p:blipFill>
        <p:spPr>
          <a:xfrm>
            <a:off x="323528" y="4941168"/>
            <a:ext cx="1966554" cy="17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305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44" y="116632"/>
            <a:ext cx="6264697" cy="66247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 и мера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Жидкие ЛС дозируют в мл и каплях: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миллилитр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капля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или 1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gtt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Твердые ЛС дозируют в граммах и долях грамма: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1грамм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1,0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дециграмм 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0,1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сантиграмм 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0,01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миллиграмм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0,001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децимиллиграмм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0,0001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сантимиллиграмм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0,00001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микрограмм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0,000001</a:t>
            </a:r>
          </a:p>
          <a:p>
            <a:endParaRPr lang="ru-RU" dirty="0"/>
          </a:p>
        </p:txBody>
      </p:sp>
      <p:pic>
        <p:nvPicPr>
          <p:cNvPr id="6" name="Рисунок 5" descr="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260648"/>
            <a:ext cx="2592288" cy="2494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0928"/>
            <a:ext cx="3779912" cy="39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39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107504" y="18"/>
            <a:ext cx="8856984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фармакология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раздел фармакологии, изучающий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фармакокинетику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фармакодинамику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лекарственных веществ.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раздел общей фармакологии, изучающий закономерности всасывания, распределения, метаболизма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и выделения (экскреции) лекарственных веществ.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/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 descr="ф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819459"/>
            <a:ext cx="7056784" cy="40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107506" y="0"/>
            <a:ext cx="8928992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ВВЕДЕНИЯ ЛВ В ОРГАНИЗМ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Лекарственные вещества вводятся в организм разными путями. В зависимости от чего лекарство можно применять для оказания неотложной помощи, курсовой терапии хронических заболеваний, профилактики приступов, обострения хронических заболеваний, поддержания терапевтической концентрации лекарственного средства в крови.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Различают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энтеральные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пути введения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ЛВ- через ЖКТ. При таком пути введения лекарственные вещества подвергаются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пресистемному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метаболизму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метаболизму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первого прохождения)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инактивации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ферментами слизистой оболочки тонкого кишечника и печени до поступления в артериальный кровоток.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Парентеральные пути введения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ЛВ осуществляют минуя ЖКТ. При данном пути введения лекарственные вещества не подвергаются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пресистемному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метаболизму. </a:t>
            </a:r>
          </a:p>
          <a:p>
            <a:endParaRPr lang="ru-RU" dirty="0" smtClean="0"/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 descr="пп.jpg"/>
          <p:cNvPicPr>
            <a:picLocks noChangeAspect="1"/>
          </p:cNvPicPr>
          <p:nvPr/>
        </p:nvPicPr>
        <p:blipFill>
          <a:blip r:embed="rId2" cstate="print"/>
          <a:srcRect t="31076" b="6892"/>
          <a:stretch>
            <a:fillRect/>
          </a:stretch>
        </p:blipFill>
        <p:spPr>
          <a:xfrm>
            <a:off x="1043608" y="4293096"/>
            <a:ext cx="777686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2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План лекции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2" y="1163782"/>
            <a:ext cx="8297883" cy="56942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1</a:t>
            </a:r>
            <a:r>
              <a:rPr lang="ru-RU" dirty="0" smtClean="0"/>
              <a:t>.Определение науки «фармакология», ее разделы. </a:t>
            </a:r>
          </a:p>
          <a:p>
            <a:pPr>
              <a:buNone/>
            </a:pPr>
            <a:r>
              <a:rPr lang="ru-RU" dirty="0"/>
              <a:t>2</a:t>
            </a:r>
            <a:r>
              <a:rPr lang="ru-RU" dirty="0" smtClean="0"/>
              <a:t>.Источники получения лекарственных веществ. </a:t>
            </a:r>
          </a:p>
          <a:p>
            <a:pPr>
              <a:buNone/>
            </a:pPr>
            <a:r>
              <a:rPr lang="ru-RU" dirty="0"/>
              <a:t>3</a:t>
            </a:r>
            <a:r>
              <a:rPr lang="ru-RU" dirty="0" smtClean="0"/>
              <a:t>.Регламентирующие издания. Справочники лекарственных средств.</a:t>
            </a:r>
          </a:p>
          <a:p>
            <a:pPr>
              <a:buNone/>
            </a:pPr>
            <a:r>
              <a:rPr lang="ru-RU" dirty="0"/>
              <a:t>4</a:t>
            </a:r>
            <a:r>
              <a:rPr lang="ru-RU" dirty="0" smtClean="0"/>
              <a:t>.Основные определения. </a:t>
            </a:r>
          </a:p>
          <a:p>
            <a:pPr>
              <a:buNone/>
            </a:pPr>
            <a:r>
              <a:rPr lang="ru-RU" dirty="0" smtClean="0"/>
              <a:t>5.Названия лекарственных средств.</a:t>
            </a:r>
          </a:p>
          <a:p>
            <a:pPr>
              <a:buNone/>
            </a:pPr>
            <a:r>
              <a:rPr lang="ru-RU" dirty="0"/>
              <a:t>6</a:t>
            </a:r>
            <a:r>
              <a:rPr lang="ru-RU" dirty="0" smtClean="0"/>
              <a:t>.Разнообразие лекарственных форм. </a:t>
            </a:r>
          </a:p>
          <a:p>
            <a:pPr>
              <a:buNone/>
            </a:pPr>
            <a:r>
              <a:rPr lang="ru-RU" dirty="0" smtClean="0"/>
              <a:t>7.Вес и мера.</a:t>
            </a:r>
          </a:p>
          <a:p>
            <a:pPr>
              <a:buNone/>
            </a:pPr>
            <a:r>
              <a:rPr lang="ru-RU" dirty="0" smtClean="0"/>
              <a:t>8.</a:t>
            </a:r>
            <a:r>
              <a:rPr lang="ru-RU" dirty="0"/>
              <a:t> </a:t>
            </a:r>
            <a:r>
              <a:rPr lang="ru-RU" dirty="0" smtClean="0"/>
              <a:t>Общая </a:t>
            </a:r>
            <a:r>
              <a:rPr lang="ru-RU" dirty="0"/>
              <a:t>фармакология. </a:t>
            </a:r>
            <a:r>
              <a:rPr lang="ru-RU" dirty="0" err="1"/>
              <a:t>Фармакокинетика</a:t>
            </a:r>
            <a:r>
              <a:rPr lang="ru-RU" dirty="0"/>
              <a:t> - определение. </a:t>
            </a:r>
            <a:r>
              <a:rPr lang="ru-RU" dirty="0" smtClean="0"/>
              <a:t>Основные этапы </a:t>
            </a:r>
            <a:r>
              <a:rPr lang="ru-RU" dirty="0" err="1" smtClean="0"/>
              <a:t>фармакокинетики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9. </a:t>
            </a:r>
            <a:r>
              <a:rPr lang="ru-RU" dirty="0" err="1" smtClean="0"/>
              <a:t>Фармакодинамика</a:t>
            </a:r>
            <a:r>
              <a:rPr lang="ru-RU" dirty="0" smtClean="0"/>
              <a:t> </a:t>
            </a:r>
            <a:r>
              <a:rPr lang="ru-RU" dirty="0"/>
              <a:t>– определение. </a:t>
            </a:r>
            <a:r>
              <a:rPr lang="ru-RU" dirty="0" smtClean="0"/>
              <a:t>Механизмы </a:t>
            </a:r>
            <a:r>
              <a:rPr lang="ru-RU" dirty="0"/>
              <a:t>действия лекарственных веществ. Фармакологические эффекты. </a:t>
            </a:r>
            <a:r>
              <a:rPr lang="ru-RU" dirty="0" smtClean="0"/>
              <a:t>Виды </a:t>
            </a:r>
            <a:r>
              <a:rPr lang="ru-RU" dirty="0"/>
              <a:t>действия лекарственных </a:t>
            </a:r>
            <a:r>
              <a:rPr lang="ru-RU" dirty="0" smtClean="0"/>
              <a:t>веществ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9539"/>
            <a:ext cx="871296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Энтеральные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пути введения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1. Прием внутрь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пероральный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путь)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характеризуется простотой и удобством приема лекарств для больного; не требует стерилизации и участия медицинского персонала.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Фармакологический эффект наблюдается через 15 - 40 минут после приема. При данном пути введения можно назначать лекарственные вещества в дозировке в 2-3 раза выше, чем при ином пути введения.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Сублингвальный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трансбуккальный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пути введения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(рассасывание под языком и за щекой соответственно) обеспечивает быстрое наступление фармакологического эффекта.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Сублингвальный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путь введения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при оказании неотложной помощи.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Трансбуккально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применяют лекарственные пленки на десну, например, нитроглицерина для профилактики приступов стенокардии, обеспечивающие постепенное и пролонгированное поступление препарата в кровь. 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су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653136"/>
            <a:ext cx="4824536" cy="1988840"/>
          </a:xfrm>
          <a:prstGeom prst="rect">
            <a:avLst/>
          </a:prstGeom>
        </p:spPr>
      </p:pic>
      <p:pic>
        <p:nvPicPr>
          <p:cNvPr id="7" name="Рисунок 6" descr="бук.jpg"/>
          <p:cNvPicPr>
            <a:picLocks noChangeAspect="1"/>
          </p:cNvPicPr>
          <p:nvPr/>
        </p:nvPicPr>
        <p:blipFill>
          <a:blip r:embed="rId3" cstate="print"/>
          <a:srcRect r="9863"/>
          <a:stretch>
            <a:fillRect/>
          </a:stretch>
        </p:blipFill>
        <p:spPr>
          <a:xfrm>
            <a:off x="6516216" y="4725144"/>
            <a:ext cx="2178842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07318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3. Ректальный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используется при лечении заболеваний кишечника, а также в отдельных случаях при невозможности ввести лекарство иным путем, например, при сильных судорогах.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Лекарственные вещества вводят в форме лечебных клизм или суппозиториев. Ограничением для ректального введения являются: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высокая чувствительность слизистой кишечника к раздражающим воздействиям (опасность проктита);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неудобство проведения процедур для больного.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р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140968"/>
            <a:ext cx="3733850" cy="3717032"/>
          </a:xfrm>
          <a:prstGeom prst="rect">
            <a:avLst/>
          </a:prstGeom>
        </p:spPr>
      </p:pic>
      <p:pic>
        <p:nvPicPr>
          <p:cNvPr id="8" name="Рисунок 7" descr="кл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3068961"/>
            <a:ext cx="4680520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2183"/>
            <a:ext cx="9036496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Парентеральные пути введения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Выделяют  инъекционные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неинъекционные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пути введения ЛВ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Инъекционные пути введения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1.Подкожный путь введения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стерильных, изотонических, водных и масляных растворов в объеме 1-2 мл.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Фармакологический эффект развивается через 10-15 минут после инъекции. ЛВ вводится в подкожно-жировую клетчатку наружной поверхности плеча, подлопаточной области, поверхности брюшной стенки, передненаружной поверхности бедра. П/к нельзя вводить раздражающие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прессорные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вещества, так как подкожная жировая клетчатка богата мелкими кровеносными сосудами и болевыми нервными окончаниями. Например, при подкожном введении сильного сосудосуживающего средства норадреналина или раздражающего средства кальция хлорида возникает некроз.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пк.jpg"/>
          <p:cNvPicPr>
            <a:picLocks noChangeAspect="1"/>
          </p:cNvPicPr>
          <p:nvPr/>
        </p:nvPicPr>
        <p:blipFill>
          <a:blip r:embed="rId2" cstate="print"/>
          <a:srcRect l="11310" t="8001" r="16606" b="27600"/>
          <a:stretch>
            <a:fillRect/>
          </a:stretch>
        </p:blipFill>
        <p:spPr>
          <a:xfrm>
            <a:off x="5076056" y="4149080"/>
            <a:ext cx="3744416" cy="2708920"/>
          </a:xfrm>
          <a:prstGeom prst="rect">
            <a:avLst/>
          </a:prstGeom>
        </p:spPr>
      </p:pic>
      <p:pic>
        <p:nvPicPr>
          <p:cNvPr id="9" name="Рисунок 8" descr="пкк.jpg"/>
          <p:cNvPicPr>
            <a:picLocks noChangeAspect="1"/>
          </p:cNvPicPr>
          <p:nvPr/>
        </p:nvPicPr>
        <p:blipFill>
          <a:blip r:embed="rId3" cstate="print"/>
          <a:srcRect l="40550" t="74150" r="4326" b="3014"/>
          <a:stretch>
            <a:fillRect/>
          </a:stretch>
        </p:blipFill>
        <p:spPr>
          <a:xfrm>
            <a:off x="107504" y="4221088"/>
            <a:ext cx="5148064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5321"/>
            <a:ext cx="871296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2. Внутримышечный путь введения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стерильных, изотонических, водных, масляных растворов и взвесей (суспензий) в объеме до 10 мл.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Фармакологический эффект развивается, как и при подкожном введении через 10-15 минут после инъекции, так как мышцы имеют обильное кровоснабжение.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Внутримышечно ЛВ вводят в правый верхний квадрант ягодичной мышцы, дельтовидную мышцу плеча или  бедро.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в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61"/>
            <a:ext cx="8424936" cy="39604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5" y="260656"/>
            <a:ext cx="489654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 3. Внутривенный путь введения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стерильных, изотонических водных растворов. Допустимо введение с осторожностью гипертонических растворов и средств со слабым раздражающим действием.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Фармакологический эффект при внутривенном введении в 5-10 раз сильнее,  чем при приеме внутрь; развивается быстро, через несколько секунд после инъекции некоторых средств, например, общего анестетика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гексенала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состояние наркоза наступает, что называется «на конце иглы».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Внутривенные инъекции проводят медленно, чтобы в органах с активным кровоснабжением (головной мозг, легкие, сердце) не создавались токсические концентрации.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3" y="5013210"/>
            <a:ext cx="3563888" cy="1685151"/>
          </a:xfrm>
          <a:prstGeom prst="rect">
            <a:avLst/>
          </a:prstGeom>
        </p:spPr>
      </p:pic>
      <p:pic>
        <p:nvPicPr>
          <p:cNvPr id="4" name="Рисунок 3" descr="вв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8640"/>
            <a:ext cx="33843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88191"/>
            <a:ext cx="87129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4.Внутриартериальный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введения только стерильных, изотонических, водных растворов, например, антибиотиков, противоопухолевых средств в высоких концентрациях в артерии пораженных органов или сосудорасширяющих средств, в артерии конечностей при обморожениях и эндартериитах.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5. Внутрикостный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введения только стерильных, изотонических, водных растворов плазмозамещающих жидкостей или местных анестетиков, в эпифиз кости или губчатое вещество пяточной кости. Применяется в травматологии, при проведении внутрикостных блокад, обширных ожогах, операциях на конечностях или для проведения внутрикостного наркоза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гексеналом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j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3643952"/>
            <a:ext cx="7992888" cy="32140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28460"/>
            <a:ext cx="88569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6. Субарахноидальный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эпидуральный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введения стерильных, изотонических, водных растворов местных анестетиков при спинномозговой анестезии, антибиотиков – при менингите, наркотических анальгетиков – с целью лечебной анальгезии. Инъекцию осуществляют длинной, тонкой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атравматической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эпидуральной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иглой на уровне нижних грудных - верхних поясничных позвонков.  Различают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в субарахноидальное пространство спинного мозга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подпаутинное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полость между мягкой и паутинной мозговыми оболочками спинного мозга, заполненная спинномозговой жидкостью (ликвором).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в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эпидуральное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пространство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спинного мозга (твердая мозговая оболочка) - пространство между твердой оболочкой спинного мозга и надкостницей позвонков, содержащее соединительную ткань и венозные сплетения.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уб.jpg"/>
          <p:cNvPicPr/>
          <p:nvPr/>
        </p:nvPicPr>
        <p:blipFill>
          <a:blip r:embed="rId2" cstate="print"/>
          <a:srcRect l="4481" t="39916" r="52440" b="6357"/>
          <a:stretch>
            <a:fillRect/>
          </a:stretch>
        </p:blipFill>
        <p:spPr>
          <a:xfrm>
            <a:off x="0" y="3933056"/>
            <a:ext cx="3454830" cy="2924944"/>
          </a:xfrm>
          <a:prstGeom prst="rect">
            <a:avLst/>
          </a:prstGeom>
        </p:spPr>
      </p:pic>
      <p:pic>
        <p:nvPicPr>
          <p:cNvPr id="6" name="Рисунок 5" descr="эпид.jpg"/>
          <p:cNvPicPr/>
          <p:nvPr/>
        </p:nvPicPr>
        <p:blipFill>
          <a:blip r:embed="rId3" cstate="print"/>
          <a:srcRect l="12660" t="24967" r="9458" b="4586"/>
          <a:stretch>
            <a:fillRect/>
          </a:stretch>
        </p:blipFill>
        <p:spPr>
          <a:xfrm>
            <a:off x="3707905" y="3861048"/>
            <a:ext cx="504056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04188"/>
            <a:ext cx="885698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Неинъекционные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пути введения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1. Ингаляционный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введения средств для наркоза – летучих жидкостей и газов, с целью резорбтивного действия; аэрозолей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бронхолитических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глюкокортикоидов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антибиотиков, антигистаминных средств, в форме порошков и растворов для ингаляций, с целью местного действия на слизистую бронхов и трахеи.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Резорбтивный эффект средств для наркоза развивается быстро в связи с большой площадью контакта альвеол и капилляров (150-200 м2).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Местное действие аэрозолей обусловлено физико-химическими свойствами лекарственных средств, которое ограничивается слизистыми оболочками трахеи, бронхов и легких. Глубина проникновения аэрозолей в дыхательные пути зависит от размеров частиц (измеряют в микрометрах 10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-6м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нг.jpg"/>
          <p:cNvPicPr>
            <a:picLocks noChangeAspect="1"/>
          </p:cNvPicPr>
          <p:nvPr/>
        </p:nvPicPr>
        <p:blipFill>
          <a:blip r:embed="rId2" cstate="print"/>
          <a:srcRect l="6165" t="21324" r="5012" b="16119"/>
          <a:stretch>
            <a:fillRect/>
          </a:stretch>
        </p:blipFill>
        <p:spPr>
          <a:xfrm>
            <a:off x="1403648" y="3861048"/>
            <a:ext cx="734481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92970"/>
            <a:ext cx="88569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2. Накожный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применяют при лечении различных заболеваний кожи и слизистых оболочек лекарственными средствами в форме мазей, паст, присыпок, гелей, желе, растворов, эмульсий, суспензий, пластырей, с целью местного действия.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Различают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интраконъюктивальный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интраназальный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пути введения для глазных капель, назальных капель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соответственно.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Различают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чрезкожный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путь введения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трансдермальный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котором применяют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трансдермальные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терапевтические системы  (ТТС) с целью резорбтивного действия через неповрежденный кожный покров, при курсовом лечении хронических заболеваний, таких как стенокардия, артериальная гипертензия, период менопаузы у женщин или для облегчения отвыкания от курения. А также для профилактики острых состояний, таких как приступ стенокардии, гипертонический криз и др.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ты.jpg"/>
          <p:cNvPicPr/>
          <p:nvPr/>
        </p:nvPicPr>
        <p:blipFill>
          <a:blip r:embed="rId2" cstate="print"/>
          <a:srcRect l="3263" r="1221"/>
          <a:stretch>
            <a:fillRect/>
          </a:stretch>
        </p:blipFill>
        <p:spPr>
          <a:xfrm>
            <a:off x="4427984" y="4221088"/>
            <a:ext cx="4285200" cy="2428390"/>
          </a:xfrm>
          <a:prstGeom prst="rect">
            <a:avLst/>
          </a:prstGeom>
        </p:spPr>
      </p:pic>
      <p:pic>
        <p:nvPicPr>
          <p:cNvPr id="4" name="Рисунок 3" descr="ст.jpg"/>
          <p:cNvPicPr/>
          <p:nvPr/>
        </p:nvPicPr>
        <p:blipFill>
          <a:blip r:embed="rId3" cstate="print"/>
          <a:srcRect l="58920" t="24275" r="7982" b="43375"/>
          <a:stretch>
            <a:fillRect/>
          </a:stretch>
        </p:blipFill>
        <p:spPr>
          <a:xfrm>
            <a:off x="251521" y="4365104"/>
            <a:ext cx="3744416" cy="23064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21742"/>
            <a:ext cx="88569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составе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трансдермальных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терапевтических систем используют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липофильные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лекарственные вещества, хорошо проникающие в общий кровоток через кожу, активные в малых дозах и не раздражающие кожные покровы.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Количество поступающего в кровь активного вещества регулируется площадью и конструкцией наклеиваемой системы.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Эффективность действия обеспечивается равномерным поступлением дозы активного вещества в кровоток, при этом побочные эффекты снижаются.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ю.jpg"/>
          <p:cNvPicPr>
            <a:picLocks noChangeAspect="1"/>
          </p:cNvPicPr>
          <p:nvPr/>
        </p:nvPicPr>
        <p:blipFill>
          <a:blip r:embed="rId2" cstate="print"/>
          <a:srcRect t="23400" r="2751" b="10801"/>
          <a:stretch>
            <a:fillRect/>
          </a:stretch>
        </p:blipFill>
        <p:spPr>
          <a:xfrm>
            <a:off x="1331640" y="2564904"/>
            <a:ext cx="7461448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5" y="5013176"/>
            <a:ext cx="8306533" cy="1584176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100" dirty="0" smtClean="0"/>
              <a:t>Изучает лекарственные средства, применяемые для лечения и профилактики различных заболеваний.</a:t>
            </a:r>
            <a:endParaRPr lang="ru-RU" sz="3100" dirty="0"/>
          </a:p>
        </p:txBody>
      </p:sp>
      <p:pic>
        <p:nvPicPr>
          <p:cNvPr id="4" name="Содержимое 3" descr="фарма.jpg"/>
          <p:cNvPicPr>
            <a:picLocks noChangeAspect="1"/>
          </p:cNvPicPr>
          <p:nvPr/>
        </p:nvPicPr>
        <p:blipFill rotWithShape="1">
          <a:blip r:embed="rId2" cstate="print"/>
          <a:srcRect t="5627" b="29454"/>
          <a:stretch/>
        </p:blipFill>
        <p:spPr>
          <a:xfrm>
            <a:off x="0" y="0"/>
            <a:ext cx="8820472" cy="53732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71811"/>
            <a:ext cx="885698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Интравагинальный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введения лекарственных веществ применяется при лечении заболеваний в области гинекологии и акушерства, для чего применяют такие лекарственные формы как вагинальные таблетки, суппозитории, мази, кремы, растворы.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а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16832"/>
            <a:ext cx="5328592" cy="4797152"/>
          </a:xfrm>
          <a:prstGeom prst="rect">
            <a:avLst/>
          </a:prstGeom>
        </p:spPr>
      </p:pic>
      <p:pic>
        <p:nvPicPr>
          <p:cNvPr id="5" name="Рисунок 4" descr="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3275856" cy="18923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5" y="40852"/>
            <a:ext cx="87849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Всасывание лекарственных веществ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важный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влияющий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локализацию и выраженность фармакологического действия лекарственных веществ.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Всасывание (абсорбция)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транспорт лекарственных веществ (ЛВ) через липопротеиновые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цитоплазматические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мембраны клеток,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который зависит,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первую очередь,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пути введения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лекарства в организм.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при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всасывании ЛВ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преодолевают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биологические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барьеры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организма.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с.jpg"/>
          <p:cNvPicPr>
            <a:picLocks noChangeAspect="1"/>
          </p:cNvPicPr>
          <p:nvPr/>
        </p:nvPicPr>
        <p:blipFill>
          <a:blip r:embed="rId2" cstate="print"/>
          <a:srcRect l="4762" r="5952" b="23209"/>
          <a:stretch>
            <a:fillRect/>
          </a:stretch>
        </p:blipFill>
        <p:spPr>
          <a:xfrm>
            <a:off x="2843809" y="1916832"/>
            <a:ext cx="5904656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06580"/>
            <a:ext cx="88569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Биологические барьеры организма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биологическими барьерами организма являются: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слизистые оболочки желудка, кишечника, ротовой полости, носоглотки;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эпителий молочных желез и почечный;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кожные покровы;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ГЭБ (гематоэнцефалический барьер, отделяющий кровь от внутренней среды мозга);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плацентарный барьер (разделяющий кровообращение матери и плода);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 организма.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барьер представляет собой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сумму оболочек (мембран) клеток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составляющих.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Всасывание ЛВ на клеточном уровне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преодоление ЛВ липопротеиновых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мембран клеток.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стр.jpg"/>
          <p:cNvPicPr/>
          <p:nvPr/>
        </p:nvPicPr>
        <p:blipFill>
          <a:blip r:embed="rId2" cstate="print"/>
          <a:srcRect r="58786"/>
          <a:stretch>
            <a:fillRect/>
          </a:stretch>
        </p:blipFill>
        <p:spPr>
          <a:xfrm>
            <a:off x="5076058" y="2708920"/>
            <a:ext cx="3744416" cy="4149080"/>
          </a:xfrm>
          <a:prstGeom prst="rect">
            <a:avLst/>
          </a:prstGeom>
        </p:spPr>
      </p:pic>
      <p:pic>
        <p:nvPicPr>
          <p:cNvPr id="7" name="Рисунок 6" descr="про.jpg"/>
          <p:cNvPicPr/>
          <p:nvPr/>
        </p:nvPicPr>
        <p:blipFill>
          <a:blip r:embed="rId3" cstate="print"/>
          <a:srcRect l="16078" t="14785" r="52423" b="5675"/>
          <a:stretch>
            <a:fillRect/>
          </a:stretch>
        </p:blipFill>
        <p:spPr>
          <a:xfrm>
            <a:off x="1979712" y="4653136"/>
            <a:ext cx="2952328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5428"/>
            <a:ext cx="871296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и депонирование лекарственных веществ в организме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очередной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лекарственного вещества, влияющий на степень выраженности фармакологических эффектов, локализацию и длительность времени их действия.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После всасывания в кровь или непосредственного введения в кровоток, лекарственные вещества подвергаются распределению в средах, органах и тканях организма.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лекарств обратимо связываются с белками плазмы крови. После отщепления ЛВ от альбумина распределение лекарства постепенно осуществляется сначала в водную среду, а затем и ткани организма. Поэтому при обезвоживании организма объем распределения лекарства уменьшается, при этом возрастает его концентрация, усиливается фармакологическое действие и повышается возможность развития опасных эффектов.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media\image13.jpeg"/>
          <p:cNvPicPr/>
          <p:nvPr/>
        </p:nvPicPr>
        <p:blipFill>
          <a:blip r:embed="rId2" cstate="print"/>
          <a:srcRect l="2854" t="7483" r="2459" b="9184"/>
          <a:stretch>
            <a:fillRect/>
          </a:stretch>
        </p:blipFill>
        <p:spPr bwMode="auto">
          <a:xfrm>
            <a:off x="323530" y="4149080"/>
            <a:ext cx="849694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0802"/>
            <a:ext cx="8856984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Биотрансформация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наиважнейший процесс, сложившийся в процессе эволюции, направленный на обезвреживание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детоксикацию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эндогенных метаболитов, так и веществ, поступающих извне в организм.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Биотрансформация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процесс метаболических превращений (биохимических реакций), направленный на обезвреживание,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детоксикацию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эндогенных токсических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продуктов клеточного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метаболизма или веществ,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поступивших извне, в том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 ЛВ.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приеме внутрь ЛВ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 подвергаться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уже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кишечнике и при первом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прохождении через печень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попадания в системный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кровоток. Этот этап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определяется как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метаболизм первого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прохождения.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9" y="2204864"/>
            <a:ext cx="5299348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93300"/>
            <a:ext cx="88569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Основные реакции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происходят на 95% в печени,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также в слизистой оболочке тонкого кишечника, крови, почках, легких, коже и внутри клеток (ядре, митохондриях, плазматической мембране) с участием специфических ферментов.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Лекарственные вещества подвергаются превращениям  в специфических клетках эндоплазматического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влиянием ферментов группы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Р450. 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media\image14.jpeg"/>
          <p:cNvPicPr/>
          <p:nvPr/>
        </p:nvPicPr>
        <p:blipFill>
          <a:blip r:embed="rId2" cstate="print"/>
          <a:srcRect l="2581" t="4500" r="2627" b="5196"/>
          <a:stretch>
            <a:fillRect/>
          </a:stretch>
        </p:blipFill>
        <p:spPr bwMode="auto">
          <a:xfrm>
            <a:off x="611560" y="2564938"/>
            <a:ext cx="8064896" cy="414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8574"/>
            <a:ext cx="871296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результате реакций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образуются более полярные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водорастворимые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менее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липофильные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хуже проникающие через биологические барьеры,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нереабсорбирующиеся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почках и кишечнике метаболиты, чем исходные вещества, способные быстро выводиться из организма 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экскретироваться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мочой, потом, желчью и др. путями.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Экскреция лекарственных веществ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заключительный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влияющий на длительность времени действия, но главным образом, на возможность токсических эффектов лекарств на организм.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Экскреция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выведение лекарственного вещества из организма.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их метаболиты могут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экскретироваться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организма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разными путями: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через кишечник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желчью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калом,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легкие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с выдыхаемым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воздухом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слюнные, слезные,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бронхиальные железы 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потовые железы кожи.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ЛВ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экскретируетя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почки с мочой.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э.jpg"/>
          <p:cNvPicPr>
            <a:picLocks noChangeAspect="1"/>
          </p:cNvPicPr>
          <p:nvPr/>
        </p:nvPicPr>
        <p:blipFill>
          <a:blip r:embed="rId2" cstate="print"/>
          <a:srcRect l="10500" t="7000" r="14951" b="17401"/>
          <a:stretch>
            <a:fillRect/>
          </a:stretch>
        </p:blipFill>
        <p:spPr>
          <a:xfrm>
            <a:off x="3635896" y="2852936"/>
            <a:ext cx="5184576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4" y="3259"/>
            <a:ext cx="87849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лекарственных веществ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часть от введенной дозы лекарственного вещества, поступающая в кровь в активной форме.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одной из важнейших фармакокинетических  характеристик лекарственного средства. Определяя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какого - либо лекарства, характеризуют количество терапевтически активного  вещества, которое достигло системного кровотока и стало доступно в месте приложения его действия. Выражается в процентах. Обозначается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показателем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F.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введении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ЛВ  составляет 100 %.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в/м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/к введении 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приближается к полной.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приеме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быть самой различной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(от 0 до 100%). </a:t>
            </a:r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4" name="Рисунок 3" descr="ддд.jpg"/>
          <p:cNvPicPr>
            <a:picLocks noChangeAspect="1"/>
          </p:cNvPicPr>
          <p:nvPr/>
        </p:nvPicPr>
        <p:blipFill>
          <a:blip r:embed="rId2" cstate="print"/>
          <a:srcRect l="11535" t="9240" r="7716" b="9136"/>
          <a:stretch>
            <a:fillRect/>
          </a:stretch>
        </p:blipFill>
        <p:spPr>
          <a:xfrm>
            <a:off x="2915818" y="2276872"/>
            <a:ext cx="5904656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0"/>
            <a:ext cx="8856984" cy="724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полувыведения Т1/2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отрезок времени, который требуется для удаления из организма половины принятой дозы лекарства. Это усредненный показатель временного интервала между приемами доз лекарства.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лекарства имеют очень короткие периоды полувыведения. Для двух простых таблеток ацетилсалициловой кислоты или ибупрофена период полувыведения составляет около 4 часов. Но некоторые нестероидные противовоспалительные средства, такие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пироксикам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имеют период полувыведения около 24 часов.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полувыведения 3-4 месяца.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Установлено, что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накопления ЛВ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происходит, если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интервал между приемами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превышает в 1,5 раза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полувыведения.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увеличение дозировки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скорость элиминации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лекарственных средств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снижается, а период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полувыведения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увеличивается.            </a:t>
            </a:r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5" name="Рисунок 4" descr="тт.jpg"/>
          <p:cNvPicPr>
            <a:picLocks noChangeAspect="1"/>
          </p:cNvPicPr>
          <p:nvPr/>
        </p:nvPicPr>
        <p:blipFill>
          <a:blip r:embed="rId2" cstate="print"/>
          <a:srcRect l="7319" t="6588" r="3858" b="17659"/>
          <a:stretch>
            <a:fillRect/>
          </a:stretch>
        </p:blipFill>
        <p:spPr>
          <a:xfrm>
            <a:off x="3491880" y="2924944"/>
            <a:ext cx="5328592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-172"/>
            <a:ext cx="87129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Фармакодинамика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Это  раздел общей фармакологии, изучающий фармакологические эффекты,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локлизацию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действия и механизмы действия лекарственных веществ. 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Фармакодинамика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описывает, как, где и каким образом лекарственные вещества действуют на организм.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фармакодинамике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относится также понятие о видах действия лекарственных веществ.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Фармакодинамика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определяет ряд понятий и терминов, которые широко используются в частной фармакологии при описании направленности действия, способов применения и других характеристик препаратов. 	Основной задачей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фармакодинамики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определение, где и каким образом в организме человека, действуют ЛВ и вызывают те или иные фармакологические эффекты.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3" name="Рисунок 2" descr="намо.jpg"/>
          <p:cNvPicPr>
            <a:picLocks noChangeAspect="1"/>
          </p:cNvPicPr>
          <p:nvPr/>
        </p:nvPicPr>
        <p:blipFill>
          <a:blip r:embed="rId2" cstate="print"/>
          <a:srcRect b="40781"/>
          <a:stretch>
            <a:fillRect/>
          </a:stretch>
        </p:blipFill>
        <p:spPr>
          <a:xfrm>
            <a:off x="251522" y="3789040"/>
            <a:ext cx="8524875" cy="2908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313"/>
            <a:ext cx="6236208" cy="63236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Разделы фармакологии</a:t>
            </a:r>
          </a:p>
          <a:p>
            <a:pPr algn="ctr"/>
            <a:r>
              <a:rPr lang="ru-RU" sz="2600" b="1" dirty="0" smtClean="0"/>
              <a:t>Общая рецептура </a:t>
            </a:r>
            <a:r>
              <a:rPr lang="ru-RU" sz="2600" dirty="0" smtClean="0"/>
              <a:t>– раздел фармакологии, изучающий правила выписывания рецептов на лекарственные средства в разных лекарственных формах.</a:t>
            </a:r>
          </a:p>
          <a:p>
            <a:pPr algn="ctr"/>
            <a:r>
              <a:rPr lang="ru-RU" sz="2600" dirty="0" smtClean="0"/>
              <a:t> </a:t>
            </a:r>
            <a:r>
              <a:rPr lang="ru-RU" sz="2600" b="1" dirty="0" smtClean="0"/>
              <a:t>Общая фармакология </a:t>
            </a:r>
            <a:r>
              <a:rPr lang="ru-RU" sz="2600" dirty="0" smtClean="0"/>
              <a:t>- изучает взаимодействие лекарственных веществ и организма -</a:t>
            </a:r>
            <a:r>
              <a:rPr lang="ru-RU" sz="2600" dirty="0" err="1" smtClean="0"/>
              <a:t>фармакокинетику</a:t>
            </a:r>
            <a:r>
              <a:rPr lang="ru-RU" sz="2600" dirty="0" smtClean="0"/>
              <a:t> и </a:t>
            </a:r>
            <a:r>
              <a:rPr lang="ru-RU" sz="2600" dirty="0" err="1" smtClean="0"/>
              <a:t>фармакодинамику</a:t>
            </a:r>
            <a:r>
              <a:rPr lang="ru-RU" sz="2600" dirty="0" smtClean="0"/>
              <a:t> ЛВ. </a:t>
            </a:r>
          </a:p>
          <a:p>
            <a:pPr algn="ctr"/>
            <a:r>
              <a:rPr lang="ru-RU" sz="2600" b="1" dirty="0" smtClean="0"/>
              <a:t>Частная фармакология </a:t>
            </a:r>
            <a:r>
              <a:rPr lang="ru-RU" sz="2600" dirty="0" smtClean="0"/>
              <a:t>- описывает фармакологические группы лекарственных препаратов, классификацию, их механизмы действия, показания, побочные эффекты, противопоказания.</a:t>
            </a:r>
          </a:p>
        </p:txBody>
      </p:sp>
      <p:pic>
        <p:nvPicPr>
          <p:cNvPr id="4" name="Рисунок 3" descr="колог.jpg"/>
          <p:cNvPicPr>
            <a:picLocks noChangeAspect="1"/>
          </p:cNvPicPr>
          <p:nvPr/>
        </p:nvPicPr>
        <p:blipFill>
          <a:blip r:embed="rId2" cstate="print"/>
          <a:srcRect l="17908" r="18889"/>
          <a:stretch>
            <a:fillRect/>
          </a:stretch>
        </p:blipFill>
        <p:spPr>
          <a:xfrm>
            <a:off x="6053328" y="425296"/>
            <a:ext cx="2953512" cy="61811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240403"/>
            <a:ext cx="871296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Фармакологические эффекты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лекарственных веществ являются результатом их взаимодействия с организмом.  Фармакологические эффекты ЛВ проявляются изменением в деятельности органов и систем организма под его влиянием.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усиление сокращений сердца, снижение артериального давления, стимуляция умственной деятельности, устранение страха и напряженности и т.п.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Попав в организм, лекарственное вещество взаимодействует с теми клетками, которые располагают биологическим субстратом, способным реагировать с данным веществом.</a:t>
            </a:r>
          </a:p>
          <a:p>
            <a:endParaRPr lang="ru-RU" dirty="0"/>
          </a:p>
        </p:txBody>
      </p:sp>
      <p:pic>
        <p:nvPicPr>
          <p:cNvPr id="3" name="Рисунок 2" descr="эфф.jpg"/>
          <p:cNvPicPr>
            <a:picLocks noChangeAspect="1"/>
          </p:cNvPicPr>
          <p:nvPr/>
        </p:nvPicPr>
        <p:blipFill>
          <a:blip r:embed="rId2" cstate="print"/>
          <a:srcRect t="19239"/>
          <a:stretch>
            <a:fillRect/>
          </a:stretch>
        </p:blipFill>
        <p:spPr>
          <a:xfrm>
            <a:off x="251521" y="3356992"/>
            <a:ext cx="8496944" cy="327696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76131"/>
            <a:ext cx="892899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Механизмы действия лекарственных веществ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способы, которыми вещества вызывают ответные реакции организма или фармакологические эффекты.  Мишенями воздействия ЛВ являются биологические субстраты (специфические рецепторы, ионные каналы, ферменты, транспортные системы, гены).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взаимодействия ЛВ с фармакологической мишенью происходит активация или торможение функций клетки и органа в целом и соответствующие изменения обмена веществ. Это является непосредственной целью фармакотерапии - физиологические сдвиги в организме: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усиление или торможение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определенных функций мозга;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учащение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урежение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сердечных сокращений;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или снижение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ударного объема сердца,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кислородного запроса миокарда;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или снижение АД;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бронхов;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усиление или снижение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секреции желез;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или снижение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тонуса полых органов;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моторики кишечника и др. </a:t>
            </a:r>
          </a:p>
          <a:p>
            <a:endParaRPr lang="ru-RU" dirty="0"/>
          </a:p>
        </p:txBody>
      </p:sp>
      <p:pic>
        <p:nvPicPr>
          <p:cNvPr id="3" name="Рисунок 2" descr="вен.jpg"/>
          <p:cNvPicPr>
            <a:picLocks noChangeAspect="1"/>
          </p:cNvPicPr>
          <p:nvPr/>
        </p:nvPicPr>
        <p:blipFill>
          <a:blip r:embed="rId2" cstate="print"/>
          <a:srcRect l="18612" t="23658" r="18254" b="13756"/>
          <a:stretch>
            <a:fillRect/>
          </a:stretch>
        </p:blipFill>
        <p:spPr>
          <a:xfrm>
            <a:off x="3347864" y="2132856"/>
            <a:ext cx="5472608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16632"/>
            <a:ext cx="4320480" cy="720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Большинство ЛВ взаимодействует со специфическими рецепторами мембран клеток органов и тканей организма.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Фармакологическими мишенями для лекарственной терапии могут быть не только рецепторы клеточных мембран, но и активные, регуляторные центры ферментов, белков, осуществляющих транспорт ионов и веществ через мембраны, регуляторные участки ДНК в хромосомах, РНК и др.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 группы препаратов, фармакологический эффект которых никак не связан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циторецепторами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местные анестетики  (МА) накапливаются в липидном слое мембран и нарушают проведение нервных импульсов, вход в клетки ионов натрия, и функционирование цепей нейронов, тем самым вызывают анестезию (обезболивание).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ес.jpg"/>
          <p:cNvPicPr/>
          <p:nvPr/>
        </p:nvPicPr>
        <p:blipFill>
          <a:blip r:embed="rId2" cstate="print"/>
          <a:srcRect l="6202" t="4335" r="13169" b="7477"/>
          <a:stretch>
            <a:fillRect/>
          </a:stretch>
        </p:blipFill>
        <p:spPr>
          <a:xfrm>
            <a:off x="4427985" y="0"/>
            <a:ext cx="4716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5" y="413127"/>
            <a:ext cx="57606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лекарства оказывают лечебное действие за счет чисто химической реакции с веществами, образующимися при физиологических процессах.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антациды - это щелочные соединения, нейтрализующие соляную кислоту желудочного сока, и таким образом устраняющие изжогу.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ан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429034"/>
            <a:ext cx="8712968" cy="3306291"/>
          </a:xfrm>
          <a:prstGeom prst="rect">
            <a:avLst/>
          </a:prstGeom>
        </p:spPr>
      </p:pic>
      <p:pic>
        <p:nvPicPr>
          <p:cNvPr id="5" name="Рисунок 4" descr="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8" y="0"/>
            <a:ext cx="2952328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105376"/>
            <a:ext cx="37444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действия лекарственных веществ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Зависят от физико-химических, фармакокинетических свойств лекарственных веществ, а также их лекарственных форм. Одно и то же лекарственное вещество, но в разных лекарственных формах может оказывать как местное, так и общее (резорбтивное) действие на организм.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Лекарственные вещества обладают следующими видами действия: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 и побочное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Местное  или общее (резорбтивное)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Рефлекторное  прямое  косвенное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Обратимое  необратимое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Периферическое  центральное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избирательное (селективное)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неизбирательное действие.</a:t>
            </a:r>
          </a:p>
          <a:p>
            <a:endParaRPr lang="ru-RU" dirty="0"/>
          </a:p>
        </p:txBody>
      </p:sp>
      <p:pic>
        <p:nvPicPr>
          <p:cNvPr id="4" name="Рисунок 3" descr="виды.jpg"/>
          <p:cNvPicPr>
            <a:picLocks noChangeAspect="1"/>
          </p:cNvPicPr>
          <p:nvPr/>
        </p:nvPicPr>
        <p:blipFill>
          <a:blip r:embed="rId2" cstate="print"/>
          <a:srcRect l="11413" r="35825"/>
          <a:stretch>
            <a:fillRect/>
          </a:stretch>
        </p:blipFill>
        <p:spPr>
          <a:xfrm>
            <a:off x="3851920" y="0"/>
            <a:ext cx="52920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13383"/>
            <a:ext cx="41044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терапии конкретного заболевания используют лечебные (полезные) эффекты лекарственного вещества, которые определяют как основные эффекты.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Нежелательные, вызывающие осложнения терапии, фармакологические эффекты называют побочными эффектами.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лекарственных препаратов проявляют терапевтическое (лечебное) действие и ряд характерных побочных эффектов, обусловленных видом действия, особенностями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фармакодинамики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данного препарата. Лишь немногие лекарственные препараты практически не вызывают осложнений терапии.</a:t>
            </a:r>
          </a:p>
          <a:p>
            <a:endParaRPr lang="ru-RU" dirty="0"/>
          </a:p>
        </p:txBody>
      </p:sp>
      <p:pic>
        <p:nvPicPr>
          <p:cNvPr id="4" name="Рисунок 3" descr="виды.jpg"/>
          <p:cNvPicPr>
            <a:picLocks noChangeAspect="1"/>
          </p:cNvPicPr>
          <p:nvPr/>
        </p:nvPicPr>
        <p:blipFill>
          <a:blip r:embed="rId2" cstate="print"/>
          <a:srcRect l="11413" r="35825"/>
          <a:stretch>
            <a:fillRect/>
          </a:stretch>
        </p:blipFill>
        <p:spPr>
          <a:xfrm>
            <a:off x="4319464" y="0"/>
            <a:ext cx="4824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251919"/>
            <a:ext cx="892899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1.Основное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ерапевтическое (лечебное)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основное действие лекарственного вещества, ради которого применяется лекарство при лечении данного заболевания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2.Побочное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Все остальные эффекты лекарственного вещества (кроме основного), которые возникают при его приеме в терапевтических дозах, расцениваются как проявления побочного действия. Побочные реакции наблюдаются при приеме многих лекарственных препаратов.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часто встречающиеся побочные эффекты лекарственных веществ - это аллергические реакции, головная боль, головокружение, боли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тошнота, рвота, диарея.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осмотические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диуретики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основное действие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мочегонное,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устраняют гидратацию тканей (отек), при этом могут вызывать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побочные эффекты - коллапс, опасность тромбоза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F:\media\image19.jpeg"/>
          <p:cNvPicPr/>
          <p:nvPr/>
        </p:nvPicPr>
        <p:blipFill>
          <a:blip r:embed="rId2" cstate="print"/>
          <a:srcRect t="48950" r="6061"/>
          <a:stretch>
            <a:fillRect/>
          </a:stretch>
        </p:blipFill>
        <p:spPr bwMode="auto">
          <a:xfrm>
            <a:off x="4499994" y="4005064"/>
            <a:ext cx="446449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media\image19.jpeg"/>
          <p:cNvPicPr/>
          <p:nvPr/>
        </p:nvPicPr>
        <p:blipFill>
          <a:blip r:embed="rId2" cstate="print"/>
          <a:srcRect r="6061" b="51050"/>
          <a:stretch>
            <a:fillRect/>
          </a:stretch>
        </p:blipFill>
        <p:spPr bwMode="auto">
          <a:xfrm>
            <a:off x="107504" y="4149080"/>
            <a:ext cx="392392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3212976"/>
            <a:ext cx="8712968" cy="275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4.Местное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ЛВ  - это фармакологические эффекты лекарственных веществ, возникающие на месте приложения лекарства.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Местное действие оказывают лекарственные вещества в форме мазей, кремов, линиментов, гелей, желе, пластырей, присыпок, растворов, примочек, глазных/назальных капель, обеспечивающее действие лекарственного препарата на поверхности кожи или слизистой оболочки.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F:\media\image2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871296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3.Общее (резорбтивное) действие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лекарств оказывают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резорбтивное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фармакологическое действие, которое развивается после всасывания (резорбции) лекарственного вещества в кровь и его распространения в организме.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Резорбтивное действие оказывают лекарственные вещества в различных лекарственных формах, обеспечивающих попадание лекарства в кровь: таблеток, драже, порошков, растворов и капель для приема внутрь, сиропов, растворов для парентерального введения и др.</a:t>
            </a:r>
          </a:p>
        </p:txBody>
      </p:sp>
      <p:pic>
        <p:nvPicPr>
          <p:cNvPr id="5" name="Рисунок 4" descr="намо.jpg"/>
          <p:cNvPicPr>
            <a:picLocks noChangeAspect="1"/>
          </p:cNvPicPr>
          <p:nvPr/>
        </p:nvPicPr>
        <p:blipFill>
          <a:blip r:embed="rId3" cstate="print"/>
          <a:srcRect l="76354" b="40781"/>
          <a:stretch>
            <a:fillRect/>
          </a:stretch>
        </p:blipFill>
        <p:spPr>
          <a:xfrm>
            <a:off x="6156176" y="0"/>
            <a:ext cx="2548228" cy="334022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102365"/>
            <a:ext cx="871296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5.Рефлекторное действие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лекарственные вещества способны возбуждать окончания чувствительных нервов кожи, слизистых оболочек (экстерорецепторы), хеморецепторы сосудов (интерорецепторы)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вызывать рефлекторные реакции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 стороны органов, расположенных в удалении от места непосредственного контакта вещества с чувствительными рецепторами. Например, хеморецепторы сосудов возбуждаются под действием аналептиков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Н-холиномиметиков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цитизина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лобелина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(вводят внутривенно), что приводит к рефлекторной стимуляции дыхательного и сосудодвигательного центров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реф.jpg"/>
          <p:cNvPicPr/>
          <p:nvPr/>
        </p:nvPicPr>
        <p:blipFill>
          <a:blip r:embed="rId2" cstate="print"/>
          <a:srcRect b="13610"/>
          <a:stretch>
            <a:fillRect/>
          </a:stretch>
        </p:blipFill>
        <p:spPr>
          <a:xfrm>
            <a:off x="1043608" y="2996952"/>
            <a:ext cx="7704856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-20159"/>
            <a:ext cx="5040560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6.Прямое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изменение лекарственными препаратами функции органов в результате действия на клетки этих органов.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7.Косвенное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изменение лекарственными средствами функции органов и клеток в результате действия на другие органы и клетки, функционально связанные с первыми.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8.Обраимое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временное, прекращается после выведения лекарственного вещества из организма.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9.Необратимое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характерно для немногих препаратов, как правило, обладающих высокой токсичностью и применяемых местно. Необратимое действие лекарственных веществ часто вызывает глубокое нарушение клеток, их гибель. 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10.Периферическое действие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Обусловлено влиянием лекарственных веществ на периферический отдел нервной системы или непосредственным действием на органы и ткани.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11.Центральное действие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Возникает вследствие прямого влияния лекарственного вещества на ЦНС (головной и спинной мозг).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цу.png"/>
          <p:cNvPicPr/>
          <p:nvPr/>
        </p:nvPicPr>
        <p:blipFill>
          <a:blip r:embed="rId2" cstate="print"/>
          <a:srcRect l="6734" r="2357"/>
          <a:stretch>
            <a:fillRect/>
          </a:stretch>
        </p:blipFill>
        <p:spPr>
          <a:xfrm>
            <a:off x="5076057" y="0"/>
            <a:ext cx="40679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5364"/>
            <a:ext cx="8568952" cy="6298588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Основные пути получения  лекарственных веществ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Химический синтез 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Природное лекарственное сырье </a:t>
            </a:r>
            <a:r>
              <a:rPr lang="ru-RU" dirty="0" smtClean="0"/>
              <a:t>(растительного, животного, минерального происхождения; продукты жизнедеятельности грибов и микроорганизмов); 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Биотехнологии</a:t>
            </a:r>
            <a:r>
              <a:rPr lang="ru-RU" dirty="0" smtClean="0"/>
              <a:t> (клеточная  и генная инженерия).</a:t>
            </a:r>
            <a:endParaRPr lang="ru-RU" dirty="0"/>
          </a:p>
        </p:txBody>
      </p:sp>
      <p:pic>
        <p:nvPicPr>
          <p:cNvPr id="4" name="Рисунок 3" descr="г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861048"/>
            <a:ext cx="4211960" cy="2805231"/>
          </a:xfrm>
          <a:prstGeom prst="rect">
            <a:avLst/>
          </a:prstGeom>
        </p:spPr>
      </p:pic>
      <p:pic>
        <p:nvPicPr>
          <p:cNvPr id="5" name="Рисунок 4" descr="с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816294" cy="27363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-37333"/>
            <a:ext cx="576064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12.Избирательное (селективное) действие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влияние лекарственных веществ на функцию только определенных органов и систем, обусловленное в большей степени избирательным связыванием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циторецепторами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меньшей степени - избирательным накоплением в органах и тканях; в редких случаях - создания лекарствами высоких концентраций в клетках, на которые они оказывают действие.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13.Неизбирательное действие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действие лекарственных веществ на функции нескольких органов и систем. Если препарат оказывает на организм неизбирательное действие, то оценивается его преимущественное действие, либо общее действие на многие функции и органы одновременно.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Лекарственные препараты неизбирательного действия вызывают большее число побочных эффектов и имеют большее число противопоказаний к применению.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 М- ХБ 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противоязвенной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активностью  атропин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пирензепин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блокируют М3-ХР париетальных клеток и снижают секрецию соляной кислоты. Однако, атропин – это неизбирательный М-ХБ, оказывающий ряд побочных эффектов, обусловленных его влиянием на другие типы М-ХР, локализованных в мышцах глаз, миокарде, железах, бронхах и ЦНС.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F:\media\image14.jpeg"/>
          <p:cNvPicPr/>
          <p:nvPr/>
        </p:nvPicPr>
        <p:blipFill>
          <a:blip r:embed="rId2" cstate="print"/>
          <a:srcRect r="43364"/>
          <a:stretch>
            <a:fillRect/>
          </a:stretch>
        </p:blipFill>
        <p:spPr bwMode="auto">
          <a:xfrm>
            <a:off x="5868144" y="0"/>
            <a:ext cx="3168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154860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Фармакотерапия. Виды фармакотерапии.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Лекарственная терапия (фармакотерапия)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комплекс мероприятий, направленных на восстановление здоровья с использованием лекарственных препаратов. Выделяют следующие виды лекарственной терапии:</a:t>
            </a:r>
          </a:p>
        </p:txBody>
      </p:sp>
      <p:pic>
        <p:nvPicPr>
          <p:cNvPr id="3" name="Рисунок 2" descr="ви.jpg"/>
          <p:cNvPicPr/>
          <p:nvPr/>
        </p:nvPicPr>
        <p:blipFill>
          <a:blip r:embed="rId2" cstate="print"/>
          <a:srcRect t="7703"/>
          <a:stretch>
            <a:fillRect/>
          </a:stretch>
        </p:blipFill>
        <p:spPr>
          <a:xfrm>
            <a:off x="179512" y="1700808"/>
            <a:ext cx="864096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278366"/>
            <a:ext cx="8712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Этиотропная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(каузальная) терапия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устранение причины болезни. Применение противомикробных ЛВ (антибиотиков), противовирусных и противопаразитарных препаратов для лечения инфекционных, вирусных заболеваний; использование антидотов при различных отравлениях.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Заместительная терапия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один из видов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этиотропной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терапии, при которой лекарственные препараты восполняют недостающие физиологически активные вещества в организме (ферменты, витамины, гормоны и др.).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и.jpg"/>
          <p:cNvPicPr/>
          <p:nvPr/>
        </p:nvPicPr>
        <p:blipFill>
          <a:blip r:embed="rId2" cstate="print"/>
          <a:srcRect t="23086" b="44226"/>
          <a:stretch>
            <a:fillRect/>
          </a:stretch>
        </p:blipFill>
        <p:spPr>
          <a:xfrm>
            <a:off x="179512" y="3068960"/>
            <a:ext cx="864096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244958"/>
            <a:ext cx="87129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Патогенетическая терапия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воздействие на ранние, начальные механизмы патогенеза (развития) заболеваний.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назначение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антигипертензивных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эналаприла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для лечения артериальной гипертензии;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Симптоматическая 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устранение или уменьшение отдельных внешних проявлений (симптомов) болезни.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симптоматической терапии назначают обезболивающие (анальгин), жаропонижающие и др. ЛВ.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Профилактическая (превентивная) 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предупреждение развития заболевания с применением лекарственных препаратов.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профилактической целью назначают антисептики, дезинфицирующие, противовирусные, витаминные препараты </a:t>
            </a:r>
          </a:p>
          <a:p>
            <a:endParaRPr lang="ru-RU" dirty="0"/>
          </a:p>
        </p:txBody>
      </p:sp>
      <p:pic>
        <p:nvPicPr>
          <p:cNvPr id="3" name="Рисунок 2" descr="ви.jpg"/>
          <p:cNvPicPr/>
          <p:nvPr/>
        </p:nvPicPr>
        <p:blipFill>
          <a:blip r:embed="rId2" cstate="print"/>
          <a:srcRect t="56489"/>
          <a:stretch>
            <a:fillRect/>
          </a:stretch>
        </p:blipFill>
        <p:spPr>
          <a:xfrm>
            <a:off x="251520" y="4149080"/>
            <a:ext cx="864096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-80144"/>
            <a:ext cx="89289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лекарственных веществ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количественное или качественное изменение эффектов, вызываемых лекарственными веществами при одновременном или последовательном применении двух и более препаратов.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виды взаимодействия ЛВ: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Синергизм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synergos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действующий вместе) – это усиление действия одного лекарственного вещества другим. 	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Антагонизм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 ослабление действия одного лекарственного препарата другим. </a:t>
            </a:r>
          </a:p>
          <a:p>
            <a:endParaRPr lang="ru-RU" dirty="0"/>
          </a:p>
        </p:txBody>
      </p:sp>
      <p:pic>
        <p:nvPicPr>
          <p:cNvPr id="4" name="Рисунок 3" descr="син.jpg"/>
          <p:cNvPicPr/>
          <p:nvPr/>
        </p:nvPicPr>
        <p:blipFill>
          <a:blip r:embed="rId2" cstate="print">
            <a:lum bright="-9000" contrast="5000"/>
          </a:blip>
          <a:srcRect t="24787" b="3704"/>
          <a:stretch>
            <a:fillRect/>
          </a:stretch>
        </p:blipFill>
        <p:spPr>
          <a:xfrm>
            <a:off x="107506" y="2780928"/>
            <a:ext cx="8712968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6201"/>
            <a:ext cx="89289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Побочные эффекты ЛВ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 повторном применении лекарственных препаратов могут возникать специфические побочные эффекты, свойственные определенной фармакологической группе препаратов или одному конкретному препарату.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изученные осложнения от приема препаратов позволили определить правила обращения с такими лекарствами, соблюдение которых позволяет избежать нежелательных эффектов при получении максимально полезного лечебного действия.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Выделяют основные осложнения при повторном применении ЛВ:</a:t>
            </a:r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8114"/>
          <a:stretch>
            <a:fillRect/>
          </a:stretch>
        </p:blipFill>
        <p:spPr>
          <a:xfrm>
            <a:off x="251520" y="2852936"/>
            <a:ext cx="856895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5" y="1119452"/>
            <a:ext cx="8784976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Кумуляция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cumulatio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увеличение, скопление) - накопление в организме молекул лекарственных веществ (материальная кумуляция) или их эффектов (функциональная кумуляция).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Способы предупреждения и устранения кумуляции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внимательный клинический контроль за динамикой функциональных сдвигов; корректировка доз и режима лечения. Кумуляция более вероятна при амбулаторной терапии хронических больных лишь с эпизодическим (как правило, редким) контролем.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Сенсибилизация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повышенная индивидуальная чувствительность к лекарственным препаратам, проявляющаяся аллергическими реакциями (сыпь на коже, зуд, покраснение, отек слизистых, ринит, конъюнктивит, отек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бронхоспазм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	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Самым тяжелым проявлением аллергической реакции является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анафилактический шок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состояние характеризующееся резким снижением артериального давления и развитием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бронхоспазма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(удушья).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Анафилактический шок развивается быстро и может привести к летальному исходу при отсутствии своевременной квалифицированной помощи.        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18340" b="58925"/>
          <a:stretch>
            <a:fillRect/>
          </a:stretch>
        </p:blipFill>
        <p:spPr>
          <a:xfrm>
            <a:off x="107504" y="116632"/>
            <a:ext cx="864096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2348914"/>
            <a:ext cx="87129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Привыкание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ослабление эффектов при повторном приеме лекарственных препаратов. Для возобновления терапевтического действия необходимо повышение дозы.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ЛВ, вызывающие привыкание  (например,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ганглиоблокаторы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альфа-адреноблокаторы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как правило назначают начиная лечение с минимальных доз, затем дозировку повышают.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Тахифилаксия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tachys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быстрый,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phylaxis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бдительность, охрана) представляет собой быстрое, в течение нескольких часов, привыкание к лекарственным веществам. </a:t>
            </a:r>
          </a:p>
          <a:p>
            <a:endParaRPr lang="ru-RU" sz="2000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40224" b="33516"/>
          <a:stretch>
            <a:fillRect/>
          </a:stretch>
        </p:blipFill>
        <p:spPr>
          <a:xfrm>
            <a:off x="179514" y="188640"/>
            <a:ext cx="856895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2051899"/>
            <a:ext cx="892899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Пристрастие или лекарственная зависимость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синдром, развивающийся при повторном длительном применении лекарственного препарата, проявляющийся непреодолимым стремлением к постоянному употреблению и резким ухудшением психологического и физического состояния при отмене данного препарата.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Наиболее известна зависимость от психотропных лекарственных препаратов, обеспечивающих психологический комфорт: повышение работоспособности и жизненных сил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психостимуляторы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или успокоение, отсутствие тревожности, страха, приятное расслабление, мнимое стирание жизненных конфликтов, быстрое и легкое засыпание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психоседативные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препараты, транквилизаторы, барбитураты).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Вещества с наркотическим действием вызывают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эйфорию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чувство радости, счастья, удовлетворения. Ощущение психологического комфорта сопровождается формированием психической зависимости.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65935"/>
          <a:stretch>
            <a:fillRect/>
          </a:stretch>
        </p:blipFill>
        <p:spPr>
          <a:xfrm>
            <a:off x="179514" y="188640"/>
            <a:ext cx="85689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6" y="2080312"/>
            <a:ext cx="8928992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Физическая зависимость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синдром зависимости, возникающий при длительном употреблении некоторых лекарственных препаратов, чаще всего наркотических анальгетиков, для которого характерно развитие абстиненции при резком прекращении их употребления. Физическая зависимость может развиться и при употреблении барбитуратов,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бензодиазепинов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необоснованном длительном их приеме, а также при алкоголизме.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Физическая зависимость характеризуется значительным нарушением обмена веществ головного мозга под влиянием наркотиков. Особенно выражено их воздействие на метаболизм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нейромедиаторов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биоэнергетику. Многие наркотические вещества стимулируют синтез ферментов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инактивации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медиаторов, повышают выделение медиаторов, вызывают образование дополнительных рецепторов, включают функции латентных синапсов и проводящих путей.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 прекращении приема наркотических веществ, вызывающих физическую зависимость, возникает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абстинентный синдром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комплекс психических и вегетативных расстройств по типу синдрома отдачи (нарушения функций противоположны тем, которые вызывает наркотик).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65935"/>
          <a:stretch>
            <a:fillRect/>
          </a:stretch>
        </p:blipFill>
        <p:spPr>
          <a:xfrm>
            <a:off x="251521" y="116632"/>
            <a:ext cx="8496944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47" y="158498"/>
            <a:ext cx="6396403" cy="66995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Основные регламентирующие издания</a:t>
            </a:r>
          </a:p>
          <a:p>
            <a:r>
              <a:rPr lang="ru-RU" b="1" dirty="0" smtClean="0"/>
              <a:t>Государственная фармакопея </a:t>
            </a:r>
            <a:r>
              <a:rPr lang="ru-RU" dirty="0" smtClean="0"/>
              <a:t>(от греч. </a:t>
            </a:r>
            <a:r>
              <a:rPr lang="ru-RU" dirty="0" err="1" smtClean="0"/>
              <a:t>pharmacon</a:t>
            </a:r>
            <a:r>
              <a:rPr lang="ru-RU" dirty="0" smtClean="0"/>
              <a:t> — лекарство) — это сборник обязательных общегосударственных стандартов и положений, нормирующих качество лекарственных средств, лекарственного сырья и препаратов, а также правил изготовления, хранения, контроля и отпуска лекарственных средств.    </a:t>
            </a:r>
          </a:p>
          <a:p>
            <a:r>
              <a:rPr lang="ru-RU" b="1" dirty="0" smtClean="0"/>
              <a:t>Приказы Минздрава РФ </a:t>
            </a:r>
            <a:r>
              <a:rPr lang="ru-RU" dirty="0" smtClean="0"/>
              <a:t>регламентируют  изготовление хранение отпуск ЛС правила прописывания рецептов на ЛС </a:t>
            </a:r>
            <a:r>
              <a:rPr lang="ru-RU" dirty="0" err="1" smtClean="0"/>
              <a:t>санрежим</a:t>
            </a:r>
            <a:r>
              <a:rPr lang="ru-RU" dirty="0" smtClean="0"/>
              <a:t> в аптеках и многие другие правила, необходимые для надлежащего осуществления работы аптечной организации обязательные к исполнению аптечными работниками.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97408"/>
            <a:ext cx="2343176" cy="3621024"/>
          </a:xfrm>
          <a:prstGeom prst="rect">
            <a:avLst/>
          </a:prstGeom>
        </p:spPr>
      </p:pic>
      <p:pic>
        <p:nvPicPr>
          <p:cNvPr id="5" name="Рисунок 4" descr="фф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501008"/>
            <a:ext cx="2222928" cy="32240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361634"/>
            <a:ext cx="88569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Феномен отмены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недостаточность функций органов и клеток после прекращения приема лекарственных веществ, подавляющих данные функции.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Развивается при длительном приеме гормональных препаратов и состоит в стойком подавлении функции собственных желез. Вводимый извне гормон (или его аналог) делает ненужной работу собственной железы, и она подвергается (как неработающий орган) атрофии, степень которой пропорциональна длительности лечения.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Феномен отмены наиболее часто развивается после отмены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глюкокортикоидов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метилпреднизолон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000" dirty="0" smtClean="0"/>
              <a:t>)</a:t>
            </a:r>
          </a:p>
          <a:p>
            <a:endParaRPr lang="ru-RU" dirty="0"/>
          </a:p>
        </p:txBody>
      </p:sp>
      <p:pic>
        <p:nvPicPr>
          <p:cNvPr id="3" name="Рисунок 2" descr="п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4286250" cy="2903984"/>
          </a:xfrm>
          <a:prstGeom prst="rect">
            <a:avLst/>
          </a:prstGeom>
        </p:spPr>
      </p:pic>
      <p:pic>
        <p:nvPicPr>
          <p:cNvPr id="4" name="Рисунок 3" descr="декса.png"/>
          <p:cNvPicPr>
            <a:picLocks noChangeAspect="1"/>
          </p:cNvPicPr>
          <p:nvPr/>
        </p:nvPicPr>
        <p:blipFill>
          <a:blip r:embed="rId3" cstate="print"/>
          <a:srcRect t="19550" b="19551"/>
          <a:stretch>
            <a:fillRect/>
          </a:stretch>
        </p:blipFill>
        <p:spPr>
          <a:xfrm>
            <a:off x="5652121" y="3789074"/>
            <a:ext cx="3312368" cy="2618187"/>
          </a:xfrm>
          <a:prstGeom prst="rect">
            <a:avLst/>
          </a:prstGeom>
        </p:spPr>
      </p:pic>
      <p:pic>
        <p:nvPicPr>
          <p:cNvPr id="5" name="Рисунок 4" descr="м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1" y="3429000"/>
            <a:ext cx="193973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-1555472"/>
            <a:ext cx="8856984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Синдром отмены или отдачи («рикошета»)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возвращение патологического состояния, но в более тяжелой форме, чем до лечения в ответ на внезапное прекращение приема лекарственного вещества.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Синдром «рикошета» характеризуется растормаживанием регуляторного процесса или отдельной реакции, подавляемых ранее, лекарственным веществом. В результате происходит как бы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суперкомпенсация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процесса с резким обострением болезни по сравнению даже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долечебным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уровнем.   Например, при длительной терапии артериальной гипертензии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клонидином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нифедипином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препаратами, снижающими артериальное давление, и резком прекращении их приема – развивается синдром отдачи – гипертонический криз.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профилактики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синдромов отмены 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ЛП отменяют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медленно, с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постепенным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уменьшением дозы.       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сии.jpg"/>
          <p:cNvPicPr>
            <a:picLocks noChangeAspect="1"/>
          </p:cNvPicPr>
          <p:nvPr/>
        </p:nvPicPr>
        <p:blipFill>
          <a:blip r:embed="rId2" cstate="print"/>
          <a:srcRect l="4200" t="12043" r="17051" b="29984"/>
          <a:stretch>
            <a:fillRect/>
          </a:stretch>
        </p:blipFill>
        <p:spPr>
          <a:xfrm>
            <a:off x="3203848" y="3284984"/>
            <a:ext cx="5544616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9644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488832" cy="45635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0016" y="201882"/>
            <a:ext cx="60653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0982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0312" y="146312"/>
            <a:ext cx="6108192" cy="67116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</a:rPr>
              <a:t>Основные регламентирующие издания</a:t>
            </a:r>
          </a:p>
          <a:p>
            <a:r>
              <a:rPr lang="ru-RU" b="1" dirty="0" smtClean="0"/>
              <a:t>Государственный реестр ЛС-  </a:t>
            </a:r>
            <a:r>
              <a:rPr lang="ru-RU" dirty="0" smtClean="0"/>
              <a:t>содержит полный перечень отечественных и зарубежных ЛС, медико-профилактических и диагностических средств, зарегистрированных МЗ России по состоянию на 1 января года издания. Он ведется и издается в соответствии с Федеральным законом РФ о лекарственных средствах и является официальным изданием МЗ РФ.   </a:t>
            </a:r>
          </a:p>
          <a:p>
            <a:r>
              <a:rPr lang="ru-RU" b="1" dirty="0" smtClean="0"/>
              <a:t>Справочники ЛС </a:t>
            </a:r>
            <a:r>
              <a:rPr lang="ru-RU" dirty="0" smtClean="0"/>
              <a:t>являются источником </a:t>
            </a:r>
            <a:r>
              <a:rPr lang="ru-RU" dirty="0"/>
              <a:t>информации об отечественных и зарубежных ЛС на фармацевтическом рынке, в котором приведена полная, достоверная и актуальная информация о них. </a:t>
            </a:r>
            <a:endParaRPr lang="ru-RU" dirty="0" smtClean="0"/>
          </a:p>
        </p:txBody>
      </p:sp>
      <p:pic>
        <p:nvPicPr>
          <p:cNvPr id="4" name="Рисунок 3" descr="рее.jpg"/>
          <p:cNvPicPr>
            <a:picLocks noChangeAspect="1"/>
          </p:cNvPicPr>
          <p:nvPr/>
        </p:nvPicPr>
        <p:blipFill>
          <a:blip r:embed="rId2" cstate="print"/>
          <a:srcRect l="11360" r="10612"/>
          <a:stretch>
            <a:fillRect/>
          </a:stretch>
        </p:blipFill>
        <p:spPr>
          <a:xfrm>
            <a:off x="6228184" y="0"/>
            <a:ext cx="2457006" cy="3454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54672"/>
            <a:ext cx="2444287" cy="32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764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1411" y="4"/>
            <a:ext cx="4595750" cy="68579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Справочные издания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sz="2000" b="1" dirty="0" smtClean="0"/>
              <a:t>СПРАВОЧНИК АКАДЕМИКА МАШКОВСКОГО </a:t>
            </a:r>
          </a:p>
          <a:p>
            <a:pPr algn="ctr">
              <a:buNone/>
            </a:pPr>
            <a:r>
              <a:rPr lang="ru-RU" sz="2000" b="1" dirty="0" smtClean="0"/>
              <a:t>«ЛЕКАРСТВЕННЫЕ СРЕДСТВА»  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РЛС - ЭНЦИКЛОПЕДИЯ ЛЕКАРСТВ </a:t>
            </a:r>
          </a:p>
          <a:p>
            <a:pPr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РЛС — ДОКТОР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РЛС - АПТЕКАРЬ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РЛС — ПАЦИЕНТ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68" y="0"/>
            <a:ext cx="4298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88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6304" y="0"/>
            <a:ext cx="6061522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Основные определения </a:t>
            </a:r>
          </a:p>
          <a:p>
            <a:pPr>
              <a:buNone/>
            </a:pPr>
            <a:r>
              <a:rPr lang="ru-RU" b="1" dirty="0" smtClean="0"/>
              <a:t>Лекарственное вещество (действующее вещество) </a:t>
            </a:r>
            <a:r>
              <a:rPr lang="ru-RU" dirty="0" smtClean="0"/>
              <a:t>-это химическое соединение (субстанция), которое в определенных количествах (дозах) обладает лечебным или профилактическим действием при различных заболеваниях.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Лекарственные средства </a:t>
            </a:r>
            <a:r>
              <a:rPr lang="ru-RU" dirty="0" smtClean="0"/>
              <a:t>− вещества или их комбинации, применяемые для профилактики, диагностики, лечения заболевания.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К лекарственным средствам относятся фармацевтические субстанции и лекарственные препараты. </a:t>
            </a:r>
            <a:endParaRPr lang="ru-RU" b="1" dirty="0"/>
          </a:p>
        </p:txBody>
      </p:sp>
      <p:pic>
        <p:nvPicPr>
          <p:cNvPr id="6" name="Рисунок 5" descr="кк.jpg"/>
          <p:cNvPicPr>
            <a:picLocks noChangeAspect="1"/>
          </p:cNvPicPr>
          <p:nvPr/>
        </p:nvPicPr>
        <p:blipFill>
          <a:blip r:embed="rId2" cstate="print"/>
          <a:srcRect l="13775" r="13411"/>
          <a:stretch>
            <a:fillRect/>
          </a:stretch>
        </p:blipFill>
        <p:spPr>
          <a:xfrm>
            <a:off x="5415148" y="3633943"/>
            <a:ext cx="3728852" cy="3224151"/>
          </a:xfrm>
          <a:prstGeom prst="rect">
            <a:avLst/>
          </a:prstGeom>
        </p:spPr>
      </p:pic>
      <p:pic>
        <p:nvPicPr>
          <p:cNvPr id="7" name="Рисунок 6" descr="р.jpg"/>
          <p:cNvPicPr>
            <a:picLocks noChangeAspect="1"/>
          </p:cNvPicPr>
          <p:nvPr/>
        </p:nvPicPr>
        <p:blipFill>
          <a:blip r:embed="rId3" cstate="print"/>
          <a:srcRect l="36908" t="24311" r="18500"/>
          <a:stretch>
            <a:fillRect/>
          </a:stretch>
        </p:blipFill>
        <p:spPr>
          <a:xfrm>
            <a:off x="6145480" y="4"/>
            <a:ext cx="2998520" cy="38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320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2640</TotalTime>
  <Words>2317</Words>
  <Application>Microsoft Office PowerPoint</Application>
  <PresentationFormat>Экран (4:3)</PresentationFormat>
  <Paragraphs>395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9" baseType="lpstr">
      <vt:lpstr>Arial</vt:lpstr>
      <vt:lpstr>Century Schoolbook</vt:lpstr>
      <vt:lpstr>Times New Roman</vt:lpstr>
      <vt:lpstr>Wingdings</vt:lpstr>
      <vt:lpstr>Wingdings 2</vt:lpstr>
      <vt:lpstr>Эркер</vt:lpstr>
      <vt:lpstr>                                   ФГБОУ ВО КрасГМУ им.проф. В.Ф. Войно-Ясенецкого Минздрава России  Фармацевтический колледж    ОСНОВЫ ФАРМАКОЛОГИИ ВВЕДЕНИЕ В КУРС ФАРМАКОЛОГИИ.  ФАРМАКОКИНЕТИКА И ФАРМАКОДИНАМИКА  ЛЕКАРСТВЕННЫХ ВЕЩЕСТВ   виде-лекция для студентов 1 курса обучающихся по специальности 31.02.03 Лабораторная диагностика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Гомеопатические ЛФ</dc:title>
  <dc:creator>Суслина Светалана</dc:creator>
  <cp:lastModifiedBy>Анисимова Марина Владимировна</cp:lastModifiedBy>
  <cp:revision>1486</cp:revision>
  <dcterms:created xsi:type="dcterms:W3CDTF">2005-10-06T11:32:35Z</dcterms:created>
  <dcterms:modified xsi:type="dcterms:W3CDTF">2022-04-20T08:59:21Z</dcterms:modified>
</cp:coreProperties>
</file>