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3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84" r:id="rId24"/>
    <p:sldId id="285" r:id="rId25"/>
    <p:sldId id="291" r:id="rId26"/>
    <p:sldId id="292" r:id="rId27"/>
    <p:sldId id="287" r:id="rId28"/>
    <p:sldId id="288" r:id="rId29"/>
    <p:sldId id="289" r:id="rId30"/>
    <p:sldId id="294" r:id="rId31"/>
    <p:sldId id="297" r:id="rId32"/>
    <p:sldId id="298" r:id="rId33"/>
    <p:sldId id="295" r:id="rId34"/>
    <p:sldId id="299" r:id="rId35"/>
    <p:sldId id="301" r:id="rId36"/>
    <p:sldId id="302" r:id="rId37"/>
    <p:sldId id="315" r:id="rId38"/>
    <p:sldId id="316" r:id="rId39"/>
    <p:sldId id="303" r:id="rId40"/>
    <p:sldId id="304" r:id="rId41"/>
    <p:sldId id="277" r:id="rId42"/>
    <p:sldId id="278" r:id="rId43"/>
    <p:sldId id="317" r:id="rId44"/>
    <p:sldId id="280" r:id="rId45"/>
    <p:sldId id="282" r:id="rId46"/>
    <p:sldId id="300" r:id="rId47"/>
    <p:sldId id="305" r:id="rId48"/>
    <p:sldId id="309" r:id="rId49"/>
    <p:sldId id="310" r:id="rId50"/>
    <p:sldId id="312" r:id="rId51"/>
    <p:sldId id="313" r:id="rId52"/>
    <p:sldId id="306" r:id="rId53"/>
    <p:sldId id="307" r:id="rId54"/>
    <p:sldId id="311" r:id="rId55"/>
    <p:sldId id="314" r:id="rId56"/>
    <p:sldId id="308" r:id="rId57"/>
    <p:sldId id="318" r:id="rId58"/>
    <p:sldId id="319" r:id="rId59"/>
    <p:sldId id="320" r:id="rId6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470025"/>
          </a:xfrm>
        </p:spPr>
        <p:txBody>
          <a:bodyPr/>
          <a:lstStyle/>
          <a:p>
            <a:r>
              <a:rPr lang="ru-RU" dirty="0" smtClean="0"/>
              <a:t>Переломы проксимального отдела бедренной кости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81534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Кафедра травматологии, ортопедии и нейрохирургии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62200" y="57150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Подготовил: </a:t>
            </a:r>
            <a:r>
              <a:rPr lang="ru-RU" sz="3200" dirty="0" err="1" smtClean="0"/>
              <a:t>Ербягин</a:t>
            </a:r>
            <a:r>
              <a:rPr lang="ru-RU" sz="3200" dirty="0" smtClean="0"/>
              <a:t> Е.Г.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переломов шейки бедренной кости </a:t>
            </a:r>
            <a:r>
              <a:rPr lang="ru-RU" dirty="0" err="1" smtClean="0"/>
              <a:t>Garden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6002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>
                <a:solidFill>
                  <a:schemeClr val="accent6"/>
                </a:solidFill>
              </a:rPr>
              <a:t>основе классификации переломов ШБК </a:t>
            </a:r>
            <a:r>
              <a:rPr lang="ru-RU" dirty="0" err="1" smtClean="0">
                <a:solidFill>
                  <a:schemeClr val="accent6"/>
                </a:solidFill>
              </a:rPr>
              <a:t>Garden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/>
              <a:t>лежит степень и характер смещения отломков . </a:t>
            </a:r>
          </a:p>
          <a:p>
            <a:endParaRPr lang="en-US" dirty="0" smtClean="0"/>
          </a:p>
          <a:p>
            <a:r>
              <a:rPr lang="ru-RU" dirty="0" smtClean="0">
                <a:solidFill>
                  <a:schemeClr val="accent6"/>
                </a:solidFill>
              </a:rPr>
              <a:t>I тип </a:t>
            </a:r>
            <a:r>
              <a:rPr lang="ru-RU" dirty="0" smtClean="0"/>
              <a:t>– неполные, вколоченные, </a:t>
            </a:r>
            <a:endParaRPr lang="en-US" dirty="0" smtClean="0"/>
          </a:p>
          <a:p>
            <a:r>
              <a:rPr lang="ru-RU" dirty="0" err="1" smtClean="0"/>
              <a:t>вальгусные</a:t>
            </a:r>
            <a:r>
              <a:rPr lang="ru-RU" dirty="0" smtClean="0"/>
              <a:t> переломы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accent6"/>
                </a:solidFill>
              </a:rPr>
              <a:t>II тип </a:t>
            </a:r>
            <a:r>
              <a:rPr lang="ru-RU" dirty="0" smtClean="0"/>
              <a:t>– </a:t>
            </a:r>
            <a:r>
              <a:rPr lang="ru-RU" dirty="0" err="1" smtClean="0"/>
              <a:t>вальгусные</a:t>
            </a:r>
            <a:r>
              <a:rPr lang="ru-RU" dirty="0" smtClean="0"/>
              <a:t>, завершенные, </a:t>
            </a:r>
            <a:endParaRPr lang="en-US" dirty="0" smtClean="0"/>
          </a:p>
          <a:p>
            <a:r>
              <a:rPr lang="ru-RU" dirty="0" smtClean="0"/>
              <a:t>стабильные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accent6"/>
                </a:solidFill>
              </a:rPr>
              <a:t>III тип </a:t>
            </a:r>
            <a:r>
              <a:rPr lang="ru-RU" dirty="0" smtClean="0"/>
              <a:t>– </a:t>
            </a:r>
            <a:r>
              <a:rPr lang="ru-RU" dirty="0" err="1" smtClean="0"/>
              <a:t>варусные</a:t>
            </a:r>
            <a:r>
              <a:rPr lang="ru-RU" dirty="0" smtClean="0"/>
              <a:t> переломы </a:t>
            </a:r>
            <a:endParaRPr lang="en-US" dirty="0" smtClean="0"/>
          </a:p>
          <a:p>
            <a:r>
              <a:rPr lang="ru-RU" dirty="0" smtClean="0"/>
              <a:t>с небольшим смещением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chemeClr val="accent6"/>
                </a:solidFill>
              </a:rPr>
              <a:t>IV тип </a:t>
            </a:r>
            <a:r>
              <a:rPr lang="ru-RU" dirty="0" smtClean="0"/>
              <a:t>– </a:t>
            </a:r>
            <a:r>
              <a:rPr lang="ru-RU" dirty="0" err="1" smtClean="0"/>
              <a:t>варусные</a:t>
            </a:r>
            <a:r>
              <a:rPr lang="ru-RU" dirty="0" smtClean="0"/>
              <a:t> переломы </a:t>
            </a:r>
            <a:endParaRPr lang="en-US" dirty="0" smtClean="0"/>
          </a:p>
          <a:p>
            <a:r>
              <a:rPr lang="ru-RU" dirty="0" smtClean="0"/>
              <a:t>со значительным смещением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4386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переломов шейки бедренной кости </a:t>
            </a:r>
            <a:r>
              <a:rPr lang="ru-RU" dirty="0" err="1" smtClean="0"/>
              <a:t>Pauwels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36339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основе еще одной популярной классификации переломов ШБК, классификации </a:t>
            </a:r>
            <a:r>
              <a:rPr lang="ru-RU" dirty="0" err="1" smtClean="0"/>
              <a:t>Pauwels</a:t>
            </a:r>
            <a:r>
              <a:rPr lang="ru-RU" dirty="0" smtClean="0"/>
              <a:t>, лежит направление или угол линии перелома по отношению к горизонтальной плоскости (рис. 3): </a:t>
            </a:r>
          </a:p>
          <a:p>
            <a:r>
              <a:rPr lang="ru-RU" dirty="0" smtClean="0"/>
              <a:t>I тип – угол линии перелома с горизонталью до 30° </a:t>
            </a:r>
            <a:endParaRPr lang="en-US" dirty="0" smtClean="0"/>
          </a:p>
          <a:p>
            <a:r>
              <a:rPr lang="ru-RU" dirty="0" smtClean="0"/>
              <a:t>II тип – угол линии перелома с горизонталью до 50° </a:t>
            </a:r>
            <a:endParaRPr lang="en-US" dirty="0" smtClean="0"/>
          </a:p>
          <a:p>
            <a:r>
              <a:rPr lang="ru-RU" dirty="0" smtClean="0"/>
              <a:t>III тип – угол линии перелома с горизонталью до 70°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419600"/>
            <a:ext cx="5048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4780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Переломы типа I или II согласно классификации </a:t>
            </a:r>
            <a:r>
              <a:rPr lang="ru-RU" sz="2400" dirty="0" err="1" smtClean="0"/>
              <a:t>Garden</a:t>
            </a:r>
            <a:r>
              <a:rPr lang="ru-RU" sz="2400" dirty="0" smtClean="0"/>
              <a:t> (</a:t>
            </a:r>
            <a:r>
              <a:rPr lang="ru-RU" sz="2400" dirty="0" err="1" smtClean="0"/>
              <a:t>вальгусные</a:t>
            </a:r>
            <a:r>
              <a:rPr lang="ru-RU" sz="2400" dirty="0" smtClean="0"/>
              <a:t> или вколоченные без смещения) или I типа по классификации </a:t>
            </a:r>
            <a:r>
              <a:rPr lang="ru-RU" sz="2400" dirty="0" err="1" smtClean="0"/>
              <a:t>Pauwels</a:t>
            </a:r>
            <a:r>
              <a:rPr lang="ru-RU" sz="2400" dirty="0" smtClean="0"/>
              <a:t> характеризуются высокой степенью стабильности и минимальными нарушениями кровоснабжения головки БК, что является благоприятным с точки зрения прогноза в отношении консолидации перелома и обосновывает выбор в пользу </a:t>
            </a:r>
            <a:r>
              <a:rPr lang="ru-RU" sz="2400" dirty="0" err="1" smtClean="0"/>
              <a:t>металлостеосинтеза</a:t>
            </a:r>
            <a:r>
              <a:rPr lang="ru-RU" sz="2400" dirty="0" smtClean="0"/>
              <a:t> при определении тактики хирургического лечения  Переломы типа </a:t>
            </a:r>
            <a:r>
              <a:rPr lang="ru-RU" sz="2400" dirty="0" err="1" smtClean="0"/>
              <a:t>Garden</a:t>
            </a:r>
            <a:r>
              <a:rPr lang="ru-RU" sz="2400" dirty="0" smtClean="0"/>
              <a:t> III-IV, </a:t>
            </a:r>
            <a:r>
              <a:rPr lang="ru-RU" sz="2400" dirty="0" err="1" smtClean="0"/>
              <a:t>Pauwels</a:t>
            </a:r>
            <a:r>
              <a:rPr lang="ru-RU" sz="2400" dirty="0" smtClean="0"/>
              <a:t> II-III имеют нестабильный характер, кровоснабжение проксимального отломка, как правило, полностью нарушено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переломов шейки бедренной кости АО/OTA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676400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Согласно классификации АО/OTA, переломы ШБК имеют кодировку 31В и разделены на 3 типа - В1, В2, В3, которые, в свою очередь, в зависимости от тяжести перелома, подразделяются на 3 подгруппы.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B1 тип – </a:t>
            </a:r>
            <a:r>
              <a:rPr lang="ru-RU" sz="2000" dirty="0" err="1" smtClean="0"/>
              <a:t>субкапитальный</a:t>
            </a:r>
            <a:r>
              <a:rPr lang="ru-RU" sz="2000" dirty="0" smtClean="0"/>
              <a:t> перелом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B2 тип – </a:t>
            </a:r>
            <a:r>
              <a:rPr lang="ru-RU" sz="2000" dirty="0" err="1" smtClean="0"/>
              <a:t>тансцервикальный</a:t>
            </a:r>
            <a:r>
              <a:rPr lang="ru-RU" sz="2000" dirty="0" smtClean="0"/>
              <a:t> перелом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B3 тип – </a:t>
            </a:r>
            <a:r>
              <a:rPr lang="ru-RU" sz="2000" dirty="0" err="1" smtClean="0"/>
              <a:t>базицервикальный</a:t>
            </a:r>
            <a:r>
              <a:rPr lang="ru-RU" sz="2000" dirty="0" smtClean="0"/>
              <a:t> перелом</a:t>
            </a:r>
            <a:endParaRPr lang="ru-RU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19400"/>
            <a:ext cx="444527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Вертельные переломы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19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</a:t>
            </a:r>
            <a:r>
              <a:rPr lang="ru-RU" dirty="0" err="1" smtClean="0"/>
              <a:t>внекапсульным</a:t>
            </a:r>
            <a:r>
              <a:rPr lang="ru-RU" dirty="0" smtClean="0"/>
              <a:t> переломам относят </a:t>
            </a:r>
            <a:r>
              <a:rPr lang="ru-RU" dirty="0" err="1" smtClean="0"/>
              <a:t>чрезвертельные</a:t>
            </a:r>
            <a:r>
              <a:rPr lang="ru-RU" dirty="0" smtClean="0"/>
              <a:t>, </a:t>
            </a:r>
            <a:r>
              <a:rPr lang="ru-RU" dirty="0" err="1" smtClean="0"/>
              <a:t>межвертельные</a:t>
            </a:r>
            <a:r>
              <a:rPr lang="ru-RU" dirty="0" smtClean="0"/>
              <a:t> и </a:t>
            </a:r>
            <a:r>
              <a:rPr lang="ru-RU" dirty="0" err="1" smtClean="0"/>
              <a:t>подвертельные</a:t>
            </a:r>
            <a:r>
              <a:rPr lang="ru-RU" dirty="0" smtClean="0"/>
              <a:t> переломы. Согласно классификации АО/OTA , </a:t>
            </a:r>
            <a:r>
              <a:rPr lang="ru-RU" dirty="0" err="1" smtClean="0"/>
              <a:t>чрезвертельные</a:t>
            </a:r>
            <a:r>
              <a:rPr lang="ru-RU" dirty="0" smtClean="0"/>
              <a:t> переломы имеют кодировку 31A и разделены на 3 типа - А1, А2, А3, которые, в свою очередь, в зависимости от тяжести перелома, подразделяют на 3 подгруппы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438400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А1</a:t>
            </a:r>
            <a:r>
              <a:rPr lang="ru-RU" dirty="0" smtClean="0"/>
              <a:t> простые </a:t>
            </a:r>
            <a:r>
              <a:rPr lang="ru-RU" dirty="0" err="1" smtClean="0"/>
              <a:t>двухфрагментарные</a:t>
            </a:r>
            <a:r>
              <a:rPr lang="ru-RU" dirty="0" smtClean="0"/>
              <a:t> переломы с хорошей костной опорой по медиальному кортикальному слою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886200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А2</a:t>
            </a:r>
            <a:r>
              <a:rPr lang="ru-RU" dirty="0" smtClean="0"/>
              <a:t> </a:t>
            </a:r>
            <a:r>
              <a:rPr lang="ru-RU" dirty="0" err="1" smtClean="0"/>
              <a:t>многооскольчатые</a:t>
            </a:r>
            <a:r>
              <a:rPr lang="ru-RU" dirty="0" smtClean="0"/>
              <a:t> с множественными переломами медиального и дорзального кортикальных слоев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4864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А3</a:t>
            </a:r>
            <a:r>
              <a:rPr lang="ru-RU" dirty="0" smtClean="0"/>
              <a:t> латеральный кортикальный слой сломан</a:t>
            </a:r>
          </a:p>
          <a:p>
            <a:r>
              <a:rPr lang="ru-RU" dirty="0" smtClean="0"/>
              <a:t> ( реверсивный тип перелома)</a:t>
            </a:r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78" y="2667000"/>
            <a:ext cx="480530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Поступление в приемное отделение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371600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Необходимый объем клинического и лабораторного обследования в ПО:</a:t>
            </a:r>
          </a:p>
          <a:p>
            <a:endParaRPr lang="ru-RU" dirty="0" smtClean="0"/>
          </a:p>
          <a:p>
            <a:r>
              <a:rPr lang="ru-RU" dirty="0" smtClean="0"/>
              <a:t>Измерение температуры тела; </a:t>
            </a:r>
          </a:p>
          <a:p>
            <a:endParaRPr lang="ru-RU" dirty="0" smtClean="0"/>
          </a:p>
          <a:p>
            <a:r>
              <a:rPr lang="ru-RU" dirty="0" smtClean="0"/>
              <a:t>Измерение АД, ЧСС; </a:t>
            </a:r>
          </a:p>
          <a:p>
            <a:endParaRPr lang="ru-RU" dirty="0" smtClean="0"/>
          </a:p>
          <a:p>
            <a:r>
              <a:rPr lang="ru-RU" dirty="0" smtClean="0"/>
              <a:t>Клинический, биохимический анализ крови, общий анализ мочи, </a:t>
            </a:r>
            <a:r>
              <a:rPr lang="ru-RU" dirty="0" err="1" smtClean="0"/>
              <a:t>коагулограмма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ЭКГ  </a:t>
            </a:r>
            <a:r>
              <a:rPr lang="ru-RU" dirty="0" err="1" smtClean="0"/>
              <a:t>ЭхоКГ</a:t>
            </a:r>
            <a:r>
              <a:rPr lang="ru-RU" dirty="0" smtClean="0"/>
              <a:t> рутинно не назначают. </a:t>
            </a:r>
            <a:r>
              <a:rPr lang="ru-RU" dirty="0" err="1" smtClean="0"/>
              <a:t>ЭхоКГ</a:t>
            </a:r>
            <a:r>
              <a:rPr lang="ru-RU" dirty="0" smtClean="0"/>
              <a:t> может быть рекомендована лишь при наличии острой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патологии (немотивированная одышка в покое; гипотензия, не купирующаяся </a:t>
            </a:r>
            <a:r>
              <a:rPr lang="ru-RU" dirty="0" err="1" smtClean="0"/>
              <a:t>инфузионной</a:t>
            </a:r>
            <a:r>
              <a:rPr lang="ru-RU" dirty="0" smtClean="0"/>
              <a:t> терапией, требующая назначения </a:t>
            </a:r>
            <a:r>
              <a:rPr lang="ru-RU" dirty="0" err="1" smtClean="0"/>
              <a:t>вазопрессоров</a:t>
            </a:r>
            <a:r>
              <a:rPr lang="ru-RU" dirty="0" smtClean="0"/>
              <a:t>; нарушения кровоснабжения миокарда по данным ЭКГ; подозрение на ТЭЛА) [24]. </a:t>
            </a:r>
            <a:r>
              <a:rPr lang="ru-RU" dirty="0" err="1" smtClean="0"/>
              <a:t>ЭхоКГ</a:t>
            </a:r>
            <a:r>
              <a:rPr lang="ru-RU" dirty="0" smtClean="0"/>
              <a:t> выполняют только по назначению терапевта и/или кардиолога. Причина проведения </a:t>
            </a:r>
            <a:r>
              <a:rPr lang="ru-RU" dirty="0" err="1" smtClean="0"/>
              <a:t>ЭхоКГ</a:t>
            </a:r>
            <a:r>
              <a:rPr lang="ru-RU" dirty="0" smtClean="0"/>
              <a:t> в обязательном порядке должна быть отражена в истории болезни. Уровень убедительности рекомендации 1 (уровень доказательности – А)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35846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Оценка интенсивности болевого синдрома с использованием визуально-аналоговой шкалы боли;  </a:t>
            </a:r>
          </a:p>
          <a:p>
            <a:endParaRPr lang="ru-RU" dirty="0" smtClean="0"/>
          </a:p>
          <a:p>
            <a:r>
              <a:rPr lang="ru-RU" dirty="0" smtClean="0"/>
              <a:t>Рентгенологическое исследование грудной клетки, таза обзорное, бедренной кости на стороне травмы.  В связи с тем, что частота </a:t>
            </a:r>
            <a:r>
              <a:rPr lang="ru-RU" dirty="0" err="1" smtClean="0"/>
              <a:t>рентгенонегативных</a:t>
            </a:r>
            <a:r>
              <a:rPr lang="ru-RU" dirty="0" smtClean="0"/>
              <a:t> переломов ШБК составляет 3-4%, при несоответствии клинических и рентгенологических данных должна быть проведена КТ. </a:t>
            </a:r>
          </a:p>
          <a:p>
            <a:endParaRPr lang="ru-RU" dirty="0" smtClean="0"/>
          </a:p>
          <a:p>
            <a:r>
              <a:rPr lang="ru-RU" dirty="0" smtClean="0"/>
              <a:t>При поступлении должно быть выполнено ультразвуковое исследование сосудов нижней конечности (при круглосуточной доступности метода).  При отсутствии круглосуточной доступности метода, УЗДГ исследование может быть выполнено в течение 48 часов после поступления в стационар (кроме случаев обязательного выполнения УЗДГ: давность травмы свыше 24 часов, высокий риск ТЭЛА.</a:t>
            </a:r>
            <a:endParaRPr lang="ru-RU" dirty="0"/>
          </a:p>
        </p:txBody>
      </p:sp>
      <p:pic>
        <p:nvPicPr>
          <p:cNvPr id="22530" name="Picture 2" descr="http://diabetschoolmakisheva.ru/wp-content/uploads/2018/05/SHkala-boli-1-1024x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38601"/>
            <a:ext cx="6858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Дежурный травматолог проводит оценку следующих параметров, с обязательным указанием результатов в истории болезни:  </a:t>
            </a:r>
          </a:p>
          <a:p>
            <a:endParaRPr lang="ru-RU" dirty="0" smtClean="0"/>
          </a:p>
          <a:p>
            <a:r>
              <a:rPr lang="ru-RU" dirty="0" smtClean="0"/>
              <a:t>Соматического статуса; </a:t>
            </a:r>
          </a:p>
          <a:p>
            <a:endParaRPr lang="ru-RU" dirty="0" smtClean="0"/>
          </a:p>
          <a:p>
            <a:r>
              <a:rPr lang="ru-RU" dirty="0" smtClean="0"/>
              <a:t>Интенсивности болевого синдрома; </a:t>
            </a:r>
          </a:p>
          <a:p>
            <a:endParaRPr lang="ru-RU" dirty="0" smtClean="0"/>
          </a:p>
          <a:p>
            <a:r>
              <a:rPr lang="ru-RU" dirty="0" smtClean="0"/>
              <a:t>Риска тромбоза вен и риска ТЭЛА.  Полноценная оценка состояния пациента с ППОБК должна быть проведена как можно быстрее, предпочтительно в течение одного часа с момента поступления в приемное отделение стационара, но не более 2 часов. После подтверждения ППОБК методами лучевой диагностики, пациент должен быть госпитализирован в стационар. </a:t>
            </a:r>
            <a:endParaRPr lang="ru-RU" dirty="0"/>
          </a:p>
        </p:txBody>
      </p:sp>
      <p:pic>
        <p:nvPicPr>
          <p:cNvPr id="3" name="Picture 2" descr="https://con-med.ru/upload/medialibrary/880/ris-6_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7619999" cy="306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Неотложные консультации специалистов в предоперационном периоде.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676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Консультация терапевта. 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Консультация анестезиолога-реаниматолога. 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Консультация невролога - при наличии неврологических нарушений (нарушение сознания, нарушение речи, парез или </a:t>
            </a:r>
            <a:r>
              <a:rPr lang="ru-RU" dirty="0" err="1" smtClean="0"/>
              <a:t>плегия</a:t>
            </a:r>
            <a:r>
              <a:rPr lang="ru-RU" dirty="0" smtClean="0"/>
              <a:t> конечностей). 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 Консультация сосудистого хирурга - при выявлении тромбоза сосудов нижней конечности или признаках артериальной недостаточности.</a:t>
            </a:r>
            <a:endParaRPr lang="ru-RU" dirty="0"/>
          </a:p>
        </p:txBody>
      </p:sp>
      <p:pic>
        <p:nvPicPr>
          <p:cNvPr id="19458" name="Picture 2" descr="https://kldcardio.ru/images/Structure/departments/priemnoe/gallery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7543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ru-RU" dirty="0" smtClean="0"/>
              <a:t>Скелетное вытяжение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7620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Пациентам старше 50 лет скелетное вытяжение не накладывают </a:t>
            </a:r>
            <a:r>
              <a:rPr lang="ru-RU" dirty="0" smtClean="0"/>
              <a:t>(исключением являются </a:t>
            </a:r>
            <a:r>
              <a:rPr lang="ru-RU" dirty="0" err="1" smtClean="0"/>
              <a:t>подвертельные</a:t>
            </a:r>
            <a:r>
              <a:rPr lang="ru-RU" dirty="0" smtClean="0"/>
              <a:t> переломы). Ряд исследований  и мета-анализ исследований , в которых сравнивались результаты лечения пациентов старше 50 лет с ППОБК, с применением и без применения скелетного вытяжения в предоперационном периоде, показали отсутствие каких либо различий в интенсивности болевого синдрома и преимуществ наложения скелетного вытяжения у пациентов с ППОБК старше 50 лет.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Важно отметить, что скелетное вытяжение провоцирует развитие </a:t>
            </a:r>
            <a:r>
              <a:rPr lang="ru-RU" dirty="0" err="1" smtClean="0">
                <a:solidFill>
                  <a:srgbClr val="C00000"/>
                </a:solidFill>
              </a:rPr>
              <a:t>делириозного</a:t>
            </a:r>
            <a:r>
              <a:rPr lang="ru-RU" dirty="0" smtClean="0">
                <a:solidFill>
                  <a:srgbClr val="C00000"/>
                </a:solidFill>
              </a:rPr>
              <a:t> синдрома у пожилых пациентов 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perelomanet.ru/wp-content/uploads/2017/03/skeletnoe-vytyaz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0"/>
            <a:ext cx="640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sustave.com/wp-content/uploads/2019/06/193-02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52400"/>
            <a:ext cx="9007242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grbnt.ru/wp-content/uploads/2019/10/b5074b03b7e577462cb29618b85ba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14800"/>
            <a:ext cx="2574925" cy="2574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Анальгезия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2192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1- 3 балла по шкале ВАШ - анальгезия не требуется.</a:t>
            </a:r>
          </a:p>
          <a:p>
            <a:endParaRPr lang="ru-RU" dirty="0" smtClean="0"/>
          </a:p>
          <a:p>
            <a:r>
              <a:rPr lang="ru-RU" dirty="0" smtClean="0"/>
              <a:t>4 - балла по шкале ВАШ - парацетамол по 1 г внутривенно </a:t>
            </a:r>
            <a:r>
              <a:rPr lang="ru-RU" dirty="0" err="1" smtClean="0"/>
              <a:t>инфузионно</a:t>
            </a:r>
            <a:r>
              <a:rPr lang="ru-RU" dirty="0" smtClean="0"/>
              <a:t> в течение 15 мин 2– 3 раза в сутки и НПВС (</a:t>
            </a:r>
            <a:r>
              <a:rPr lang="ru-RU" dirty="0" err="1" smtClean="0"/>
              <a:t>кеторолак</a:t>
            </a:r>
            <a:r>
              <a:rPr lang="ru-RU" dirty="0" smtClean="0"/>
              <a:t> по 30 мг внутримышечно 2 раза в сутки).</a:t>
            </a:r>
          </a:p>
          <a:p>
            <a:endParaRPr lang="ru-RU" dirty="0" smtClean="0"/>
          </a:p>
          <a:p>
            <a:r>
              <a:rPr lang="ru-RU" dirty="0" smtClean="0"/>
              <a:t>5 - 6 баллов по шкале ВАШ - НПВС (</a:t>
            </a:r>
            <a:r>
              <a:rPr lang="ru-RU" dirty="0" err="1" smtClean="0"/>
              <a:t>кеторолак</a:t>
            </a:r>
            <a:r>
              <a:rPr lang="ru-RU" dirty="0" smtClean="0"/>
              <a:t> по 30 мг внутримышечно 2–3 раза в сутки) + парацетамол по 1 г внутривенно </a:t>
            </a:r>
            <a:r>
              <a:rPr lang="ru-RU" dirty="0" err="1" smtClean="0"/>
              <a:t>инфузионно</a:t>
            </a:r>
            <a:r>
              <a:rPr lang="ru-RU" dirty="0" smtClean="0"/>
              <a:t> в течение 15 мин 3–4 раза в сутки и/или </a:t>
            </a:r>
            <a:r>
              <a:rPr lang="ru-RU" dirty="0" err="1" smtClean="0"/>
              <a:t>опиоидный</a:t>
            </a:r>
            <a:r>
              <a:rPr lang="ru-RU" dirty="0" smtClean="0"/>
              <a:t> анальгетик (</a:t>
            </a:r>
            <a:r>
              <a:rPr lang="ru-RU" dirty="0" err="1" smtClean="0"/>
              <a:t>трамадол</a:t>
            </a:r>
            <a:r>
              <a:rPr lang="ru-RU" dirty="0" smtClean="0"/>
              <a:t> по 100 мг внутримышечно или внутривенно 2–3 раза в сутки; </a:t>
            </a:r>
            <a:r>
              <a:rPr lang="ru-RU" dirty="0" err="1" smtClean="0"/>
              <a:t>промедол</a:t>
            </a:r>
            <a:r>
              <a:rPr lang="ru-RU" dirty="0" smtClean="0"/>
              <a:t> по 20 мг 2 раза в сутки внутримышечно). </a:t>
            </a:r>
          </a:p>
          <a:p>
            <a:endParaRPr lang="ru-RU" dirty="0" smtClean="0"/>
          </a:p>
          <a:p>
            <a:r>
              <a:rPr lang="ru-RU" dirty="0" smtClean="0"/>
              <a:t>7 и более баллов по шкале ВАШ –</a:t>
            </a:r>
          </a:p>
          <a:p>
            <a:r>
              <a:rPr lang="ru-RU" dirty="0" err="1" smtClean="0"/>
              <a:t>опиоидные</a:t>
            </a:r>
            <a:r>
              <a:rPr lang="ru-RU" dirty="0" smtClean="0"/>
              <a:t> анальгетики группы</a:t>
            </a:r>
          </a:p>
          <a:p>
            <a:r>
              <a:rPr lang="ru-RU" dirty="0" smtClean="0"/>
              <a:t>морфина (морфин подкожно 10 мг,</a:t>
            </a:r>
          </a:p>
          <a:p>
            <a:r>
              <a:rPr lang="ru-RU" dirty="0" smtClean="0"/>
              <a:t>максимальная суточная доза 20 мг). </a:t>
            </a:r>
            <a:endParaRPr lang="ru-RU" dirty="0"/>
          </a:p>
        </p:txBody>
      </p:sp>
      <p:pic>
        <p:nvPicPr>
          <p:cNvPr id="17412" name="Picture 4" descr="https://static.onlinetrade.ru/img/items/b/_tramadol_r_r_d_in._50mg_ml_1ml_amp._10_110398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209800" cy="2257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Предоперационный период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5240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Длительность предоперационного периода должна быть минимизирована </a:t>
            </a:r>
            <a:r>
              <a:rPr lang="ru-RU" dirty="0" smtClean="0">
                <a:solidFill>
                  <a:srgbClr val="C00000"/>
                </a:solidFill>
              </a:rPr>
              <a:t>(наиболее оптимальна - 6-8 часов с момента поступления в стационар, у пациентов данностью травмы менее 24 часов) и не должна превышать 48 часов. </a:t>
            </a:r>
            <a:r>
              <a:rPr lang="ru-RU" dirty="0" smtClean="0"/>
              <a:t>Необходимо учитывать, что выполнение </a:t>
            </a:r>
            <a:r>
              <a:rPr lang="ru-RU" dirty="0" err="1" smtClean="0"/>
              <a:t>эндопротезирования</a:t>
            </a:r>
            <a:r>
              <a:rPr lang="ru-RU" dirty="0" smtClean="0"/>
              <a:t> в ночное время приводит к увеличению числа </a:t>
            </a:r>
            <a:r>
              <a:rPr lang="ru-RU" dirty="0" err="1" smtClean="0"/>
              <a:t>осложений</a:t>
            </a:r>
            <a:r>
              <a:rPr lang="ru-RU" dirty="0" smtClean="0"/>
              <a:t>, поэтому операции </a:t>
            </a:r>
            <a:r>
              <a:rPr lang="ru-RU" dirty="0" err="1" smtClean="0"/>
              <a:t>эндопротезирования</a:t>
            </a:r>
            <a:r>
              <a:rPr lang="ru-RU" dirty="0" smtClean="0"/>
              <a:t> должны выполняться только в дневное время, подготовленными бригадами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352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Проведение анестезии возможно по </a:t>
            </a:r>
            <a:r>
              <a:rPr lang="ru-RU" dirty="0" smtClean="0">
                <a:solidFill>
                  <a:srgbClr val="C00000"/>
                </a:solidFill>
              </a:rPr>
              <a:t>истечении 6 часов после приема пищи, и двух часов после приема жидкости </a:t>
            </a:r>
            <a:r>
              <a:rPr lang="ru-RU" dirty="0" smtClean="0"/>
              <a:t>(все окрашенные жидкости относятся к пище)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114800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решения вопроса о тактике лечения пациентов при нижеперечисленных состояниях показано: - Острый коронарный синдром (нестабильная стенокардия, острый инфаркт миокарда)  – </a:t>
            </a:r>
            <a:r>
              <a:rPr lang="ru-RU" dirty="0" smtClean="0">
                <a:solidFill>
                  <a:srgbClr val="C00000"/>
                </a:solidFill>
              </a:rPr>
              <a:t>консультация кардиолога</a:t>
            </a:r>
            <a:r>
              <a:rPr lang="ru-RU" dirty="0" smtClean="0"/>
              <a:t>. - Тяжелые нарушения ритма и проводимости сердца (АВ блокада II-III ст., </a:t>
            </a:r>
            <a:r>
              <a:rPr lang="ru-RU" dirty="0" err="1" smtClean="0"/>
              <a:t>тахиформа</a:t>
            </a:r>
            <a:r>
              <a:rPr lang="ru-RU" dirty="0" smtClean="0"/>
              <a:t> фибрилляции предсердий свыше 120 в мин.) – </a:t>
            </a:r>
            <a:r>
              <a:rPr lang="ru-RU" dirty="0" smtClean="0">
                <a:solidFill>
                  <a:srgbClr val="C00000"/>
                </a:solidFill>
              </a:rPr>
              <a:t>перевод в отделение интенсивной терапии для стабилизации состояния. 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--Декомпенсация сахарного диабета (</a:t>
            </a:r>
            <a:r>
              <a:rPr lang="ru-RU" dirty="0" err="1" smtClean="0"/>
              <a:t>глюкозурия</a:t>
            </a:r>
            <a:r>
              <a:rPr lang="ru-RU" dirty="0" smtClean="0"/>
              <a:t>, </a:t>
            </a:r>
            <a:r>
              <a:rPr lang="ru-RU" dirty="0" err="1" smtClean="0"/>
              <a:t>кетонурия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C00000"/>
                </a:solidFill>
              </a:rPr>
              <a:t>– перевод в отделение интенсивной терапии, консультация эндокринолога.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- Сенильные психозы (агрессия к окружающим, утрата навыков самообслуживания, </a:t>
            </a:r>
            <a:r>
              <a:rPr lang="ru-RU" dirty="0" err="1" smtClean="0"/>
              <a:t>галлюциноз</a:t>
            </a:r>
            <a:r>
              <a:rPr lang="ru-RU" dirty="0" smtClean="0"/>
              <a:t>, бредовые расстройства) – </a:t>
            </a:r>
            <a:r>
              <a:rPr lang="ru-RU" dirty="0" smtClean="0">
                <a:solidFill>
                  <a:srgbClr val="C00000"/>
                </a:solidFill>
              </a:rPr>
              <a:t>консультация психиатра.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- Наличие острой хирургической патологии – консультация хирурга. - Венозные тромбозы с эпизодом ТЭЛА – </a:t>
            </a:r>
            <a:r>
              <a:rPr lang="ru-RU" dirty="0" smtClean="0">
                <a:solidFill>
                  <a:srgbClr val="C00000"/>
                </a:solidFill>
              </a:rPr>
              <a:t>консультация сосудистого хирурга.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- Хроническая почечная недостаточность, требующая экстракорпоральной </a:t>
            </a:r>
            <a:r>
              <a:rPr lang="ru-RU" dirty="0" err="1" smtClean="0"/>
              <a:t>детоксикации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C00000"/>
                </a:solidFill>
              </a:rPr>
              <a:t>консультация нефролога для проведения операции в </a:t>
            </a:r>
            <a:r>
              <a:rPr lang="ru-RU" dirty="0" err="1" smtClean="0">
                <a:solidFill>
                  <a:srgbClr val="C00000"/>
                </a:solidFill>
              </a:rPr>
              <a:t>междиализный</a:t>
            </a:r>
            <a:r>
              <a:rPr lang="ru-RU" dirty="0" smtClean="0">
                <a:solidFill>
                  <a:srgbClr val="C00000"/>
                </a:solidFill>
              </a:rPr>
              <a:t> период (не менее 6 часов от последней процедуры). 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- Острая анемия, сопровождающаяся снижением уровня гемоглобина ниже 70-80 г/л – перевод в отделение интенсивной терапии, трансфузия (переливание) донорской крови и/или </a:t>
            </a:r>
            <a:r>
              <a:rPr lang="ru-RU" dirty="0" err="1" smtClean="0"/>
              <a:t>эритроцитсодержащих</a:t>
            </a:r>
            <a:r>
              <a:rPr lang="ru-RU" dirty="0" smtClean="0"/>
              <a:t> компонентов. При хронической анемии трансфузия (переливание) донорской крови или </a:t>
            </a:r>
            <a:r>
              <a:rPr lang="ru-RU" dirty="0" err="1" smtClean="0"/>
              <a:t>эритроцитсодержащих</a:t>
            </a:r>
            <a:r>
              <a:rPr lang="ru-RU" dirty="0" smtClean="0"/>
              <a:t> компонентов назначается только для коррекции дыхательной и/или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</a:t>
            </a:r>
            <a:r>
              <a:rPr lang="ru-RU" dirty="0" err="1" smtClean="0"/>
              <a:t>недостаности</a:t>
            </a:r>
            <a:r>
              <a:rPr lang="ru-RU" dirty="0" smtClean="0"/>
              <a:t>, обусловленных анемией и не поддающихся основной патогенетической терапии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Тромбопрофилактика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47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 </a:t>
            </a:r>
            <a:r>
              <a:rPr lang="ru-RU" dirty="0" err="1" smtClean="0">
                <a:solidFill>
                  <a:srgbClr val="C00000"/>
                </a:solidFill>
              </a:rPr>
              <a:t>немедикаментозным</a:t>
            </a:r>
            <a:r>
              <a:rPr lang="ru-RU" dirty="0" smtClean="0">
                <a:solidFill>
                  <a:srgbClr val="C00000"/>
                </a:solidFill>
              </a:rPr>
              <a:t> средствам профилактики ВТЭО можно отнести: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Эластическую и/или перемежающуюся последовательную пневматическую компрессию нижних конечностей. </a:t>
            </a:r>
          </a:p>
          <a:p>
            <a:endParaRPr lang="ru-RU" dirty="0" smtClean="0"/>
          </a:p>
          <a:p>
            <a:r>
              <a:rPr lang="ru-RU" dirty="0" smtClean="0"/>
              <a:t>Ранняя мобилизацию и активизацию больного. 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Лечебную физкультуру. </a:t>
            </a:r>
            <a:endParaRPr lang="ru-RU" dirty="0"/>
          </a:p>
        </p:txBody>
      </p:sp>
      <p:pic>
        <p:nvPicPr>
          <p:cNvPr id="7170" name="Picture 2" descr="https://villa-polianna.ru/wp-content/uploads/2018/07/s1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657600" cy="315764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3810000"/>
            <a:ext cx="313903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Рекомендуемые дозы, кратность и способ введения антикоагулянтов для профилактики при высокой </a:t>
            </a:r>
            <a:r>
              <a:rPr lang="ru-RU" sz="2800" dirty="0" err="1" smtClean="0"/>
              <a:t>степпени</a:t>
            </a:r>
            <a:r>
              <a:rPr lang="ru-RU" sz="2800" dirty="0" smtClean="0"/>
              <a:t> риска развития ВТЭО при консервативном лечении и в предоперационном периоде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133600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Бемипарин</a:t>
            </a:r>
            <a:r>
              <a:rPr lang="ru-RU" dirty="0" smtClean="0"/>
              <a:t> натрия - Подкожно 3500 ME один раз в сутки </a:t>
            </a:r>
          </a:p>
          <a:p>
            <a:endParaRPr lang="ru-RU" dirty="0" smtClean="0"/>
          </a:p>
          <a:p>
            <a:r>
              <a:rPr lang="ru-RU" dirty="0" err="1" smtClean="0"/>
              <a:t>Далтепарин</a:t>
            </a:r>
            <a:r>
              <a:rPr lang="ru-RU" dirty="0" smtClean="0"/>
              <a:t> натрия - Подкожно 5000 ME один раз в сутки </a:t>
            </a:r>
          </a:p>
          <a:p>
            <a:endParaRPr lang="ru-RU" dirty="0" smtClean="0"/>
          </a:p>
          <a:p>
            <a:r>
              <a:rPr lang="ru-RU" dirty="0" err="1" smtClean="0"/>
              <a:t>Надропарин</a:t>
            </a:r>
            <a:r>
              <a:rPr lang="ru-RU" dirty="0" smtClean="0"/>
              <a:t> кальция - Подкожно: при массе тела до 70 кг 3800 МЕ (0,4 мл); при массе тела 70 кг и больше – 5700 ME (0,6 мл) один раз в сутки </a:t>
            </a:r>
          </a:p>
          <a:p>
            <a:endParaRPr lang="ru-RU" dirty="0" smtClean="0"/>
          </a:p>
          <a:p>
            <a:r>
              <a:rPr lang="ru-RU" dirty="0" err="1" smtClean="0"/>
              <a:t>Эноксапарин</a:t>
            </a:r>
            <a:r>
              <a:rPr lang="ru-RU" dirty="0" smtClean="0"/>
              <a:t> натрия - Подкожно 40 мг</a:t>
            </a:r>
          </a:p>
          <a:p>
            <a:r>
              <a:rPr lang="ru-RU" dirty="0" smtClean="0"/>
              <a:t> один раз в сутки </a:t>
            </a:r>
          </a:p>
          <a:p>
            <a:endParaRPr lang="ru-RU" dirty="0" smtClean="0"/>
          </a:p>
          <a:p>
            <a:r>
              <a:rPr lang="ru-RU" dirty="0" err="1" smtClean="0"/>
              <a:t>Парнапарин</a:t>
            </a:r>
            <a:r>
              <a:rPr lang="ru-RU" dirty="0" smtClean="0"/>
              <a:t> натрия - Подкожно 0,4 мл </a:t>
            </a:r>
          </a:p>
          <a:p>
            <a:r>
              <a:rPr lang="ru-RU" dirty="0" smtClean="0"/>
              <a:t>(4250 </a:t>
            </a:r>
            <a:r>
              <a:rPr lang="ru-RU" dirty="0" err="1" smtClean="0"/>
              <a:t>анти-Ха</a:t>
            </a:r>
            <a:r>
              <a:rPr lang="ru-RU" dirty="0" smtClean="0"/>
              <a:t> МЕ) один раз в        сутки </a:t>
            </a:r>
          </a:p>
          <a:p>
            <a:endParaRPr lang="ru-RU" dirty="0" smtClean="0"/>
          </a:p>
          <a:p>
            <a:r>
              <a:rPr lang="ru-RU" dirty="0" err="1" smtClean="0"/>
              <a:t>Нефракционириванный</a:t>
            </a:r>
            <a:r>
              <a:rPr lang="ru-RU" dirty="0" smtClean="0"/>
              <a:t> гепарин - Подкожно </a:t>
            </a:r>
          </a:p>
          <a:p>
            <a:r>
              <a:rPr lang="ru-RU" dirty="0" smtClean="0"/>
              <a:t>по 5000 ЕД 3 раза в сутки </a:t>
            </a:r>
            <a:endParaRPr lang="ru-RU" dirty="0"/>
          </a:p>
        </p:txBody>
      </p:sp>
      <p:pic>
        <p:nvPicPr>
          <p:cNvPr id="6146" name="Picture 2" descr="https://d89.snatine.com/vis/b541dabdc2661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86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apteka245.ru/img/drugs/nnt4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852" y="2590800"/>
            <a:ext cx="2366543" cy="2057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Рекомендуемые дозы и режим введения антикоагулянтов для профилактики ВТЭО при оперативном лечении пациентов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7526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Нефракционированный</a:t>
            </a:r>
            <a:r>
              <a:rPr lang="ru-RU" dirty="0" smtClean="0">
                <a:solidFill>
                  <a:srgbClr val="C00000"/>
                </a:solidFill>
              </a:rPr>
              <a:t> гепарин </a:t>
            </a:r>
          </a:p>
          <a:p>
            <a:r>
              <a:rPr lang="ru-RU" dirty="0" smtClean="0"/>
              <a:t>Подкожно 5000 МЕ за 4-6 часов до операции, затем 5000 МЕ через 6-8 часов после операции, далее по 5000 МЕ 3 раза/</a:t>
            </a:r>
            <a:r>
              <a:rPr lang="ru-RU" dirty="0" err="1" smtClean="0"/>
              <a:t>сут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743200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Надропарин</a:t>
            </a:r>
            <a:r>
              <a:rPr lang="ru-RU" dirty="0" smtClean="0">
                <a:solidFill>
                  <a:srgbClr val="C00000"/>
                </a:solidFill>
              </a:rPr>
              <a:t> кальция</a:t>
            </a:r>
          </a:p>
          <a:p>
            <a:r>
              <a:rPr lang="ru-RU" dirty="0" smtClean="0"/>
              <a:t>Подкожно 38 МЕ/кг за 12 часов до операции, 38 МЕ/кг через 12 ч после окончания операции, затем 38 МЕ/кг 1 раз/</a:t>
            </a:r>
            <a:r>
              <a:rPr lang="ru-RU" dirty="0" err="1" smtClean="0"/>
              <a:t>сут</a:t>
            </a:r>
            <a:r>
              <a:rPr lang="ru-RU" dirty="0" smtClean="0"/>
              <a:t> на 2-е и 3-е сутки после операции, с 4-х суток после операции доза может быть увеличена до 57 МЕ/кг 1 раз/</a:t>
            </a:r>
            <a:r>
              <a:rPr lang="ru-RU" dirty="0" err="1" smtClean="0"/>
              <a:t>сут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3314" name="Picture 2" descr="https://uteka.ru/media/big/1/90/190d9665a61548b4d1c0a8f1a1811d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648200"/>
            <a:ext cx="2727569" cy="18005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4724400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Эноксапарин</a:t>
            </a:r>
            <a:r>
              <a:rPr lang="ru-RU" dirty="0" smtClean="0">
                <a:solidFill>
                  <a:srgbClr val="C00000"/>
                </a:solidFill>
              </a:rPr>
              <a:t> натрия</a:t>
            </a:r>
          </a:p>
          <a:p>
            <a:r>
              <a:rPr lang="ru-RU" dirty="0" smtClean="0"/>
              <a:t>Подкожно 40 мг за 12 часов до операции или через 12-24 часа после операции, затем 40 мг 1 раз/</a:t>
            </a:r>
            <a:r>
              <a:rPr lang="ru-RU" dirty="0" err="1" smtClean="0"/>
              <a:t>сут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6030000.ru/upload/iblock/996/9968c3ce1fa58006c4597e6032f3ab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3032125" cy="3032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129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Апиксабан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err="1" smtClean="0"/>
              <a:t>Перорально</a:t>
            </a:r>
            <a:r>
              <a:rPr lang="ru-RU" dirty="0" smtClean="0"/>
              <a:t> 2.5 мг 2 раза/</a:t>
            </a:r>
            <a:r>
              <a:rPr lang="ru-RU" dirty="0" err="1" smtClean="0"/>
              <a:t>сут</a:t>
            </a:r>
            <a:r>
              <a:rPr lang="ru-RU" dirty="0" smtClean="0"/>
              <a:t>, первая доза через 12-24 часа после операции.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038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Ривароксабан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err="1" smtClean="0"/>
              <a:t>Перорально</a:t>
            </a:r>
            <a:r>
              <a:rPr lang="ru-RU" dirty="0" smtClean="0"/>
              <a:t> по 10 мг 1 раз в сутки; первая доза после достижения гемостаза, не раньше, чем через 6-10 часов после завершения операции </a:t>
            </a:r>
            <a:endParaRPr lang="ru-RU" dirty="0"/>
          </a:p>
        </p:txBody>
      </p:sp>
      <p:pic>
        <p:nvPicPr>
          <p:cNvPr id="49156" name="Picture 4" descr="https://apteka1.net/uploads/catalog/2/20995_0_2_jpg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95600"/>
            <a:ext cx="3340100" cy="334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Перевод пациента на непрямые антикоагулянты (НАК) (</a:t>
            </a:r>
            <a:r>
              <a:rPr lang="ru-RU" dirty="0" err="1" smtClean="0"/>
              <a:t>Варфарин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9050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НАК применяют для продления курса </a:t>
            </a:r>
            <a:r>
              <a:rPr lang="ru-RU" dirty="0" err="1" smtClean="0"/>
              <a:t>тромбопрофилактики</a:t>
            </a:r>
            <a:r>
              <a:rPr lang="ru-RU" dirty="0" smtClean="0"/>
              <a:t> после парентеральных антикоагулянтов, доза подбирается индивидуально каждому пациенту под контролем уровня МНО. Продолжительность всего курса приема антикоагулянтов – до активизации пациента, но не менее чем 10-12 недель после операции </a:t>
            </a:r>
            <a:r>
              <a:rPr lang="ru-RU" dirty="0" err="1" smtClean="0"/>
              <a:t>эндопротезирования</a:t>
            </a:r>
            <a:r>
              <a:rPr lang="ru-RU" dirty="0" smtClean="0"/>
              <a:t> тазобедренного сустава или остеосинтеза БК. </a:t>
            </a:r>
            <a:r>
              <a:rPr lang="ru-RU" dirty="0" smtClean="0">
                <a:solidFill>
                  <a:srgbClr val="C00000"/>
                </a:solidFill>
              </a:rPr>
              <a:t>Перевод пациентов с НМГ на </a:t>
            </a:r>
            <a:r>
              <a:rPr lang="ru-RU" dirty="0" err="1" smtClean="0">
                <a:solidFill>
                  <a:srgbClr val="C00000"/>
                </a:solidFill>
              </a:rPr>
              <a:t>Варфарин</a:t>
            </a:r>
            <a:r>
              <a:rPr lang="ru-RU" dirty="0" smtClean="0">
                <a:solidFill>
                  <a:srgbClr val="C00000"/>
                </a:solidFill>
              </a:rPr>
              <a:t> начинают с 7-х суток после операции (на фоне парентерального введения гепаринов): препарат назначают в дозе 5 мг (2 таблетки) 1 раз в сутки в одно и то же время суток (вечером после ужина). На 9-е сутки после операции (3-е сутки от начала приема </a:t>
            </a:r>
            <a:r>
              <a:rPr lang="ru-RU" dirty="0" err="1" smtClean="0">
                <a:solidFill>
                  <a:srgbClr val="C00000"/>
                </a:solidFill>
              </a:rPr>
              <a:t>варфарина</a:t>
            </a:r>
            <a:r>
              <a:rPr lang="ru-RU" dirty="0" smtClean="0">
                <a:solidFill>
                  <a:srgbClr val="C00000"/>
                </a:solidFill>
              </a:rPr>
              <a:t>) проводят контроль МНО (Приложение 13). В дальнейшем, после перевода </a:t>
            </a:r>
            <a:r>
              <a:rPr lang="ru-RU" dirty="0" err="1" smtClean="0">
                <a:solidFill>
                  <a:srgbClr val="C00000"/>
                </a:solidFill>
              </a:rPr>
              <a:t>пациета</a:t>
            </a:r>
            <a:r>
              <a:rPr lang="ru-RU" dirty="0" smtClean="0">
                <a:solidFill>
                  <a:srgbClr val="C00000"/>
                </a:solidFill>
              </a:rPr>
              <a:t> на терапию </a:t>
            </a:r>
            <a:r>
              <a:rPr lang="ru-RU" dirty="0" err="1" smtClean="0">
                <a:solidFill>
                  <a:srgbClr val="C00000"/>
                </a:solidFill>
              </a:rPr>
              <a:t>Варфарином</a:t>
            </a:r>
            <a:r>
              <a:rPr lang="ru-RU" dirty="0" smtClean="0">
                <a:solidFill>
                  <a:srgbClr val="C00000"/>
                </a:solidFill>
              </a:rPr>
              <a:t>, необходимо осуществлять контроль эффективности НАК путем исследования МНО 1 раз в 2 недели.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Периоперационная</a:t>
            </a:r>
            <a:r>
              <a:rPr lang="ru-RU" sz="3600" dirty="0" smtClean="0"/>
              <a:t> </a:t>
            </a:r>
            <a:r>
              <a:rPr lang="ru-RU" sz="3600" dirty="0" err="1" smtClean="0"/>
              <a:t>антибиотикопрофилактика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7640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Основными препаратами для </a:t>
            </a:r>
            <a:r>
              <a:rPr lang="ru-RU" dirty="0" err="1" smtClean="0"/>
              <a:t>периоперационной</a:t>
            </a:r>
            <a:r>
              <a:rPr lang="ru-RU" dirty="0" smtClean="0"/>
              <a:t> </a:t>
            </a:r>
            <a:r>
              <a:rPr lang="ru-RU" dirty="0" err="1" smtClean="0"/>
              <a:t>антибиотикопрофилактики</a:t>
            </a:r>
            <a:r>
              <a:rPr lang="ru-RU" dirty="0" smtClean="0"/>
              <a:t> инфекции в области хирургического вмешательства при проведении хирургического лечения пациентов с ППОБК являются </a:t>
            </a:r>
            <a:r>
              <a:rPr lang="ru-RU" dirty="0" err="1" smtClean="0">
                <a:solidFill>
                  <a:srgbClr val="C00000"/>
                </a:solidFill>
              </a:rPr>
              <a:t>цефалоспорины</a:t>
            </a:r>
            <a:r>
              <a:rPr lang="ru-RU" dirty="0" smtClean="0">
                <a:solidFill>
                  <a:srgbClr val="C00000"/>
                </a:solidFill>
              </a:rPr>
              <a:t> 1 </a:t>
            </a:r>
            <a:r>
              <a:rPr lang="ru-RU" dirty="0" smtClean="0"/>
              <a:t>поколения (</a:t>
            </a:r>
            <a:r>
              <a:rPr lang="ru-RU" dirty="0" err="1" smtClean="0"/>
              <a:t>цефазолин</a:t>
            </a:r>
            <a:r>
              <a:rPr lang="ru-RU" dirty="0" smtClean="0"/>
              <a:t>), при </a:t>
            </a:r>
            <a:r>
              <a:rPr lang="ru-RU" dirty="0" err="1" smtClean="0"/>
              <a:t>анафилактоидных</a:t>
            </a:r>
            <a:r>
              <a:rPr lang="ru-RU" dirty="0" smtClean="0"/>
              <a:t> реакциях в анамнезе – </a:t>
            </a:r>
            <a:r>
              <a:rPr lang="ru-RU" dirty="0" err="1" smtClean="0">
                <a:solidFill>
                  <a:srgbClr val="C00000"/>
                </a:solidFill>
              </a:rPr>
              <a:t>гликопептиды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ванкомицин</a:t>
            </a:r>
            <a:r>
              <a:rPr lang="ru-RU" dirty="0" smtClean="0">
                <a:solidFill>
                  <a:srgbClr val="C00000"/>
                </a:solidFill>
              </a:rPr>
              <a:t>), </a:t>
            </a:r>
            <a:r>
              <a:rPr lang="ru-RU" dirty="0" err="1" smtClean="0">
                <a:solidFill>
                  <a:srgbClr val="C00000"/>
                </a:solidFill>
              </a:rPr>
              <a:t>линкозамины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клиндамицин</a:t>
            </a:r>
            <a:r>
              <a:rPr lang="ru-RU" dirty="0" smtClean="0">
                <a:solidFill>
                  <a:srgbClr val="C00000"/>
                </a:solidFill>
              </a:rPr>
              <a:t>).  </a:t>
            </a:r>
            <a:r>
              <a:rPr lang="ru-RU" dirty="0" smtClean="0"/>
              <a:t>Цель ПАП – создание в кровотоке и тканях концентрации антибиотика, достаточной для предотвращения колонизации микроорганизмов, с учетом возможного развития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 у микроорганизмов. Выбор антибиотиков должен осуществляться с учетом рекомендаций клинического фармаколога медицинской организации.  - Введение антибиотика осуществляется </a:t>
            </a:r>
            <a:r>
              <a:rPr lang="ru-RU" dirty="0" smtClean="0">
                <a:solidFill>
                  <a:srgbClr val="C00000"/>
                </a:solidFill>
              </a:rPr>
              <a:t>за 30-40 мин до начала оперативного </a:t>
            </a:r>
            <a:r>
              <a:rPr lang="ru-RU" dirty="0" smtClean="0"/>
              <a:t>вмешательства, за исключением профилактики с использованием </a:t>
            </a:r>
            <a:r>
              <a:rPr lang="ru-RU" dirty="0" err="1" smtClean="0"/>
              <a:t>ванкомицина</a:t>
            </a:r>
            <a:r>
              <a:rPr lang="ru-RU" dirty="0" smtClean="0"/>
              <a:t>, осуществляемой </a:t>
            </a:r>
            <a:r>
              <a:rPr lang="ru-RU" dirty="0" err="1" smtClean="0"/>
              <a:t>капельно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C00000"/>
                </a:solidFill>
              </a:rPr>
              <a:t>в течение 60 мин. Начинают введение за 1,5 часа до начала оперативного вмешательства</a:t>
            </a:r>
            <a:r>
              <a:rPr lang="ru-RU" dirty="0" smtClean="0"/>
              <a:t>. - При длительных операциях </a:t>
            </a:r>
            <a:r>
              <a:rPr lang="ru-RU" dirty="0" err="1" smtClean="0"/>
              <a:t>интраоперационно</a:t>
            </a:r>
            <a:r>
              <a:rPr lang="ru-RU" dirty="0" smtClean="0"/>
              <a:t> выполняют повторное введение разовой дозы антибиотика в зависимости от используемого препарата. - Любая операция при ППОБК – показание для профилактики инфекции в области хирургического вмешательства. - Продолжительность ПАП – 24 часа [1]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458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Цефазолин</a:t>
            </a:r>
            <a:r>
              <a:rPr lang="ru-RU" sz="2800" dirty="0" smtClean="0"/>
              <a:t>         2,0 г, в/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Ванкомицин</a:t>
            </a:r>
            <a:r>
              <a:rPr lang="ru-RU" sz="2800" dirty="0" smtClean="0"/>
              <a:t>      1,0 г, в/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Клиндамицин</a:t>
            </a:r>
            <a:r>
              <a:rPr lang="ru-RU" sz="2800" dirty="0" smtClean="0"/>
              <a:t>    0,9 г, в/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Парентеральные антибиотики могут быть введены в виде однократной дозы непосредственно перед операцией. При длительных (более 4х часов) операциях следует дополнительно вводить дозу антибиотика каждые 4-8 ч в течение операции. **В стационарах, где MRSA часто вызывают раневую инфекцию, или для пациентов с аллергией на </a:t>
            </a:r>
            <a:r>
              <a:rPr lang="ru-RU" dirty="0" err="1" smtClean="0"/>
              <a:t>цефалоспорины</a:t>
            </a:r>
            <a:r>
              <a:rPr lang="ru-RU" dirty="0" smtClean="0"/>
              <a:t> или пенициллины.  Профилактическое назначение антибиотиков, как правило, оказывается неэффективным в тех ситуациях, когда сохраняется высокая вероятность повторной контаминации тканей в послеоперационном периоде, например:  у пациентов с </a:t>
            </a:r>
            <a:r>
              <a:rPr lang="ru-RU" dirty="0" err="1" smtClean="0"/>
              <a:t>трахеостомой</a:t>
            </a:r>
            <a:r>
              <a:rPr lang="ru-RU" dirty="0" smtClean="0"/>
              <a:t>;  </a:t>
            </a:r>
            <a:r>
              <a:rPr lang="ru-RU" dirty="0" err="1" smtClean="0"/>
              <a:t>интубированных</a:t>
            </a:r>
            <a:r>
              <a:rPr lang="ru-RU" dirty="0" smtClean="0"/>
              <a:t> пациентов;  у пациентов с постоянным мочевым катетером;  у пациентов с катетерами, установленными в центральное венозное русло. </a:t>
            </a:r>
            <a:endParaRPr lang="ru-RU" dirty="0"/>
          </a:p>
        </p:txBody>
      </p:sp>
      <p:pic>
        <p:nvPicPr>
          <p:cNvPr id="2050" name="Picture 2" descr="https://superapteka.ru/upload/iblock/20b/20b1fb255ca0ea8e7643b173fef8b0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828800" cy="1828800"/>
          </a:xfrm>
          <a:prstGeom prst="rect">
            <a:avLst/>
          </a:prstGeom>
          <a:noFill/>
        </p:spPr>
      </p:pic>
      <p:pic>
        <p:nvPicPr>
          <p:cNvPr id="2052" name="Picture 4" descr="https://filzor.ru/wp-content/uploads/2019/10/Vankomitsin-preparat-lekar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2704034" cy="2209800"/>
          </a:xfrm>
          <a:prstGeom prst="rect">
            <a:avLst/>
          </a:prstGeom>
          <a:noFill/>
        </p:spPr>
      </p:pic>
      <p:pic>
        <p:nvPicPr>
          <p:cNvPr id="2054" name="Picture 6" descr="https://medic.ua/wp-content/uploads/2016/03/Klindamits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1606550" cy="160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3716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Переломы проксимального отдела бедренной кости </a:t>
            </a:r>
            <a:r>
              <a:rPr lang="ru-RU" sz="2000" dirty="0" smtClean="0">
                <a:solidFill>
                  <a:schemeClr val="accent6"/>
                </a:solidFill>
              </a:rPr>
              <a:t>(ППОБК) </a:t>
            </a:r>
            <a:r>
              <a:rPr lang="ru-RU" sz="2000" dirty="0" smtClean="0"/>
              <a:t>– одна из наиболее распространенных причин поступления больных в стационар </a:t>
            </a:r>
            <a:r>
              <a:rPr lang="ru-RU" sz="2000" dirty="0" err="1" smtClean="0"/>
              <a:t>травматолого-ортопедического</a:t>
            </a:r>
            <a:r>
              <a:rPr lang="ru-RU" sz="2000" dirty="0" smtClean="0"/>
              <a:t> профиля, причем зачастую, и не только у пожилых пациентов с </a:t>
            </a:r>
            <a:r>
              <a:rPr lang="ru-RU" sz="2000" dirty="0" err="1" smtClean="0"/>
              <a:t>остеопорозом</a:t>
            </a:r>
            <a:r>
              <a:rPr lang="ru-RU" sz="2000" dirty="0" smtClean="0"/>
              <a:t> и </a:t>
            </a:r>
            <a:r>
              <a:rPr lang="ru-RU" sz="2000" dirty="0" err="1" smtClean="0"/>
              <a:t>остеопенией</a:t>
            </a:r>
            <a:r>
              <a:rPr lang="ru-RU" sz="2000" dirty="0" smtClean="0"/>
              <a:t>; эти повреждения возникают в результате т.н. «низкоэнергетической травмы», например падения с высоты собственного роста. Для абсолютного большинства пациентов с ППОБК такая травма означает потерю прежней степени мобильности, а для менее активных пациентов – стойкую потерю возможности к самообслуживанию даже в пределах своего жилища. В отношении пациентов с уже имеющейся сопутствующей патологией ППОБК с вынужденным периодом иммобилизации до хирургического лечения ведет к усугублению существующих соматических проблем; так, в течение первых трех месяцев после перелома шейки бедренной кости (ШБК) смертность достигает </a:t>
            </a:r>
            <a:r>
              <a:rPr lang="ru-RU" sz="2000" dirty="0" smtClean="0">
                <a:solidFill>
                  <a:schemeClr val="accent6"/>
                </a:solidFill>
              </a:rPr>
              <a:t>5,75% </a:t>
            </a:r>
            <a:r>
              <a:rPr lang="ru-RU" sz="2000" dirty="0" smtClean="0"/>
              <a:t>у женщин и </a:t>
            </a:r>
            <a:r>
              <a:rPr lang="ru-RU" sz="2000" dirty="0" smtClean="0">
                <a:solidFill>
                  <a:schemeClr val="accent6"/>
                </a:solidFill>
              </a:rPr>
              <a:t>7,95% </a:t>
            </a:r>
            <a:r>
              <a:rPr lang="ru-RU" sz="2000" dirty="0" smtClean="0"/>
              <a:t>- у мужчин.</a:t>
            </a:r>
            <a:endParaRPr lang="ru-RU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1430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Переломы головки бедренной кости </a:t>
            </a:r>
            <a:r>
              <a:rPr lang="en-US" sz="2400" dirty="0" err="1" smtClean="0">
                <a:solidFill>
                  <a:srgbClr val="C00000"/>
                </a:solidFill>
              </a:rPr>
              <a:t>Pipkin</a:t>
            </a:r>
            <a:r>
              <a:rPr lang="en-US" sz="2400" dirty="0" smtClean="0">
                <a:solidFill>
                  <a:srgbClr val="C00000"/>
                </a:solidFill>
              </a:rPr>
              <a:t> I-IV 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Если имеется вывих, он должен быть устранен в экстренном порядке. Наилучшим образом это достигается под общей анестезией с мышечной релаксацией.</a:t>
            </a:r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90800"/>
            <a:ext cx="1523999" cy="20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600" y="3048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 переломах головки </a:t>
            </a:r>
            <a:r>
              <a:rPr lang="ru-RU" dirty="0" err="1" smtClean="0"/>
              <a:t>дистальнее</a:t>
            </a:r>
            <a:r>
              <a:rPr lang="ru-RU" dirty="0" smtClean="0"/>
              <a:t> ямки головки бедренной кости (</a:t>
            </a:r>
            <a:r>
              <a:rPr lang="ru-RU" dirty="0" err="1" smtClean="0"/>
              <a:t>Pipkin</a:t>
            </a:r>
            <a:r>
              <a:rPr lang="ru-RU" dirty="0" smtClean="0"/>
              <a:t> I) - удаление фрагмента головки.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4940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 переломах </a:t>
            </a:r>
            <a:r>
              <a:rPr lang="ru-RU" dirty="0" err="1" smtClean="0"/>
              <a:t>проксимальнее</a:t>
            </a:r>
            <a:r>
              <a:rPr lang="ru-RU" dirty="0" smtClean="0"/>
              <a:t> ямки головки бедренной кости (</a:t>
            </a:r>
            <a:r>
              <a:rPr lang="ru-RU" dirty="0" err="1" smtClean="0"/>
              <a:t>Pipkin</a:t>
            </a:r>
            <a:r>
              <a:rPr lang="ru-RU" dirty="0" smtClean="0"/>
              <a:t> II) - остеосинтез фрагментов головки при помощи </a:t>
            </a:r>
            <a:r>
              <a:rPr lang="ru-RU" dirty="0" err="1" smtClean="0"/>
              <a:t>канюлированных</a:t>
            </a:r>
            <a:r>
              <a:rPr lang="ru-RU" dirty="0" smtClean="0"/>
              <a:t> компрессирующих винтов с возможностью </a:t>
            </a:r>
            <a:r>
              <a:rPr lang="ru-RU" dirty="0" err="1" smtClean="0"/>
              <a:t>субхондрального</a:t>
            </a:r>
            <a:r>
              <a:rPr lang="ru-RU" dirty="0" smtClean="0"/>
              <a:t> их погружения.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73280"/>
            <a:ext cx="1371600" cy="20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 переломах головки, сочетающихся с переломами шейки бедренной кости (</a:t>
            </a:r>
            <a:r>
              <a:rPr lang="ru-RU" dirty="0" err="1" smtClean="0"/>
              <a:t>Pipkin</a:t>
            </a:r>
            <a:r>
              <a:rPr lang="ru-RU" dirty="0" smtClean="0"/>
              <a:t> III), - </a:t>
            </a:r>
            <a:r>
              <a:rPr lang="ru-RU" dirty="0" err="1" smtClean="0"/>
              <a:t>первичноe</a:t>
            </a:r>
            <a:r>
              <a:rPr lang="ru-RU" dirty="0" smtClean="0"/>
              <a:t> ТЭТС.</a:t>
            </a: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33400"/>
            <a:ext cx="1504950" cy="208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" y="3124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 переломах головки бедренной кости, сочетающихся с переломами вертлужной впадины (</a:t>
            </a:r>
            <a:r>
              <a:rPr lang="ru-RU" dirty="0" err="1" smtClean="0"/>
              <a:t>Pipkin</a:t>
            </a:r>
            <a:r>
              <a:rPr lang="ru-RU" dirty="0" smtClean="0"/>
              <a:t> IV), выбор метода лечения определяется типом перелома головки БК. При переломах головки </a:t>
            </a:r>
            <a:r>
              <a:rPr lang="ru-RU" dirty="0" err="1" smtClean="0"/>
              <a:t>дистальнее</a:t>
            </a:r>
            <a:r>
              <a:rPr lang="ru-RU" dirty="0" smtClean="0"/>
              <a:t> ямки головки бедренной кости производят удаление фрагмента головки и остеосинтез фрагментов вертлужной впадины. При переломах </a:t>
            </a:r>
            <a:r>
              <a:rPr lang="ru-RU" dirty="0" err="1" smtClean="0"/>
              <a:t>проксимальнее</a:t>
            </a:r>
            <a:r>
              <a:rPr lang="ru-RU" dirty="0" smtClean="0"/>
              <a:t> ямки головки БК выполняют остеосинтез фрагментов головки и вертлужной впадины.</a:t>
            </a:r>
            <a:endParaRPr lang="ru-RU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91000"/>
            <a:ext cx="1924050" cy="21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1598464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28392" y="2882208"/>
            <a:ext cx="3048000" cy="307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609329" y="1828529"/>
            <a:ext cx="4733383" cy="29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336435" y="1778365"/>
            <a:ext cx="4724400" cy="299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400800" cy="669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Медиальные переломы </a:t>
            </a:r>
            <a:r>
              <a:rPr lang="ru-RU" dirty="0" err="1" smtClean="0"/>
              <a:t>GardenI-II</a:t>
            </a:r>
            <a:r>
              <a:rPr lang="ru-RU" dirty="0" smtClean="0"/>
              <a:t>, </a:t>
            </a:r>
            <a:r>
              <a:rPr lang="ru-RU" dirty="0" err="1" smtClean="0"/>
              <a:t>Pauwels</a:t>
            </a:r>
            <a:r>
              <a:rPr lang="ru-RU" dirty="0" smtClean="0"/>
              <a:t> I</a:t>
            </a: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962400" cy="21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5800" y="41910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переломам ШБК типа </a:t>
            </a:r>
            <a:r>
              <a:rPr lang="ru-RU" dirty="0" err="1" smtClean="0"/>
              <a:t>Garden</a:t>
            </a:r>
            <a:r>
              <a:rPr lang="ru-RU" dirty="0" smtClean="0"/>
              <a:t> I-II (</a:t>
            </a:r>
            <a:r>
              <a:rPr lang="ru-RU" dirty="0" err="1" smtClean="0"/>
              <a:t>Pauwels</a:t>
            </a:r>
            <a:r>
              <a:rPr lang="ru-RU" dirty="0" smtClean="0"/>
              <a:t> I) относят вколоченные переломы с </a:t>
            </a:r>
            <a:r>
              <a:rPr lang="ru-RU" dirty="0" err="1" smtClean="0"/>
              <a:t>вальгусным</a:t>
            </a:r>
            <a:r>
              <a:rPr lang="ru-RU" dirty="0" smtClean="0"/>
              <a:t> смещением и переломы без смещения отломков. Эти типы переломов ШБК характеризуются благоприятным прогнозом консолидации отломков ввиду их стабильности и минимальных нарушений кровоснабжения головки БК . Тем не менее высокий (31%) риск вторичных смещений обусловливает применение активной хирургической тактики с остеосинтезом костных фрагментов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www.acumed.net/wp-content/uploads/2017/10/Extremity%20Screw-1024x5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19600"/>
            <a:ext cx="4876800" cy="2743200"/>
          </a:xfrm>
          <a:prstGeom prst="rect">
            <a:avLst/>
          </a:prstGeom>
          <a:noFill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156224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09600" y="685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При остеосинтезе </a:t>
            </a:r>
            <a:r>
              <a:rPr lang="ru-RU" sz="2400" dirty="0" err="1" smtClean="0"/>
              <a:t>преломов</a:t>
            </a:r>
            <a:r>
              <a:rPr lang="ru-RU" sz="2400" dirty="0" smtClean="0"/>
              <a:t> ШБК типов </a:t>
            </a:r>
            <a:r>
              <a:rPr lang="ru-RU" sz="2400" dirty="0" err="1" smtClean="0"/>
              <a:t>Garden</a:t>
            </a:r>
            <a:r>
              <a:rPr lang="ru-RU" sz="2400" dirty="0" smtClean="0"/>
              <a:t> I и II возможно использовать и </a:t>
            </a:r>
            <a:r>
              <a:rPr lang="ru-RU" sz="2400" dirty="0" err="1" smtClean="0"/>
              <a:t>спонгиозные</a:t>
            </a:r>
            <a:r>
              <a:rPr lang="ru-RU" sz="2400" dirty="0" smtClean="0"/>
              <a:t> </a:t>
            </a:r>
            <a:r>
              <a:rPr lang="ru-RU" sz="2400" dirty="0" err="1" smtClean="0"/>
              <a:t>канюлированные</a:t>
            </a:r>
            <a:r>
              <a:rPr lang="ru-RU" sz="2400" dirty="0" smtClean="0"/>
              <a:t> винты с шайбами и </a:t>
            </a:r>
            <a:r>
              <a:rPr lang="ru-RU" sz="2400" dirty="0" err="1" smtClean="0"/>
              <a:t>моноаксиальный</a:t>
            </a:r>
            <a:r>
              <a:rPr lang="ru-RU" sz="2400" dirty="0" smtClean="0"/>
              <a:t> экстрамедуллярный фиксатор DHS, однако эффективность этих фиксаторов уступает телескопическим винтам с угловой стабильностью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359275"/>
            <a:ext cx="1588771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medicinamira.ru/images/stories/aa_zabolevaniya_sustavov/perelom_shejki_bedra/17_osteosintez_s_pomoshhyu_plast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2603500" cy="2667000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223614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 descr="https://konspekta.net/lektsiiorgimg/baza12/4034597713473.files/image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0"/>
            <a:ext cx="3115519" cy="409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0" y="9144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Канюлированные</a:t>
            </a:r>
            <a:r>
              <a:rPr lang="ru-RU" dirty="0" smtClean="0"/>
              <a:t> винты </a:t>
            </a:r>
          </a:p>
          <a:p>
            <a:r>
              <a:rPr lang="ru-RU" dirty="0" smtClean="0"/>
              <a:t>Контроль репозиции и положения винтов под контролем ЭОП в двух проекциях.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1)Винты должны проходить в шейке и параллельно ей.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2)Винты должны быть введены строго параллельно друг другу.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3)Резьбовая часть винта должна быть за линией перелома.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4)При установке винтов должны использоваться шайбы</a:t>
            </a:r>
            <a:endParaRPr lang="ru-RU" dirty="0"/>
          </a:p>
        </p:txBody>
      </p:sp>
      <p:pic>
        <p:nvPicPr>
          <p:cNvPr id="1026" name="Picture 2" descr="http://hipreplacement.su/img/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64171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267200" cy="475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43400" y="1600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Телескопические винты с угловой стабильностью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Контроль репозиции и положения винтов с использованием ЭОП в двух проекциях </a:t>
            </a:r>
          </a:p>
          <a:p>
            <a:endParaRPr lang="ru-RU" dirty="0" smtClean="0"/>
          </a:p>
          <a:p>
            <a:r>
              <a:rPr lang="ru-RU" dirty="0" smtClean="0"/>
              <a:t>Винты должны проходить в шейке и параллельно её продольной оси. </a:t>
            </a:r>
          </a:p>
          <a:p>
            <a:endParaRPr lang="ru-RU" dirty="0" smtClean="0"/>
          </a:p>
          <a:p>
            <a:r>
              <a:rPr lang="ru-RU" dirty="0" smtClean="0"/>
              <a:t>Резьбовая часть винтов должна быть расположена за линией перелома.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Медиальные переломы типа </a:t>
            </a:r>
            <a:r>
              <a:rPr lang="ru-RU" dirty="0" err="1" smtClean="0"/>
              <a:t>Garden</a:t>
            </a:r>
            <a:r>
              <a:rPr lang="ru-RU" dirty="0" smtClean="0"/>
              <a:t> III-IV (</a:t>
            </a:r>
            <a:r>
              <a:rPr lang="ru-RU" dirty="0" err="1" smtClean="0"/>
              <a:t>Pauwels</a:t>
            </a:r>
            <a:r>
              <a:rPr lang="ru-RU" dirty="0" smtClean="0"/>
              <a:t> II-III)</a:t>
            </a:r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324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7" y="1676400"/>
            <a:ext cx="3413123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38100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 медиальным переломам </a:t>
            </a:r>
            <a:r>
              <a:rPr lang="ru-RU" sz="2400" dirty="0" err="1" smtClean="0"/>
              <a:t>Garden</a:t>
            </a:r>
            <a:r>
              <a:rPr lang="ru-RU" sz="2400" dirty="0" smtClean="0"/>
              <a:t> III-IV (</a:t>
            </a:r>
            <a:r>
              <a:rPr lang="ru-RU" sz="2400" dirty="0" err="1" smtClean="0"/>
              <a:t>Pauwels</a:t>
            </a:r>
            <a:r>
              <a:rPr lang="ru-RU" sz="2400" dirty="0" smtClean="0"/>
              <a:t> II-III) относят переломы ШБК с неполным </a:t>
            </a:r>
            <a:r>
              <a:rPr lang="ru-RU" sz="2400" dirty="0" err="1" smtClean="0"/>
              <a:t>варусным</a:t>
            </a:r>
            <a:r>
              <a:rPr lang="ru-RU" sz="2400" dirty="0" smtClean="0"/>
              <a:t> и/или полным смещением с разобщением отломков. Такие переломы имеют неблагоприятный прогноз сращения вследствие нарушения кровоснабжения головки БК, однако у пациентов моложе 60 лет возможно выполнение остеосинтеза по экстренным показаниям.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Согласно данным ФГБУ «РНИИТО им. </a:t>
            </a:r>
            <a:r>
              <a:rPr lang="ru-RU" sz="2000" dirty="0" err="1" smtClean="0"/>
              <a:t>Р.Р.Вредена</a:t>
            </a:r>
            <a:r>
              <a:rPr lang="ru-RU" sz="2000" dirty="0" smtClean="0"/>
              <a:t>» за 2014 г., в стационарах Санкт-Петербурга средняя длительность пребывания пациента с ППОБК в стационаре составила 7 </a:t>
            </a:r>
            <a:r>
              <a:rPr lang="ru-RU" sz="2000" dirty="0" err="1" smtClean="0"/>
              <a:t>койкодней</a:t>
            </a:r>
            <a:r>
              <a:rPr lang="ru-RU" sz="2000" dirty="0" smtClean="0"/>
              <a:t> (от 2 до 12), это свидетельствует о том, что части пациентов не проводилось требуемое оперативное лечение. В 2011 г. доля пациентов, не получивших хирургической помощи в больницах города, приблизилась к половине всех пациентов с ППОБК </a:t>
            </a:r>
            <a:r>
              <a:rPr lang="ru-RU" sz="2000" dirty="0" smtClean="0">
                <a:solidFill>
                  <a:schemeClr val="accent6"/>
                </a:solidFill>
              </a:rPr>
              <a:t>(46% лечились консервативно, 7% пациентов с ППОБК были отправлены домой из приемного отделения) </a:t>
            </a:r>
            <a:r>
              <a:rPr lang="ru-RU" sz="2000" dirty="0" smtClean="0"/>
              <a:t>. По данным годового отчета НИИ организации здравоохранения и медицинского менеджмента Департамента здравоохранения г. Москвы </a:t>
            </a:r>
            <a:r>
              <a:rPr lang="ru-RU" sz="2000" dirty="0" smtClean="0">
                <a:solidFill>
                  <a:schemeClr val="accent6"/>
                </a:solidFill>
              </a:rPr>
              <a:t>за 2016 г., доля прооперированных пациентов с ППОБК в клиниках г. Москвы составила 63.6%; в то же время, в странах Европы хирургическая активность относительно данной группы пациентов приближается к 98% </a:t>
            </a:r>
            <a:r>
              <a:rPr lang="ru-RU" sz="2000" dirty="0" smtClean="0"/>
              <a:t>. Кроме того, подавляющее большинство пациентов после выписки из стационара в РФ не получают полноценного курса восстановительного лечения и реабилитации. </a:t>
            </a:r>
            <a:endParaRPr lang="ru-RU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62000" y="457200"/>
            <a:ext cx="3200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Остеосинтез у пациентов моложе 60 лет 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81600" y="457200"/>
            <a:ext cx="3124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Остеосинтез у пациентов старше 60 лет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981200"/>
            <a:ext cx="3657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использование :</a:t>
            </a:r>
          </a:p>
          <a:p>
            <a:endParaRPr lang="ru-RU" sz="2400" dirty="0" smtClean="0"/>
          </a:p>
          <a:p>
            <a:r>
              <a:rPr lang="ru-RU" sz="2400" dirty="0" smtClean="0"/>
              <a:t>1)трех параллельных винтов</a:t>
            </a:r>
          </a:p>
          <a:p>
            <a:endParaRPr lang="ru-RU" sz="2400" dirty="0" smtClean="0"/>
          </a:p>
          <a:p>
            <a:r>
              <a:rPr lang="ru-RU" sz="2400" dirty="0" smtClean="0"/>
              <a:t>2)системы динамического бедренного винт </a:t>
            </a:r>
          </a:p>
          <a:p>
            <a:endParaRPr lang="ru-RU" sz="2400" dirty="0" smtClean="0"/>
          </a:p>
          <a:p>
            <a:r>
              <a:rPr lang="ru-RU" sz="2400" dirty="0" smtClean="0"/>
              <a:t>3)телескопических винтов с угловой стабильностью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43400" y="228600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использование:</a:t>
            </a:r>
          </a:p>
          <a:p>
            <a:endParaRPr lang="ru-RU" sz="2400" dirty="0" smtClean="0"/>
          </a:p>
          <a:p>
            <a:r>
              <a:rPr lang="ru-RU" sz="2400" dirty="0" smtClean="0"/>
              <a:t>1)трех видов остеосинтеза применяемые у лиц до 60 лет. </a:t>
            </a:r>
          </a:p>
          <a:p>
            <a:endParaRPr lang="ru-RU" sz="2400" dirty="0" smtClean="0"/>
          </a:p>
          <a:p>
            <a:r>
              <a:rPr lang="ru-RU" sz="3200" dirty="0" smtClean="0">
                <a:solidFill>
                  <a:srgbClr val="C00000"/>
                </a:solidFill>
              </a:rPr>
              <a:t>2)</a:t>
            </a:r>
            <a:r>
              <a:rPr lang="ru-RU" sz="3200" dirty="0" err="1" smtClean="0">
                <a:solidFill>
                  <a:srgbClr val="C00000"/>
                </a:solidFill>
              </a:rPr>
              <a:t>эндопротезирование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2466" name="Picture 2" descr="https://feet.propto.ru/sites/feet.propto.ru/files/field/image/2042015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724400"/>
            <a:ext cx="3581400" cy="201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Эндопротезирование</a:t>
            </a:r>
            <a:r>
              <a:rPr lang="ru-RU" dirty="0" smtClean="0"/>
              <a:t> тазобедренного сустава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997839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Тотальное </a:t>
            </a:r>
            <a:r>
              <a:rPr lang="ru-RU" dirty="0" err="1" smtClean="0"/>
              <a:t>эндопротезирование</a:t>
            </a:r>
            <a:r>
              <a:rPr lang="ru-RU" dirty="0" smtClean="0"/>
              <a:t> тазобедренного сустава (ТЭТС) при нестабильном переломе ШБК следует проводить пациентам, которые могут передвигаться самостоятельно, при отсутствии выраженных нарушений когнитивных функций. У пациентов старческого возраста, с выраженными когнитивными нарушениями преимущество имеет </a:t>
            </a:r>
            <a:r>
              <a:rPr lang="ru-RU" dirty="0" err="1" smtClean="0"/>
              <a:t>гемиэндопротезирование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657600"/>
            <a:ext cx="64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Сравнительная оценка результатов тотального и </a:t>
            </a:r>
            <a:r>
              <a:rPr lang="ru-RU" dirty="0" err="1" smtClean="0"/>
              <a:t>гемиэндопротезирования</a:t>
            </a:r>
            <a:r>
              <a:rPr lang="ru-RU" dirty="0" smtClean="0"/>
              <a:t> у пациентов с переломами ШБК старше 70 лет [83, 172] показала, что однополюсное </a:t>
            </a:r>
            <a:r>
              <a:rPr lang="ru-RU" dirty="0" err="1" smtClean="0"/>
              <a:t>эндопротезирование</a:t>
            </a:r>
            <a:r>
              <a:rPr lang="ru-RU" dirty="0" smtClean="0"/>
              <a:t> целесообразно выполнять лишь пациентам с низким уровнем двигательной активности, когнитивной дисфункцией, тяжелой соматической патологией. В то же время, представляется важным отметить, что </a:t>
            </a:r>
            <a:r>
              <a:rPr lang="ru-RU" dirty="0" err="1" smtClean="0"/>
              <a:t>гемиэндопротезирование</a:t>
            </a:r>
            <a:r>
              <a:rPr lang="ru-RU" dirty="0" smtClean="0"/>
              <a:t>, в сравнении с ТЭТС, характеризуется сокращением длительности операции, более низкой </a:t>
            </a:r>
            <a:r>
              <a:rPr lang="ru-RU" dirty="0" err="1" smtClean="0"/>
              <a:t>интраоперационной</a:t>
            </a:r>
            <a:r>
              <a:rPr lang="ru-RU" dirty="0" smtClean="0"/>
              <a:t> кровопотерей, низким риском вывихов </a:t>
            </a:r>
            <a:r>
              <a:rPr lang="ru-RU" dirty="0" err="1" smtClean="0"/>
              <a:t>эндопротез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505200"/>
            <a:ext cx="1981200" cy="305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</a:t>
            </a:r>
            <a:r>
              <a:rPr lang="ru-RU" dirty="0" err="1" smtClean="0"/>
              <a:t>монополярного</a:t>
            </a:r>
            <a:r>
              <a:rPr lang="ru-RU" dirty="0" smtClean="0"/>
              <a:t> и биполярного </a:t>
            </a:r>
            <a:r>
              <a:rPr lang="ru-RU" dirty="0" err="1" smtClean="0"/>
              <a:t>гемиэндопротезирования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288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Исследования показали, что как ранние, так и отдаленные результаты </a:t>
            </a:r>
            <a:r>
              <a:rPr lang="ru-RU" dirty="0" err="1" smtClean="0"/>
              <a:t>монополярного</a:t>
            </a:r>
            <a:r>
              <a:rPr lang="ru-RU" dirty="0" smtClean="0"/>
              <a:t> и биполярного </a:t>
            </a:r>
            <a:r>
              <a:rPr lang="ru-RU" dirty="0" err="1" smtClean="0"/>
              <a:t>гемиэндопротезирования</a:t>
            </a:r>
            <a:r>
              <a:rPr lang="ru-RU" dirty="0" smtClean="0"/>
              <a:t> у пациентов с нестабильными (со смещением) переломами ШБК не имеют принципиальных отличий. </a:t>
            </a:r>
          </a:p>
          <a:p>
            <a:endParaRPr lang="ru-RU" dirty="0" smtClean="0"/>
          </a:p>
        </p:txBody>
      </p:sp>
      <p:pic>
        <p:nvPicPr>
          <p:cNvPr id="9218" name="Picture 2" descr="https://ortocure.ru/wp-content/uploads/2017/11/stroenie-endoprot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3498515" cy="3267075"/>
          </a:xfrm>
          <a:prstGeom prst="rect">
            <a:avLst/>
          </a:prstGeom>
          <a:noFill/>
        </p:spPr>
      </p:pic>
      <p:pic>
        <p:nvPicPr>
          <p:cNvPr id="9220" name="Picture 4" descr="http://kremlin-traumatology.ru/wp-content/uploads/2013/05/Hip_Joint_Prosth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124200"/>
            <a:ext cx="4606542" cy="1533525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648200"/>
            <a:ext cx="35388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www.vrachnadomu.ru/upload/iblock/70e/70ef33bb337822f6ed6855e7efad1e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4594"/>
            <a:ext cx="3962400" cy="45362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524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Целями имплантации вертлужного компонента </a:t>
            </a:r>
            <a:r>
              <a:rPr lang="ru-RU" dirty="0" err="1" smtClean="0"/>
              <a:t>эндопротеза</a:t>
            </a:r>
            <a:r>
              <a:rPr lang="ru-RU" dirty="0" smtClean="0"/>
              <a:t> при ТЭТБС являются:</a:t>
            </a:r>
          </a:p>
          <a:p>
            <a:endParaRPr lang="ru-RU" dirty="0" smtClean="0"/>
          </a:p>
          <a:p>
            <a:r>
              <a:rPr lang="ru-RU" dirty="0" smtClean="0"/>
              <a:t>сохранение центра ротации; </a:t>
            </a:r>
          </a:p>
          <a:p>
            <a:endParaRPr lang="ru-RU" dirty="0" smtClean="0"/>
          </a:p>
          <a:p>
            <a:r>
              <a:rPr lang="ru-RU" dirty="0" smtClean="0"/>
              <a:t>обеспечение угла </a:t>
            </a:r>
            <a:r>
              <a:rPr lang="ru-RU" dirty="0" err="1" smtClean="0"/>
              <a:t>инклинации</a:t>
            </a:r>
            <a:r>
              <a:rPr lang="ru-RU" dirty="0" smtClean="0"/>
              <a:t> вертлужного компонента в пределах 25-45°;</a:t>
            </a:r>
          </a:p>
          <a:p>
            <a:endParaRPr lang="ru-RU" dirty="0" smtClean="0"/>
          </a:p>
          <a:p>
            <a:r>
              <a:rPr lang="ru-RU" dirty="0" smtClean="0"/>
              <a:t>угол </a:t>
            </a:r>
            <a:r>
              <a:rPr lang="ru-RU" dirty="0" err="1" smtClean="0"/>
              <a:t>ацетабулярной</a:t>
            </a:r>
            <a:r>
              <a:rPr lang="ru-RU" dirty="0" smtClean="0"/>
              <a:t> </a:t>
            </a:r>
            <a:r>
              <a:rPr lang="ru-RU" dirty="0" err="1" smtClean="0"/>
              <a:t>антеверсии</a:t>
            </a:r>
            <a:r>
              <a:rPr lang="ru-RU" dirty="0" smtClean="0"/>
              <a:t> 15±10°; костное покрытие не менее 70% площади поверхности компонента.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Бедренный компонент </a:t>
            </a:r>
            <a:r>
              <a:rPr lang="ru-RU" dirty="0" err="1" smtClean="0"/>
              <a:t>эндопротеза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r>
              <a:rPr lang="ru-RU" dirty="0" smtClean="0"/>
              <a:t>сохранение длины конечности; </a:t>
            </a:r>
          </a:p>
          <a:p>
            <a:r>
              <a:rPr lang="ru-RU" dirty="0" smtClean="0"/>
              <a:t>нейтральное положение в диафизе; </a:t>
            </a:r>
          </a:p>
          <a:p>
            <a:endParaRPr lang="ru-RU" dirty="0" smtClean="0"/>
          </a:p>
          <a:p>
            <a:r>
              <a:rPr lang="ru-RU" dirty="0" smtClean="0"/>
              <a:t>обеспечение толщины цементной мантии (при цементном типе фиксации) в пределах 2 мм.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фиксации компонентов </a:t>
            </a:r>
            <a:r>
              <a:rPr lang="ru-RU" dirty="0" err="1" smtClean="0"/>
              <a:t>эндопротеза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764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Рандомизированные</a:t>
            </a:r>
            <a:r>
              <a:rPr lang="ru-RU" sz="2400" dirty="0" smtClean="0"/>
              <a:t> исследования не обнаружили существенного различия в результатах тотального </a:t>
            </a:r>
            <a:r>
              <a:rPr lang="ru-RU" sz="2400" dirty="0" err="1" smtClean="0"/>
              <a:t>эндопротезирования</a:t>
            </a:r>
            <a:r>
              <a:rPr lang="ru-RU" sz="2400" dirty="0" smtClean="0"/>
              <a:t> с различными типами фиксации компонентов, кроме некоторого превосходства цементного типа фиксации в функциональных результатах через год после операции и меньшей интенсивности болевого синдрома через 3 месяца, 1 и 2 года после операции. При использовании компонентов </a:t>
            </a:r>
            <a:r>
              <a:rPr lang="ru-RU" sz="2400" dirty="0" err="1" smtClean="0"/>
              <a:t>эндопротеза</a:t>
            </a:r>
            <a:r>
              <a:rPr lang="ru-RU" sz="2400" dirty="0" smtClean="0"/>
              <a:t> с </a:t>
            </a:r>
            <a:r>
              <a:rPr lang="ru-RU" sz="2400" dirty="0" err="1" smtClean="0"/>
              <a:t>бесцементной</a:t>
            </a:r>
            <a:r>
              <a:rPr lang="ru-RU" sz="2400" dirty="0" smtClean="0"/>
              <a:t> фиксацией у пациентов старше 70 лет - выше риск возникновения </a:t>
            </a:r>
            <a:r>
              <a:rPr lang="ru-RU" sz="2400" dirty="0" err="1" smtClean="0"/>
              <a:t>перипротезных</a:t>
            </a:r>
            <a:r>
              <a:rPr lang="ru-RU" sz="2400" dirty="0" smtClean="0"/>
              <a:t> переломов во время </a:t>
            </a:r>
            <a:r>
              <a:rPr lang="ru-RU" sz="2400" dirty="0" err="1" smtClean="0"/>
              <a:t>операциии</a:t>
            </a:r>
            <a:r>
              <a:rPr lang="ru-RU" sz="2400" dirty="0" smtClean="0"/>
              <a:t> и в послеоперационном периоде, ниже функциональные показатели через 6 недель.</a:t>
            </a:r>
            <a:endParaRPr lang="ru-RU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Дренирование послеоперационной раны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9812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Исследования, посвященных сравнительному изучению результатов </a:t>
            </a:r>
            <a:r>
              <a:rPr lang="ru-RU" sz="2400" dirty="0" err="1" smtClean="0"/>
              <a:t>эндопротезирования</a:t>
            </a:r>
            <a:r>
              <a:rPr lang="ru-RU" sz="2400" dirty="0" smtClean="0"/>
              <a:t> с и без активного дренирования послеоперационной раны, показали отсутствие различий между этими двумя группами (частоты развития инфекционных осложнений и возникновения </a:t>
            </a:r>
            <a:r>
              <a:rPr lang="ru-RU" sz="2400" dirty="0" err="1" smtClean="0"/>
              <a:t>послеоперационых</a:t>
            </a:r>
            <a:r>
              <a:rPr lang="ru-RU" sz="2400" dirty="0" smtClean="0"/>
              <a:t> гематом) . В тоже время эти анализы показали достоверно значимое увеличение числа гемотрансфузий при использовании дренажей. Других различий между двумя группами выявлено не было. </a:t>
            </a:r>
            <a:endParaRPr lang="ru-RU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12" y="304800"/>
            <a:ext cx="884517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Стабильные </a:t>
            </a:r>
            <a:r>
              <a:rPr lang="ru-RU" dirty="0" err="1" smtClean="0"/>
              <a:t>чрезвертельные</a:t>
            </a:r>
            <a:r>
              <a:rPr lang="ru-RU" dirty="0" smtClean="0"/>
              <a:t> переломы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209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31А1.1n – изолированный перелом большого вертела;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31А1.1о – изолированный перелом малого вертела.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31А1.2 - </a:t>
            </a:r>
            <a:r>
              <a:rPr lang="ru-RU" sz="2400" dirty="0" err="1" smtClean="0"/>
              <a:t>двухфрагментарный</a:t>
            </a:r>
            <a:r>
              <a:rPr lang="ru-RU" sz="2400" dirty="0" smtClean="0"/>
              <a:t> </a:t>
            </a:r>
            <a:r>
              <a:rPr lang="ru-RU" sz="2400" dirty="0" err="1" smtClean="0"/>
              <a:t>чрезвертельный</a:t>
            </a:r>
            <a:r>
              <a:rPr lang="ru-RU" sz="2400" dirty="0" smtClean="0"/>
              <a:t> перелом.</a:t>
            </a:r>
            <a:endParaRPr lang="ru-RU" sz="24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00200"/>
            <a:ext cx="18415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343400"/>
            <a:ext cx="185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600"/>
            <a:ext cx="2100262" cy="2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Укладка пациента и доступ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25447" y="1231953"/>
            <a:ext cx="2918744" cy="350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58362" y="837638"/>
            <a:ext cx="2545226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143369" y="3619631"/>
            <a:ext cx="28196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611489" y="3646311"/>
            <a:ext cx="1901472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954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Костные отломки при стабильных </a:t>
            </a:r>
            <a:r>
              <a:rPr lang="ru-RU" dirty="0" err="1" smtClean="0"/>
              <a:t>чрезвертельных</a:t>
            </a:r>
            <a:r>
              <a:rPr lang="ru-RU" dirty="0" smtClean="0"/>
              <a:t> переломах могут быть фиксированы как при помощи накостного фиксатора (DHS), так и с помощью ЦМФ (проксимального бедренного штифта). Конструкция которых позволяет трансформировать срезающие силы на линии перелома в силы </a:t>
            </a:r>
            <a:r>
              <a:rPr lang="ru-RU" dirty="0" err="1" smtClean="0"/>
              <a:t>межфрагментарной</a:t>
            </a:r>
            <a:r>
              <a:rPr lang="ru-RU" dirty="0" smtClean="0"/>
              <a:t> компрессии.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1303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00600" y="2743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Динамический бедренный винт </a:t>
            </a:r>
          </a:p>
          <a:p>
            <a:r>
              <a:rPr lang="ru-RU" dirty="0" smtClean="0"/>
              <a:t>Корректная репозиция на ортопедическом столе: </a:t>
            </a:r>
            <a:endParaRPr lang="en-US" dirty="0" smtClean="0"/>
          </a:p>
          <a:p>
            <a:r>
              <a:rPr lang="en-US" dirty="0" smtClean="0"/>
              <a:t>1)</a:t>
            </a:r>
            <a:r>
              <a:rPr lang="ru-RU" dirty="0" smtClean="0"/>
              <a:t>Закрытая репозиция </a:t>
            </a:r>
            <a:endParaRPr lang="en-US" dirty="0" smtClean="0"/>
          </a:p>
          <a:p>
            <a:r>
              <a:rPr lang="en-US" dirty="0" smtClean="0"/>
              <a:t>2)</a:t>
            </a:r>
            <a:r>
              <a:rPr lang="ru-RU" dirty="0" smtClean="0"/>
              <a:t>Восстановление длины сегмента  </a:t>
            </a:r>
            <a:r>
              <a:rPr lang="en-US" dirty="0" smtClean="0"/>
              <a:t>3)</a:t>
            </a:r>
            <a:r>
              <a:rPr lang="ru-RU" dirty="0" smtClean="0"/>
              <a:t>Восстановление ШДУ  </a:t>
            </a:r>
            <a:r>
              <a:rPr lang="en-US" dirty="0" smtClean="0"/>
              <a:t>4)</a:t>
            </a:r>
            <a:r>
              <a:rPr lang="ru-RU" dirty="0" smtClean="0"/>
              <a:t>Восстановление </a:t>
            </a:r>
            <a:r>
              <a:rPr lang="ru-RU" dirty="0" err="1" smtClean="0"/>
              <a:t>антеверсии</a:t>
            </a:r>
            <a:r>
              <a:rPr lang="ru-RU" dirty="0" smtClean="0"/>
              <a:t> шейки (10-15 </a:t>
            </a:r>
            <a:r>
              <a:rPr lang="ru-RU" dirty="0" err="1" smtClean="0"/>
              <a:t>гр</a:t>
            </a:r>
            <a:r>
              <a:rPr lang="ru-RU" dirty="0" smtClean="0"/>
              <a:t>)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Контроль репозиции и положения динамического винта в двух проекциях под контролем ЭОП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и патогенез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1219200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ППОБК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981200"/>
            <a:ext cx="232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Низкоэнертетические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1200" y="1981200"/>
            <a:ext cx="244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Высокоэнергетические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6670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возникают при незначительной травме (</a:t>
            </a:r>
            <a:r>
              <a:rPr lang="ru-RU" dirty="0" smtClean="0">
                <a:solidFill>
                  <a:schemeClr val="accent6"/>
                </a:solidFill>
              </a:rPr>
              <a:t>падение с высоты собственного роста</a:t>
            </a:r>
            <a:r>
              <a:rPr lang="ru-RU" dirty="0" smtClean="0"/>
              <a:t>). Причиной таких переломов является снижение количества костной ткани и изменение её качества при, например, </a:t>
            </a:r>
            <a:r>
              <a:rPr lang="ru-RU" dirty="0" err="1" smtClean="0"/>
              <a:t>остеопорозе</a:t>
            </a:r>
            <a:r>
              <a:rPr lang="ru-RU" dirty="0" smtClean="0"/>
              <a:t>, </a:t>
            </a:r>
            <a:r>
              <a:rPr lang="ru-RU" dirty="0" err="1" smtClean="0"/>
              <a:t>метастачических</a:t>
            </a:r>
            <a:r>
              <a:rPr lang="ru-RU" dirty="0" smtClean="0"/>
              <a:t> </a:t>
            </a:r>
            <a:r>
              <a:rPr lang="ru-RU" dirty="0" err="1" smtClean="0"/>
              <a:t>поражених</a:t>
            </a:r>
            <a:r>
              <a:rPr lang="ru-RU" dirty="0" smtClean="0"/>
              <a:t> костной ткани и подобных процессах, сопровождающихся  изменением </a:t>
            </a:r>
            <a:r>
              <a:rPr lang="ru-RU" dirty="0" err="1" smtClean="0"/>
              <a:t>микроархитектоники</a:t>
            </a:r>
            <a:r>
              <a:rPr lang="ru-RU" dirty="0" smtClean="0"/>
              <a:t> трабекул, накоплением </a:t>
            </a:r>
            <a:r>
              <a:rPr lang="ru-RU" dirty="0" err="1" smtClean="0"/>
              <a:t>микропереломов</a:t>
            </a:r>
            <a:r>
              <a:rPr lang="ru-RU" dirty="0" smtClean="0"/>
              <a:t> трабекул, увеличением </a:t>
            </a:r>
            <a:r>
              <a:rPr lang="ru-RU" dirty="0" err="1" smtClean="0"/>
              <a:t>порозности</a:t>
            </a:r>
            <a:r>
              <a:rPr lang="ru-RU" dirty="0" smtClean="0"/>
              <a:t> кортикальной кости)  и встречаются в основном у пациентов старше 60 лет.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32004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возникают в следствии передачи </a:t>
            </a:r>
            <a:r>
              <a:rPr lang="ru-RU" dirty="0" smtClean="0">
                <a:solidFill>
                  <a:schemeClr val="accent6"/>
                </a:solidFill>
              </a:rPr>
              <a:t>тканям большого количества кинетической энергии</a:t>
            </a:r>
            <a:r>
              <a:rPr lang="ru-RU" dirty="0" smtClean="0"/>
              <a:t>, что приводит к значительному повреждению мягких тканей и кости; такой тип переломов чаще встречается у пациентов молодого возраста.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3276600" cy="28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s://sc01.alicdn.com/kf/UT8n.oiX3BbXXcUQpbXb/Titanium-Gamma-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1703762" cy="3105150"/>
          </a:xfrm>
          <a:prstGeom prst="rect">
            <a:avLst/>
          </a:prstGeom>
          <a:noFill/>
        </p:spPr>
      </p:pic>
      <p:pic>
        <p:nvPicPr>
          <p:cNvPr id="66562" name="Picture 2" descr="https://www.ortomed.info/media/uploads/gamma_nail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8600"/>
            <a:ext cx="2063692" cy="3514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810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Проксимальный бедренный штифт </a:t>
            </a:r>
          </a:p>
          <a:p>
            <a:r>
              <a:rPr lang="ru-RU" dirty="0" smtClean="0"/>
              <a:t>Целями операции являются:  </a:t>
            </a:r>
          </a:p>
          <a:p>
            <a:r>
              <a:rPr lang="ru-RU" dirty="0" smtClean="0"/>
              <a:t>Восстановление длины сегмента. Восстановление ШДУ. </a:t>
            </a:r>
            <a:endParaRPr lang="en-US" dirty="0" smtClean="0"/>
          </a:p>
          <a:p>
            <a:r>
              <a:rPr lang="ru-RU" dirty="0" smtClean="0"/>
              <a:t>Восстановление </a:t>
            </a:r>
            <a:r>
              <a:rPr lang="ru-RU" dirty="0" err="1" smtClean="0"/>
              <a:t>антеверсии</a:t>
            </a:r>
            <a:r>
              <a:rPr lang="ru-RU" dirty="0" smtClean="0"/>
              <a:t> шейки (10-15°).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Базовые требования к установке проксимального бедренного штифта: </a:t>
            </a:r>
            <a:endParaRPr lang="en-US" dirty="0" smtClean="0"/>
          </a:p>
          <a:p>
            <a:r>
              <a:rPr lang="ru-RU" dirty="0" smtClean="0"/>
              <a:t>Точка введения штифта в области верхушки большого вертела.</a:t>
            </a:r>
            <a:endParaRPr lang="en-US" dirty="0" smtClean="0"/>
          </a:p>
          <a:p>
            <a:r>
              <a:rPr lang="ru-RU" dirty="0" smtClean="0"/>
              <a:t>Контроль положения винта в шейке и головке БК при помощи ЭОП в двух проекциях. 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612845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Преимуществ одной методики над другой выявлено не было, однако установлено, что при фиксации стабильных </a:t>
            </a:r>
            <a:r>
              <a:rPr lang="ru-RU" sz="2400" dirty="0" err="1" smtClean="0"/>
              <a:t>чрезвертельных</a:t>
            </a:r>
            <a:r>
              <a:rPr lang="ru-RU" sz="2400" dirty="0" smtClean="0"/>
              <a:t> переломов при помощи DHS объем кровопотери и длительность операции были меньше, по сравнению с применением ЦМФ. Более того, в соответствии с обзором британского </a:t>
            </a:r>
            <a:r>
              <a:rPr lang="ru-RU" sz="2400" dirty="0" err="1" smtClean="0"/>
              <a:t>гайдлайна</a:t>
            </a:r>
            <a:r>
              <a:rPr lang="ru-RU" sz="2400" dirty="0" smtClean="0"/>
              <a:t> NICE, имплантация ЦМФ сопровождалась более высокой частотой как возникновения </a:t>
            </a:r>
            <a:r>
              <a:rPr lang="ru-RU" sz="2400" dirty="0" err="1" smtClean="0"/>
              <a:t>интраоперационных</a:t>
            </a:r>
            <a:r>
              <a:rPr lang="ru-RU" sz="2400" dirty="0" smtClean="0"/>
              <a:t> переломов БК, так и </a:t>
            </a:r>
            <a:r>
              <a:rPr lang="ru-RU" sz="2400" dirty="0" err="1" smtClean="0"/>
              <a:t>периимплантных</a:t>
            </a:r>
            <a:r>
              <a:rPr lang="ru-RU" sz="2400" dirty="0" smtClean="0"/>
              <a:t> переломом в отдаленном послеоперационном периоде.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Таким образом, в качестве метода выбора при лечении стабильных </a:t>
            </a:r>
            <a:r>
              <a:rPr lang="ru-RU" sz="2400" dirty="0" err="1" smtClean="0"/>
              <a:t>чрезвертельных</a:t>
            </a:r>
            <a:r>
              <a:rPr lang="ru-RU" sz="2400" dirty="0" smtClean="0"/>
              <a:t> переломов может быть рекомендован остеосинтез системой DHS. </a:t>
            </a:r>
            <a:endParaRPr lang="ru-RU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Нестабильные </a:t>
            </a:r>
            <a:r>
              <a:rPr lang="ru-RU" dirty="0" err="1" smtClean="0"/>
              <a:t>чрезвертельные</a:t>
            </a:r>
            <a:r>
              <a:rPr lang="ru-RU" dirty="0" smtClean="0"/>
              <a:t> переломы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133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Перелом 31А1.3 – Простой (не </a:t>
            </a:r>
            <a:r>
              <a:rPr lang="ru-RU" dirty="0" err="1" smtClean="0"/>
              <a:t>оскольчатый</a:t>
            </a:r>
            <a:r>
              <a:rPr lang="ru-RU" dirty="0" smtClean="0"/>
              <a:t>) </a:t>
            </a:r>
            <a:r>
              <a:rPr lang="ru-RU" dirty="0" err="1" smtClean="0"/>
              <a:t>чрезвертельный</a:t>
            </a:r>
            <a:r>
              <a:rPr lang="ru-RU" dirty="0" smtClean="0"/>
              <a:t> перелом с </a:t>
            </a:r>
            <a:r>
              <a:rPr lang="ru-RU" dirty="0" err="1" smtClean="0"/>
              <a:t>интактной</a:t>
            </a:r>
            <a:r>
              <a:rPr lang="ru-RU" dirty="0" smtClean="0"/>
              <a:t> латеральной стенкой </a:t>
            </a:r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1771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4800" y="3276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31А2.2-3 – нестабильные </a:t>
            </a:r>
            <a:r>
              <a:rPr lang="ru-RU" dirty="0" err="1" smtClean="0"/>
              <a:t>чрезвертельные</a:t>
            </a:r>
            <a:r>
              <a:rPr lang="ru-RU" dirty="0" smtClean="0"/>
              <a:t> переломы, плоскость перелома начинается </a:t>
            </a:r>
            <a:r>
              <a:rPr lang="ru-RU" dirty="0" err="1" smtClean="0"/>
              <a:t>латерально</a:t>
            </a:r>
            <a:r>
              <a:rPr lang="ru-RU" dirty="0" smtClean="0"/>
              <a:t> со стороны большого вертела и заканчивается на медиальной кортикальной поверхности БК, формируя две или более линии излома, а также перелом в области малого вертела. Потеря </a:t>
            </a:r>
            <a:r>
              <a:rPr lang="ru-RU" dirty="0" err="1" smtClean="0"/>
              <a:t>задне-медиальной</a:t>
            </a:r>
            <a:r>
              <a:rPr lang="ru-RU" dirty="0" smtClean="0"/>
              <a:t> опоры в сочетании с </a:t>
            </a:r>
            <a:r>
              <a:rPr lang="ru-RU" dirty="0" err="1" smtClean="0"/>
              <a:t>многооскольчатостью</a:t>
            </a:r>
            <a:r>
              <a:rPr lang="ru-RU" dirty="0" smtClean="0"/>
              <a:t> в зоне латеральной стенки делают лечение этих переломов сложной задаче</a:t>
            </a:r>
            <a:endParaRPr lang="ru-RU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15906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572000"/>
            <a:ext cx="17049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962400"/>
            <a:ext cx="2686050" cy="267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2424112" cy="230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2400" y="838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Переломы подгруппы А3.1 называют реверсивными в связи с расположением плоскости перелома и типичным смещением костных отломков, связанным с особенностью прикрепления отводящих мышц бедра. Очень часто при этом типе перелома наблюдается раскол диафиза верхней трети БК, который не визуализируется на обычных рентгенограммах. Переломы подгруппы А3.2 и А3.3 имеют, в основном, поперечный характер и два и/или более фрагментов.</a:t>
            </a:r>
            <a:endParaRPr lang="ru-RU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1000"/>
            <a:ext cx="2419350" cy="246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1000" y="4800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 </a:t>
            </a:r>
            <a:r>
              <a:rPr lang="ru-RU" dirty="0" err="1" smtClean="0"/>
              <a:t>подвертельным</a:t>
            </a:r>
            <a:r>
              <a:rPr lang="ru-RU" dirty="0" smtClean="0"/>
              <a:t> относятся переломы, локализующиеся в области между малым вертелом и линией, расположенной на 5 см ниже малого вертела, кодируются они как 32A/B/C (1-3).1 по классификации АО/OTA 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</a:t>
            </a:r>
            <a:endParaRPr lang="ru-RU" dirty="0"/>
          </a:p>
        </p:txBody>
      </p:sp>
      <p:pic>
        <p:nvPicPr>
          <p:cNvPr id="4098" name="Picture 2" descr="http://golovakha.com.ua/img/media/20170528mfizq1fiqexx3j9iiek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7315200" cy="31503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9600" y="1295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нестабильном характере </a:t>
            </a:r>
            <a:r>
              <a:rPr lang="ru-RU" dirty="0" err="1" smtClean="0"/>
              <a:t>чрезвертельного</a:t>
            </a:r>
            <a:r>
              <a:rPr lang="ru-RU" dirty="0" smtClean="0"/>
              <a:t> перелома предпочтительной является методика </a:t>
            </a:r>
            <a:r>
              <a:rPr lang="ru-RU" dirty="0" err="1" smtClean="0"/>
              <a:t>цефаломедуллярной</a:t>
            </a:r>
            <a:r>
              <a:rPr lang="ru-RU" dirty="0" smtClean="0"/>
              <a:t> фиксации. Для профилактики </a:t>
            </a:r>
            <a:r>
              <a:rPr lang="ru-RU" dirty="0" err="1" smtClean="0"/>
              <a:t>периимплантных</a:t>
            </a:r>
            <a:r>
              <a:rPr lang="ru-RU" dirty="0" smtClean="0"/>
              <a:t> переломов следует отдавать предпочтение установке версии </a:t>
            </a:r>
            <a:r>
              <a:rPr lang="ru-RU" dirty="0" err="1" smtClean="0"/>
              <a:t>цефаломедуллярного</a:t>
            </a:r>
            <a:r>
              <a:rPr lang="ru-RU" dirty="0" smtClean="0"/>
              <a:t> фиксатора длиной не менее 240 мм. 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97346"/>
            <a:ext cx="8077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Имплантаты могут быть установлены в двух вариантах: </a:t>
            </a:r>
          </a:p>
          <a:p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Динамическом, при котором после установки сохраняется подвижность шеечного элемента относительно штифта.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Статическом, при котором после установки шеечный элемент блокируется и становится неподвижным относительно интрамедуллярного штифта. 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      Особенностью консолидации нестабильных вертельных переломов является коллапс зоны перелома и возможное укорочение нижней конечности, поэтому для максимального сохранения топографо-анатомических соотношений у пациентов моложе 60 лет целесообразно выполнение внутрикостной фиксации </a:t>
            </a:r>
            <a:r>
              <a:rPr lang="ru-RU" dirty="0" err="1" smtClean="0"/>
              <a:t>цефаломедуллярным</a:t>
            </a:r>
            <a:r>
              <a:rPr lang="ru-RU" dirty="0" smtClean="0"/>
              <a:t> стержнем в статическом варианте. После установки </a:t>
            </a:r>
            <a:r>
              <a:rPr lang="ru-RU" dirty="0" err="1" smtClean="0"/>
              <a:t>цефаломедуллярного</a:t>
            </a:r>
            <a:r>
              <a:rPr lang="ru-RU" dirty="0" smtClean="0"/>
              <a:t> имплантата в статическом варианте нагрузка весом тела должна быть разрешена не ранее, чем через 8-10 недель после операции. Пациентам старше 60 лет показан динамический тип остеосинтеза.  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9" y="838201"/>
            <a:ext cx="902436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Режимы нагрузки весом тела в послеоперационном периоде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600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Чрезвертельные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</a:rPr>
              <a:t>межвертельные</a:t>
            </a:r>
            <a:r>
              <a:rPr lang="ru-RU" sz="2400" dirty="0" smtClean="0">
                <a:solidFill>
                  <a:srgbClr val="C00000"/>
                </a:solidFill>
              </a:rPr>
              <a:t>, переломы: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136339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пациентов моложе 60 лет применяется статическая фиксация и разрешается нагрузка 15% веса тела сразу после операции. Полную нагрузку разрешают через 12 недель после операции; </a:t>
            </a:r>
          </a:p>
          <a:p>
            <a:endParaRPr lang="ru-RU" dirty="0" smtClean="0"/>
          </a:p>
          <a:p>
            <a:r>
              <a:rPr lang="ru-RU" dirty="0" smtClean="0"/>
              <a:t>у пациентов старше 60 лет применяется динамическая фиксация и разрешается полная нагрузка весом тела сразу после операции.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886200"/>
            <a:ext cx="2240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Переломы ШБК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419600"/>
            <a:ext cx="861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остеосинтеза переломов ШБК </a:t>
            </a:r>
            <a:r>
              <a:rPr lang="ru-RU" dirty="0" err="1" smtClean="0"/>
              <a:t>канюлированными</a:t>
            </a:r>
            <a:r>
              <a:rPr lang="ru-RU" dirty="0" smtClean="0"/>
              <a:t> винтами и динамическим бедренным винтом в течение 12 недель исключается нагрузка весом тела, после 12 недель разрешается дозированная нагрузка весом тела исходя из динамики консолидации перелома по данным рентгенографии и/или компьютерной томографии. При остеосинтезе телескопическими винтами с угловой стабильностью пациенту разрешается нагрузка 15% веса тела сразу после операции; - при </a:t>
            </a:r>
            <a:r>
              <a:rPr lang="ru-RU" dirty="0" err="1" smtClean="0"/>
              <a:t>эндопротезировании</a:t>
            </a:r>
            <a:r>
              <a:rPr lang="ru-RU" dirty="0" smtClean="0"/>
              <a:t> разрешается полная нагрузка весом тела сразу после операции. 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219200"/>
            <a:ext cx="838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удаления фрагментов головки бедренной кости при переломах </a:t>
            </a:r>
            <a:r>
              <a:rPr lang="ru-RU" dirty="0" err="1" smtClean="0"/>
              <a:t>Pipkin</a:t>
            </a:r>
            <a:r>
              <a:rPr lang="ru-RU" dirty="0" smtClean="0"/>
              <a:t> I нагрузка весом тела разрешается сразу после операции, уровень нагрузки зависит от болевого синдрома у пациента и подбирается индивидуально.  - </a:t>
            </a:r>
          </a:p>
          <a:p>
            <a:endParaRPr lang="ru-RU" dirty="0" smtClean="0"/>
          </a:p>
          <a:p>
            <a:r>
              <a:rPr lang="ru-RU" dirty="0" smtClean="0"/>
              <a:t>после остеосинтеза при переломах </a:t>
            </a:r>
            <a:r>
              <a:rPr lang="ru-RU" dirty="0" err="1" smtClean="0"/>
              <a:t>Pipkin</a:t>
            </a:r>
            <a:r>
              <a:rPr lang="ru-RU" dirty="0" smtClean="0"/>
              <a:t> I,II,IV нагрузка весом тела исключается на срок 12 недель. После 12 недель разрешается дозированная нагрузка весом тела исходя из динамики консолидации перелома по данным рентгенографии и/или компьютерной томографии</a:t>
            </a:r>
          </a:p>
          <a:p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 err="1" smtClean="0"/>
              <a:t>эндопротезирования</a:t>
            </a:r>
            <a:r>
              <a:rPr lang="ru-RU" dirty="0" smtClean="0"/>
              <a:t> при переломах </a:t>
            </a:r>
            <a:r>
              <a:rPr lang="ru-RU" dirty="0" err="1" smtClean="0"/>
              <a:t>Pipkin</a:t>
            </a:r>
            <a:r>
              <a:rPr lang="ru-RU" dirty="0" smtClean="0"/>
              <a:t> II-III разрешается полная нагрузка весом тела сразу после операции. </a:t>
            </a:r>
          </a:p>
          <a:p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 err="1" smtClean="0"/>
              <a:t>эндопротезирования</a:t>
            </a:r>
            <a:r>
              <a:rPr lang="ru-RU" dirty="0" smtClean="0"/>
              <a:t>, сочетающегося с остеосинтезом перелома вертлужной впадины, нагрузка весом тела исключается на срок 12 недель. После 12 недель разрешается дозированная нагрузка весом тела исходя из динамики консолидации перелома вертлужной впадины по данным рентгенографии и/или компьютерной томографии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228600"/>
            <a:ext cx="4988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Переломы головки бедренной кости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682" name="Picture 2" descr="https://thumbs.dreamstime.com/b/%D1%81%D1%82%D0%B0%D1%80%D1%88%D0%B0%D1%8F-%D0%B6%D0%B5%D0%BD%D1%89%D0%B8%D0%BD%D0%B0-%D0%B5%D1%80%D0%B6%D0%B0-%D1%85%D0%BE-%D0%BE%D0%BA%D0%B0-%D0%BF%D0%BE%D0%BA%D0%B0-%D1%82%D1%80%D0%B5%D0%BD%D0%B5%D1%80-36579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505200" cy="5257800"/>
          </a:xfrm>
          <a:prstGeom prst="rect">
            <a:avLst/>
          </a:prstGeom>
          <a:noFill/>
        </p:spPr>
      </p:pic>
      <p:pic>
        <p:nvPicPr>
          <p:cNvPr id="71684" name="Picture 4" descr="https://thumbs.dreamstime.com/b/%D0%BC%D0%BE%D0%BB%D0%BE%D0%B4%D0%BE%D0%B9-%D1%87%D0%B5%D0%BB%D0%BE%D0%B2%D0%B5%D0%BA-%D0%BF%D1%80%D0%B8-%D0%BA%D0%BE%D1%81%D1%82%D1%8B%D0%BB%D0%B8-%D0%BF%D1%80%D0%BE%D0%B1%D1%83%D1%8F-%D0%BF%D0%BE%D0%B3%D1%83%D0%BB%D1%8F%D1%82%D1%8C-26567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550073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219200"/>
            <a:ext cx="853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 ростом продолжительности жизни населения увеличивается доля пожилых людей, в том числе и с хронической соматической патологией, соответственно, растет количество регистрируемых ППОБК. Низкоэнергетические переломы БК происходят, как правило, вследствие падения с высоты роста на бок и встречаются преимущественно у людей в возрасте старше 60 лет [127]. Ежегодно во всем мире регистрируется порядка 1700000 случаев ППОБК [23]. К 2050 г. при сохранении основных демографических тенденций прогнозируется увеличение количества ППОБК до 6300000 случаев ежегодно [23]. В России, по данным эпидемиологических исследований населения старше 50 лет, частота ППОБК составляет 174,78 случаев на 100 тысяч населения у мужчин и 275,92 - у женщин, и этот показатель неуклонно увеличивается [7]. Риск возникновения перелома в вертельной области в течение жизни у мужчин составляет 6%, а у женщин достигает 18% [76], в Норвегии в 2015 г. по данным национального регистра ППОБК, соотношение мужчин и женщин составило 3 к 7 [128]. Средний возраст пациентов с ППОБК, который в середине 1990-х составлял 81 год, вырос до 82 лет к 2015 году [168, 128]. С возрастом риск получить ППОБК увеличивается: в 50 лет он составляет 1,8%, в 60 лет – 4%, в 70 лет – 18%, а в 90 лет – 24% [88]. Кроме того, </a:t>
            </a:r>
            <a:r>
              <a:rPr lang="ru-RU" sz="1600" dirty="0" err="1" smtClean="0"/>
              <a:t>S.Berry</a:t>
            </a:r>
            <a:r>
              <a:rPr lang="ru-RU" sz="1600" dirty="0" smtClean="0"/>
              <a:t> сообщил </a:t>
            </a:r>
          </a:p>
          <a:p>
            <a:r>
              <a:rPr lang="ru-RU" sz="1600" dirty="0" smtClean="0"/>
              <a:t>13 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[30], что у 15% людей с ППОБК в течение последующих 4-х лет жизни после этой травмы происходит перелом проксимального отдела контралатеральной БК. 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Кодирование по МКБ 10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752600"/>
            <a:ext cx="731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S72.0</a:t>
            </a:r>
            <a:r>
              <a:rPr lang="ru-RU" sz="2400" dirty="0" smtClean="0"/>
              <a:t> Перелом шейки бедра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Перелом в области тазобедренного сустава БДУ 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chemeClr val="accent6"/>
                </a:solidFill>
              </a:rPr>
              <a:t>S72.1</a:t>
            </a:r>
            <a:r>
              <a:rPr lang="ru-RU" sz="2400" dirty="0" smtClean="0"/>
              <a:t> </a:t>
            </a:r>
            <a:r>
              <a:rPr lang="ru-RU" sz="2400" dirty="0" err="1" smtClean="0"/>
              <a:t>Чрезвертельный</a:t>
            </a:r>
            <a:r>
              <a:rPr lang="ru-RU" sz="2400" dirty="0" smtClean="0"/>
              <a:t> перелом </a:t>
            </a:r>
          </a:p>
          <a:p>
            <a:r>
              <a:rPr lang="ru-RU" sz="2400" dirty="0" smtClean="0"/>
              <a:t>   </a:t>
            </a:r>
          </a:p>
          <a:p>
            <a:r>
              <a:rPr lang="ru-RU" sz="2400" dirty="0" smtClean="0"/>
              <a:t>       Перелом </a:t>
            </a:r>
            <a:r>
              <a:rPr lang="ru-RU" sz="2400" dirty="0" err="1" smtClean="0"/>
              <a:t>межвертельный</a:t>
            </a:r>
            <a:endParaRPr lang="ru-RU" sz="2400" dirty="0" smtClean="0"/>
          </a:p>
          <a:p>
            <a:r>
              <a:rPr lang="ru-RU" sz="2400" dirty="0" smtClean="0"/>
              <a:t>   </a:t>
            </a:r>
          </a:p>
          <a:p>
            <a:r>
              <a:rPr lang="ru-RU" sz="2400" dirty="0" smtClean="0"/>
              <a:t>       Перелом вертела 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chemeClr val="accent6"/>
                </a:solidFill>
              </a:rPr>
              <a:t>S72.2 </a:t>
            </a:r>
            <a:r>
              <a:rPr lang="ru-RU" sz="2400" dirty="0" err="1" smtClean="0"/>
              <a:t>Подвертельный</a:t>
            </a:r>
            <a:r>
              <a:rPr lang="ru-RU" sz="2400" dirty="0" smtClean="0"/>
              <a:t> перелом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2400" y="1524000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ППОБК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2362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0" y="2590800"/>
            <a:ext cx="2590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внутрисуставные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62600" y="2590800"/>
            <a:ext cx="2590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внесуставные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" y="3429000"/>
            <a:ext cx="3124200" cy="1219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распространяющиеся на суставную поверхность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" y="5029200"/>
            <a:ext cx="3124200" cy="1219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распространяющиеся на суставную поверхность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34000" y="3505200"/>
            <a:ext cx="3048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внутрикапсульные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34000" y="4953000"/>
            <a:ext cx="3048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внекапсульные</a:t>
            </a:r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1219200" cy="16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18340"/>
            <a:ext cx="1219200" cy="150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799" y="3388628"/>
            <a:ext cx="1066801" cy="139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105400"/>
            <a:ext cx="1278141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переломов головки бедренной кости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305342"/>
            <a:ext cx="883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Для систематизации переломов головки бедренной кости, по данным литературы, наиболее часто используют </a:t>
            </a:r>
            <a:r>
              <a:rPr lang="ru-RU" dirty="0" smtClean="0">
                <a:solidFill>
                  <a:schemeClr val="accent6"/>
                </a:solidFill>
              </a:rPr>
              <a:t>классификацию </a:t>
            </a:r>
            <a:r>
              <a:rPr lang="ru-RU" dirty="0" err="1" smtClean="0">
                <a:solidFill>
                  <a:schemeClr val="accent6"/>
                </a:solidFill>
              </a:rPr>
              <a:t>Pipkin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</a:p>
          <a:p>
            <a:endParaRPr lang="en-US" dirty="0" smtClean="0"/>
          </a:p>
          <a:p>
            <a:r>
              <a:rPr lang="ru-RU" dirty="0" smtClean="0">
                <a:solidFill>
                  <a:schemeClr val="accent6"/>
                </a:solidFill>
              </a:rPr>
              <a:t>I тип </a:t>
            </a:r>
            <a:r>
              <a:rPr lang="ru-RU" dirty="0" smtClean="0"/>
              <a:t>– переломы головки БК,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дистальнее</a:t>
            </a:r>
            <a:r>
              <a:rPr lang="ru-RU" dirty="0" smtClean="0"/>
              <a:t> ямки головки бедренной кости </a:t>
            </a:r>
          </a:p>
          <a:p>
            <a:endParaRPr lang="en-US" dirty="0" smtClean="0"/>
          </a:p>
          <a:p>
            <a:r>
              <a:rPr lang="ru-RU" dirty="0" smtClean="0">
                <a:solidFill>
                  <a:schemeClr val="accent6"/>
                </a:solidFill>
              </a:rPr>
              <a:t>II тип </a:t>
            </a:r>
            <a:r>
              <a:rPr lang="ru-RU" dirty="0" smtClean="0"/>
              <a:t>– переломы головки БК,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проксимальнее</a:t>
            </a:r>
            <a:r>
              <a:rPr lang="ru-RU" dirty="0" smtClean="0"/>
              <a:t> ямки головки бедренной кости  </a:t>
            </a:r>
          </a:p>
          <a:p>
            <a:endParaRPr lang="en-US" dirty="0" smtClean="0"/>
          </a:p>
          <a:p>
            <a:r>
              <a:rPr lang="ru-RU" dirty="0" smtClean="0">
                <a:solidFill>
                  <a:schemeClr val="accent6"/>
                </a:solidFill>
              </a:rPr>
              <a:t>III тип </a:t>
            </a:r>
            <a:r>
              <a:rPr lang="ru-RU" dirty="0" smtClean="0"/>
              <a:t>– переломы головки БК, </a:t>
            </a:r>
            <a:endParaRPr lang="en-US" dirty="0" smtClean="0"/>
          </a:p>
          <a:p>
            <a:r>
              <a:rPr lang="ru-RU" dirty="0" smtClean="0"/>
              <a:t>сочетающиеся с переломом шейки бедренной кости </a:t>
            </a:r>
          </a:p>
          <a:p>
            <a:endParaRPr lang="en-US" dirty="0" smtClean="0"/>
          </a:p>
          <a:p>
            <a:r>
              <a:rPr lang="ru-RU" dirty="0" smtClean="0">
                <a:solidFill>
                  <a:schemeClr val="accent6"/>
                </a:solidFill>
              </a:rPr>
              <a:t>IV тип </a:t>
            </a:r>
            <a:r>
              <a:rPr lang="ru-RU" dirty="0" smtClean="0"/>
              <a:t>– переломы головки БК,</a:t>
            </a:r>
            <a:endParaRPr lang="en-US" dirty="0" smtClean="0"/>
          </a:p>
          <a:p>
            <a:r>
              <a:rPr lang="ru-RU" dirty="0" smtClean="0"/>
              <a:t> сочетающиеся с переломом вертлужной впадины </a:t>
            </a:r>
            <a:endParaRPr lang="ru-RU" dirty="0"/>
          </a:p>
        </p:txBody>
      </p:sp>
      <p:sp>
        <p:nvSpPr>
          <p:cNvPr id="1026" name="AutoShape 2" descr="Картинки по запросу Классификация переломов головки бедренной кости Pipkin."/>
          <p:cNvSpPr>
            <a:spLocks noChangeAspect="1" noChangeArrowheads="1"/>
          </p:cNvSpPr>
          <p:nvPr/>
        </p:nvSpPr>
        <p:spPr bwMode="auto">
          <a:xfrm>
            <a:off x="3235325" y="-960438"/>
            <a:ext cx="228600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Классификация переломов головки бедренной кости Pipkin."/>
          <p:cNvSpPr>
            <a:spLocks noChangeAspect="1" noChangeArrowheads="1"/>
          </p:cNvSpPr>
          <p:nvPr/>
        </p:nvSpPr>
        <p:spPr bwMode="auto">
          <a:xfrm>
            <a:off x="3235325" y="-960438"/>
            <a:ext cx="228600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лассификация переломов головки бедренной кости Pipkin."/>
          <p:cNvSpPr>
            <a:spLocks noChangeAspect="1" noChangeArrowheads="1"/>
          </p:cNvSpPr>
          <p:nvPr/>
        </p:nvSpPr>
        <p:spPr bwMode="auto">
          <a:xfrm>
            <a:off x="3235325" y="-960438"/>
            <a:ext cx="228600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лассификация переломов головки бедренной кости Pipkin."/>
          <p:cNvSpPr>
            <a:spLocks noChangeAspect="1" noChangeArrowheads="1"/>
          </p:cNvSpPr>
          <p:nvPr/>
        </p:nvSpPr>
        <p:spPr bwMode="auto">
          <a:xfrm>
            <a:off x="3235325" y="-960438"/>
            <a:ext cx="228600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286" y="2362200"/>
            <a:ext cx="4027714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4306</Words>
  <Application>Microsoft Office PowerPoint</Application>
  <PresentationFormat>Экран (4:3)</PresentationFormat>
  <Paragraphs>332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Переломы проксимального отдела бедренной кости</vt:lpstr>
      <vt:lpstr>Презентация PowerPoint</vt:lpstr>
      <vt:lpstr>Актуальность</vt:lpstr>
      <vt:lpstr>Презентация PowerPoint</vt:lpstr>
      <vt:lpstr>Этиология и патогенез</vt:lpstr>
      <vt:lpstr>Эпидемиология</vt:lpstr>
      <vt:lpstr>Кодирование по МКБ 10</vt:lpstr>
      <vt:lpstr>Классификация</vt:lpstr>
      <vt:lpstr>Классификация переломов головки бедренной кости</vt:lpstr>
      <vt:lpstr>Классификация переломов шейки бедренной кости Garden</vt:lpstr>
      <vt:lpstr>Классификация переломов шейки бедренной кости Pauwels</vt:lpstr>
      <vt:lpstr>Презентация PowerPoint</vt:lpstr>
      <vt:lpstr>Классификация переломов шейки бедренной кости АО/OTA </vt:lpstr>
      <vt:lpstr>Вертельные переломы</vt:lpstr>
      <vt:lpstr>Поступление в приемное отделение</vt:lpstr>
      <vt:lpstr>Презентация PowerPoint</vt:lpstr>
      <vt:lpstr>Презентация PowerPoint</vt:lpstr>
      <vt:lpstr>Неотложные консультации специалистов в предоперационном периоде. </vt:lpstr>
      <vt:lpstr>Скелетное вытяжение </vt:lpstr>
      <vt:lpstr>Анальгезия</vt:lpstr>
      <vt:lpstr>Предоперационный период </vt:lpstr>
      <vt:lpstr>Презентация PowerPoint</vt:lpstr>
      <vt:lpstr>Тромбопрофилактика</vt:lpstr>
      <vt:lpstr> Рекомендуемые дозы, кратность и способ введения антикоагулянтов для профилактики при высокой степпени риска развития ВТЭО при консервативном лечении и в предоперационном периоде </vt:lpstr>
      <vt:lpstr>Рекомендуемые дозы и режим введения антикоагулянтов для профилактики ВТЭО при оперативном лечении пациентов</vt:lpstr>
      <vt:lpstr>Презентация PowerPoint</vt:lpstr>
      <vt:lpstr>Перевод пациента на непрямые антикоагулянты (НАК) (Варфарин)</vt:lpstr>
      <vt:lpstr>Периоперационная антибиотикопрофилактика</vt:lpstr>
      <vt:lpstr>Презентация PowerPoint</vt:lpstr>
      <vt:lpstr>Хирургическое лечение</vt:lpstr>
      <vt:lpstr>Презентация PowerPoint</vt:lpstr>
      <vt:lpstr>Презентация PowerPoint</vt:lpstr>
      <vt:lpstr>Презентация PowerPoint</vt:lpstr>
      <vt:lpstr>Медиальные переломы GardenI-II, Pauwels I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Медиальные переломы типа Garden III-IV (Pauwels II-III)</vt:lpstr>
      <vt:lpstr>Презентация PowerPoint</vt:lpstr>
      <vt:lpstr> Эндопротезирование тазобедренного сустава</vt:lpstr>
      <vt:lpstr>Сравнение монополярного и биполярного гемиэндопротезирования</vt:lpstr>
      <vt:lpstr>Презентация PowerPoint</vt:lpstr>
      <vt:lpstr>Тип фиксации компонентов эндопротеза </vt:lpstr>
      <vt:lpstr>Дренирование послеоперационной раны</vt:lpstr>
      <vt:lpstr>Презентация PowerPoint</vt:lpstr>
      <vt:lpstr>Стабильные чрезвертельные переломы</vt:lpstr>
      <vt:lpstr>Укладка пациента и доступ</vt:lpstr>
      <vt:lpstr>Хирургическое лечение</vt:lpstr>
      <vt:lpstr>Презентация PowerPoint</vt:lpstr>
      <vt:lpstr>Презентация PowerPoint</vt:lpstr>
      <vt:lpstr>Нестабильные чрезвертельные переломы </vt:lpstr>
      <vt:lpstr>Презентация PowerPoint</vt:lpstr>
      <vt:lpstr>Хирургическое лечение</vt:lpstr>
      <vt:lpstr>Презентация PowerPoint</vt:lpstr>
      <vt:lpstr>Презентация PowerPoint</vt:lpstr>
      <vt:lpstr>Режимы нагрузки весом тела в послеоперационном периоде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erbyagina.nastya@mail.ru</cp:lastModifiedBy>
  <cp:revision>87</cp:revision>
  <dcterms:created xsi:type="dcterms:W3CDTF">2020-01-27T11:13:17Z</dcterms:created>
  <dcterms:modified xsi:type="dcterms:W3CDTF">2021-02-25T09:51:31Z</dcterms:modified>
</cp:coreProperties>
</file>