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309" r:id="rId2"/>
    <p:sldId id="311" r:id="rId3"/>
    <p:sldId id="312" r:id="rId4"/>
    <p:sldId id="262" r:id="rId5"/>
    <p:sldId id="289" r:id="rId6"/>
    <p:sldId id="288" r:id="rId7"/>
    <p:sldId id="265" r:id="rId8"/>
    <p:sldId id="297" r:id="rId9"/>
    <p:sldId id="268" r:id="rId10"/>
    <p:sldId id="267" r:id="rId11"/>
    <p:sldId id="292" r:id="rId12"/>
    <p:sldId id="295" r:id="rId13"/>
    <p:sldId id="296" r:id="rId14"/>
    <p:sldId id="269" r:id="rId15"/>
    <p:sldId id="271" r:id="rId16"/>
    <p:sldId id="272" r:id="rId17"/>
    <p:sldId id="301" r:id="rId18"/>
    <p:sldId id="287" r:id="rId19"/>
    <p:sldId id="275" r:id="rId20"/>
    <p:sldId id="316" r:id="rId21"/>
    <p:sldId id="308" r:id="rId22"/>
    <p:sldId id="315" r:id="rId23"/>
    <p:sldId id="314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96" userDrawn="1">
          <p15:clr>
            <a:srgbClr val="A4A3A4"/>
          </p15:clr>
        </p15:guide>
        <p15:guide id="3" pos="7584" userDrawn="1">
          <p15:clr>
            <a:srgbClr val="A4A3A4"/>
          </p15:clr>
        </p15:guide>
        <p15:guide id="4" orient="horz" pos="4056" userDrawn="1">
          <p15:clr>
            <a:srgbClr val="A4A3A4"/>
          </p15:clr>
        </p15:guide>
        <p15:guide id="5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5" name="Автор" initials="A" lastIdx="0" clrIdx="3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145"/>
    <a:srgbClr val="F0B3AE"/>
    <a:srgbClr val="E2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75850" autoAdjust="0"/>
  </p:normalViewPr>
  <p:slideViewPr>
    <p:cSldViewPr snapToGrid="0">
      <p:cViewPr varScale="1">
        <p:scale>
          <a:sx n="55" d="100"/>
          <a:sy n="55" d="100"/>
        </p:scale>
        <p:origin x="1218" y="78"/>
      </p:cViewPr>
      <p:guideLst>
        <p:guide orient="horz" pos="480"/>
        <p:guide pos="96"/>
        <p:guide pos="7584"/>
        <p:guide orient="horz" pos="4056"/>
        <p:guide pos="2928"/>
      </p:guideLst>
    </p:cSldViewPr>
  </p:slideViewPr>
  <p:outlineViewPr>
    <p:cViewPr>
      <p:scale>
        <a:sx n="33" d="100"/>
        <a:sy n="33" d="100"/>
      </p:scale>
      <p:origin x="0" y="-25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inton" userId="b87bd8a5-b315-4a3a-961d-ef73fc76adfd" providerId="ADAL" clId="{EF5E5767-37FE-D44B-9237-50F88EC20009}"/>
    <pc:docChg chg="modSld">
      <pc:chgData name="James Clinton" userId="b87bd8a5-b315-4a3a-961d-ef73fc76adfd" providerId="ADAL" clId="{EF5E5767-37FE-D44B-9237-50F88EC20009}" dt="2020-08-10T19:21:06.833" v="1" actId="18331"/>
      <pc:docMkLst>
        <pc:docMk/>
      </pc:docMkLst>
      <pc:sldChg chg="delSp modSp">
        <pc:chgData name="James Clinton" userId="b87bd8a5-b315-4a3a-961d-ef73fc76adfd" providerId="ADAL" clId="{EF5E5767-37FE-D44B-9237-50F88EC20009}" dt="2020-08-10T19:20:05.227" v="0" actId="165"/>
        <pc:sldMkLst>
          <pc:docMk/>
          <pc:sldMk cId="2008535882" sldId="273"/>
        </pc:sldMkLst>
        <pc:grpChg chg="del">
          <ac:chgData name="James Clinton" userId="b87bd8a5-b315-4a3a-961d-ef73fc76adfd" providerId="ADAL" clId="{EF5E5767-37FE-D44B-9237-50F88EC20009}" dt="2020-08-10T19:20:05.227" v="0" actId="165"/>
          <ac:grpSpMkLst>
            <pc:docMk/>
            <pc:sldMk cId="2008535882" sldId="273"/>
            <ac:grpSpMk id="10" creationId="{00000000-0000-0000-0000-000000000000}"/>
          </ac:grpSpMkLst>
        </pc:grpChg>
        <pc:picChg chg="mod topLvl">
          <ac:chgData name="James Clinton" userId="b87bd8a5-b315-4a3a-961d-ef73fc76adfd" providerId="ADAL" clId="{EF5E5767-37FE-D44B-9237-50F88EC20009}" dt="2020-08-10T19:20:05.227" v="0" actId="165"/>
          <ac:picMkLst>
            <pc:docMk/>
            <pc:sldMk cId="2008535882" sldId="273"/>
            <ac:picMk id="7" creationId="{EEB1E977-64AB-4549-969D-7B41E83F2584}"/>
          </ac:picMkLst>
        </pc:picChg>
        <pc:picChg chg="mod topLvl">
          <ac:chgData name="James Clinton" userId="b87bd8a5-b315-4a3a-961d-ef73fc76adfd" providerId="ADAL" clId="{EF5E5767-37FE-D44B-9237-50F88EC20009}" dt="2020-08-10T19:20:05.227" v="0" actId="165"/>
          <ac:picMkLst>
            <pc:docMk/>
            <pc:sldMk cId="2008535882" sldId="273"/>
            <ac:picMk id="8" creationId="{EEB1E977-64AB-4549-969D-7B41E83F2584}"/>
          </ac:picMkLst>
        </pc:picChg>
      </pc:sldChg>
      <pc:sldChg chg="modSp">
        <pc:chgData name="James Clinton" userId="b87bd8a5-b315-4a3a-961d-ef73fc76adfd" providerId="ADAL" clId="{EF5E5767-37FE-D44B-9237-50F88EC20009}" dt="2020-08-10T19:21:06.833" v="1" actId="18331"/>
        <pc:sldMkLst>
          <pc:docMk/>
          <pc:sldMk cId="297633468" sldId="302"/>
        </pc:sldMkLst>
        <pc:picChg chg="mod">
          <ac:chgData name="James Clinton" userId="b87bd8a5-b315-4a3a-961d-ef73fc76adfd" providerId="ADAL" clId="{EF5E5767-37FE-D44B-9237-50F88EC20009}" dt="2020-08-10T19:21:06.833" v="1" actId="18331"/>
          <ac:picMkLst>
            <pc:docMk/>
            <pc:sldMk cId="297633468" sldId="302"/>
            <ac:picMk id="17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29A6A-2DF8-43DD-AB32-1440C9BA985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EA7802-342B-4140-9E0A-8E3134B1EA29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Гематома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4A6EF-7715-4117-926C-4C20F6454FE0}" type="parTrans" cxnId="{65F3256D-2FAE-4961-B5B8-D08B22C31CD4}">
      <dgm:prSet/>
      <dgm:spPr/>
      <dgm:t>
        <a:bodyPr/>
        <a:lstStyle/>
        <a:p>
          <a:endParaRPr lang="ru-RU"/>
        </a:p>
      </dgm:t>
    </dgm:pt>
    <dgm:pt modelId="{926249EA-C19B-4CD1-93AF-4353C3CEE8B4}" type="sibTrans" cxnId="{65F3256D-2FAE-4961-B5B8-D08B22C31CD4}">
      <dgm:prSet/>
      <dgm:spPr/>
      <dgm:t>
        <a:bodyPr/>
        <a:lstStyle/>
        <a:p>
          <a:endParaRPr lang="ru-RU"/>
        </a:p>
      </dgm:t>
    </dgm:pt>
    <dgm:pt modelId="{A77ED70C-710E-451D-9F0A-5D09518CAD7E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Паховая грыжа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54979-0EFA-4B2A-93EE-49DFBFC8B11B}" type="parTrans" cxnId="{B2BAF8F1-34F9-4C9E-80BA-26127025C4B6}">
      <dgm:prSet/>
      <dgm:spPr/>
      <dgm:t>
        <a:bodyPr/>
        <a:lstStyle/>
        <a:p>
          <a:endParaRPr lang="ru-RU"/>
        </a:p>
      </dgm:t>
    </dgm:pt>
    <dgm:pt modelId="{CE6147FD-993C-4DA3-BF9F-5BE6544F02BB}" type="sibTrans" cxnId="{B2BAF8F1-34F9-4C9E-80BA-26127025C4B6}">
      <dgm:prSet/>
      <dgm:spPr/>
      <dgm:t>
        <a:bodyPr/>
        <a:lstStyle/>
        <a:p>
          <a:endParaRPr lang="ru-RU"/>
        </a:p>
      </dgm:t>
    </dgm:pt>
    <dgm:pt modelId="{81BE2147-8E09-4E26-AC8E-AF3B6ABD97CE}">
      <dgm:prSet custT="1"/>
      <dgm:spPr/>
      <dgm:t>
        <a:bodyPr/>
        <a:lstStyle/>
        <a:p>
          <a:pPr rtl="0"/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Гидроцеле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3FD92-3565-4195-9077-C0403E620CE3}" type="parTrans" cxnId="{B5062964-6414-4DA8-B58F-7FA6BA86611E}">
      <dgm:prSet/>
      <dgm:spPr/>
      <dgm:t>
        <a:bodyPr/>
        <a:lstStyle/>
        <a:p>
          <a:endParaRPr lang="ru-RU"/>
        </a:p>
      </dgm:t>
    </dgm:pt>
    <dgm:pt modelId="{1425EAE7-0F04-4F61-96D7-8626974D241D}" type="sibTrans" cxnId="{B5062964-6414-4DA8-B58F-7FA6BA86611E}">
      <dgm:prSet/>
      <dgm:spPr/>
      <dgm:t>
        <a:bodyPr/>
        <a:lstStyle/>
        <a:p>
          <a:endParaRPr lang="ru-RU"/>
        </a:p>
      </dgm:t>
    </dgm:pt>
    <dgm:pt modelId="{5AB73190-F61E-4FB1-BA4A-46C4842B6C54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Травма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D75F4-0900-46AC-B7D3-97EA3AE2E3B6}" type="parTrans" cxnId="{FEAD249B-BAC0-492D-B110-B37BC135B442}">
      <dgm:prSet/>
      <dgm:spPr/>
      <dgm:t>
        <a:bodyPr/>
        <a:lstStyle/>
        <a:p>
          <a:endParaRPr lang="ru-RU"/>
        </a:p>
      </dgm:t>
    </dgm:pt>
    <dgm:pt modelId="{96546170-6DFE-4BD1-B492-085D3C0FE6D7}" type="sibTrans" cxnId="{FEAD249B-BAC0-492D-B110-B37BC135B442}">
      <dgm:prSet/>
      <dgm:spPr/>
      <dgm:t>
        <a:bodyPr/>
        <a:lstStyle/>
        <a:p>
          <a:endParaRPr lang="ru-RU"/>
        </a:p>
      </dgm:t>
    </dgm:pt>
    <dgm:pt modelId="{7EDFBF6B-E5CD-47F8-9E8C-BA362022F5A3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Отек оболочки мошонки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17A55A-15C0-4998-804C-AB08D82C1091}" type="parTrans" cxnId="{3E4B0CE9-FCC2-4C8E-BA9D-C021236B37A4}">
      <dgm:prSet/>
      <dgm:spPr/>
      <dgm:t>
        <a:bodyPr/>
        <a:lstStyle/>
        <a:p>
          <a:endParaRPr lang="ru-RU"/>
        </a:p>
      </dgm:t>
    </dgm:pt>
    <dgm:pt modelId="{4159441A-BCA2-45AC-B4CA-97C6ABB2A535}" type="sibTrans" cxnId="{3E4B0CE9-FCC2-4C8E-BA9D-C021236B37A4}">
      <dgm:prSet/>
      <dgm:spPr/>
      <dgm:t>
        <a:bodyPr/>
        <a:lstStyle/>
        <a:p>
          <a:endParaRPr lang="ru-RU"/>
        </a:p>
      </dgm:t>
    </dgm:pt>
    <dgm:pt modelId="{B68A24C4-4A56-40F7-858B-AB1FD36FB6C2}" type="pres">
      <dgm:prSet presAssocID="{AC329A6A-2DF8-43DD-AB32-1440C9BA985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19E061-E8D1-4509-9585-197BE9201CAD}" type="pres">
      <dgm:prSet presAssocID="{BDEA7802-342B-4140-9E0A-8E3134B1EA29}" presName="circ1" presStyleLbl="vennNode1" presStyleIdx="0" presStyleCnt="5"/>
      <dgm:spPr/>
    </dgm:pt>
    <dgm:pt modelId="{31AA755C-7A2A-44D8-AE6B-2FBFE01D8106}" type="pres">
      <dgm:prSet presAssocID="{BDEA7802-342B-4140-9E0A-8E3134B1EA29}" presName="circ1Tx" presStyleLbl="revTx" presStyleIdx="0" presStyleCnt="0" custScaleX="159453" custLinFactNeighborX="6058" custLinFactNeighborY="-1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CD554-FDB8-40AB-B0F5-EE818265AEA6}" type="pres">
      <dgm:prSet presAssocID="{A77ED70C-710E-451D-9F0A-5D09518CAD7E}" presName="circ2" presStyleLbl="vennNode1" presStyleIdx="1" presStyleCnt="5"/>
      <dgm:spPr/>
    </dgm:pt>
    <dgm:pt modelId="{71497440-A7DC-4023-B5AF-4E97E7A71F0E}" type="pres">
      <dgm:prSet presAssocID="{A77ED70C-710E-451D-9F0A-5D09518CAD7E}" presName="circ2Tx" presStyleLbl="revTx" presStyleIdx="0" presStyleCnt="0" custScaleX="159453" custLinFactNeighborX="6757" custLinFactNeighborY="-22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E265D-793C-4D4E-93B7-DC598FFEF55A}" type="pres">
      <dgm:prSet presAssocID="{81BE2147-8E09-4E26-AC8E-AF3B6ABD97CE}" presName="circ3" presStyleLbl="vennNode1" presStyleIdx="2" presStyleCnt="5"/>
      <dgm:spPr/>
    </dgm:pt>
    <dgm:pt modelId="{BD530D55-361D-46C0-B4FF-1599956EA2FD}" type="pres">
      <dgm:prSet presAssocID="{81BE2147-8E09-4E26-AC8E-AF3B6ABD97CE}" presName="circ3Tx" presStyleLbl="revTx" presStyleIdx="0" presStyleCnt="0" custScaleX="159453" custLinFactNeighborX="6757" custLinFactNeighborY="-22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5AAEB-BA80-42C1-91C2-C702F8F88528}" type="pres">
      <dgm:prSet presAssocID="{5AB73190-F61E-4FB1-BA4A-46C4842B6C54}" presName="circ4" presStyleLbl="vennNode1" presStyleIdx="3" presStyleCnt="5"/>
      <dgm:spPr/>
    </dgm:pt>
    <dgm:pt modelId="{C853BED9-A624-4737-807E-5A9BB1BF8440}" type="pres">
      <dgm:prSet presAssocID="{5AB73190-F61E-4FB1-BA4A-46C4842B6C54}" presName="circ4Tx" presStyleLbl="revTx" presStyleIdx="0" presStyleCnt="0" custScaleX="159453" custLinFactNeighborX="6757" custLinFactNeighborY="-22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86059-473D-4BF9-AE43-2E268ADC78C9}" type="pres">
      <dgm:prSet presAssocID="{7EDFBF6B-E5CD-47F8-9E8C-BA362022F5A3}" presName="circ5" presStyleLbl="vennNode1" presStyleIdx="4" presStyleCnt="5"/>
      <dgm:spPr/>
    </dgm:pt>
    <dgm:pt modelId="{02D387A5-1997-40E3-93B2-9AB54ECE5A99}" type="pres">
      <dgm:prSet presAssocID="{7EDFBF6B-E5CD-47F8-9E8C-BA362022F5A3}" presName="circ5Tx" presStyleLbl="revTx" presStyleIdx="0" presStyleCnt="0" custScaleX="159453" custLinFactNeighborX="6757" custLinFactNeighborY="-22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5D164-85C8-4F77-B1D1-34437F03CD94}" type="presOf" srcId="{A77ED70C-710E-451D-9F0A-5D09518CAD7E}" destId="{71497440-A7DC-4023-B5AF-4E97E7A71F0E}" srcOrd="0" destOrd="0" presId="urn:microsoft.com/office/officeart/2005/8/layout/venn1"/>
    <dgm:cxn modelId="{B2F5B805-EA3E-424A-B948-CC052F48B07B}" type="presOf" srcId="{81BE2147-8E09-4E26-AC8E-AF3B6ABD97CE}" destId="{BD530D55-361D-46C0-B4FF-1599956EA2FD}" srcOrd="0" destOrd="0" presId="urn:microsoft.com/office/officeart/2005/8/layout/venn1"/>
    <dgm:cxn modelId="{B2BAF8F1-34F9-4C9E-80BA-26127025C4B6}" srcId="{AC329A6A-2DF8-43DD-AB32-1440C9BA985C}" destId="{A77ED70C-710E-451D-9F0A-5D09518CAD7E}" srcOrd="1" destOrd="0" parTransId="{8B554979-0EFA-4B2A-93EE-49DFBFC8B11B}" sibTransId="{CE6147FD-993C-4DA3-BF9F-5BE6544F02BB}"/>
    <dgm:cxn modelId="{B5062964-6414-4DA8-B58F-7FA6BA86611E}" srcId="{AC329A6A-2DF8-43DD-AB32-1440C9BA985C}" destId="{81BE2147-8E09-4E26-AC8E-AF3B6ABD97CE}" srcOrd="2" destOrd="0" parTransId="{82B3FD92-3565-4195-9077-C0403E620CE3}" sibTransId="{1425EAE7-0F04-4F61-96D7-8626974D241D}"/>
    <dgm:cxn modelId="{763B8B60-2015-4CCF-BFC1-E976B3C2A552}" type="presOf" srcId="{5AB73190-F61E-4FB1-BA4A-46C4842B6C54}" destId="{C853BED9-A624-4737-807E-5A9BB1BF8440}" srcOrd="0" destOrd="0" presId="urn:microsoft.com/office/officeart/2005/8/layout/venn1"/>
    <dgm:cxn modelId="{3E4B0CE9-FCC2-4C8E-BA9D-C021236B37A4}" srcId="{AC329A6A-2DF8-43DD-AB32-1440C9BA985C}" destId="{7EDFBF6B-E5CD-47F8-9E8C-BA362022F5A3}" srcOrd="4" destOrd="0" parTransId="{1017A55A-15C0-4998-804C-AB08D82C1091}" sibTransId="{4159441A-BCA2-45AC-B4CA-97C6ABB2A535}"/>
    <dgm:cxn modelId="{AF2C0B40-F560-4E2E-82F1-9CEC041A2958}" type="presOf" srcId="{AC329A6A-2DF8-43DD-AB32-1440C9BA985C}" destId="{B68A24C4-4A56-40F7-858B-AB1FD36FB6C2}" srcOrd="0" destOrd="0" presId="urn:microsoft.com/office/officeart/2005/8/layout/venn1"/>
    <dgm:cxn modelId="{2BB51BAA-F874-4021-80C1-60B47BF108DE}" type="presOf" srcId="{BDEA7802-342B-4140-9E0A-8E3134B1EA29}" destId="{31AA755C-7A2A-44D8-AE6B-2FBFE01D8106}" srcOrd="0" destOrd="0" presId="urn:microsoft.com/office/officeart/2005/8/layout/venn1"/>
    <dgm:cxn modelId="{005F59D3-E2C7-4989-9497-FC9AE52773AA}" type="presOf" srcId="{7EDFBF6B-E5CD-47F8-9E8C-BA362022F5A3}" destId="{02D387A5-1997-40E3-93B2-9AB54ECE5A99}" srcOrd="0" destOrd="0" presId="urn:microsoft.com/office/officeart/2005/8/layout/venn1"/>
    <dgm:cxn modelId="{65F3256D-2FAE-4961-B5B8-D08B22C31CD4}" srcId="{AC329A6A-2DF8-43DD-AB32-1440C9BA985C}" destId="{BDEA7802-342B-4140-9E0A-8E3134B1EA29}" srcOrd="0" destOrd="0" parTransId="{FB54A6EF-7715-4117-926C-4C20F6454FE0}" sibTransId="{926249EA-C19B-4CD1-93AF-4353C3CEE8B4}"/>
    <dgm:cxn modelId="{FEAD249B-BAC0-492D-B110-B37BC135B442}" srcId="{AC329A6A-2DF8-43DD-AB32-1440C9BA985C}" destId="{5AB73190-F61E-4FB1-BA4A-46C4842B6C54}" srcOrd="3" destOrd="0" parTransId="{230D75F4-0900-46AC-B7D3-97EA3AE2E3B6}" sibTransId="{96546170-6DFE-4BD1-B492-085D3C0FE6D7}"/>
    <dgm:cxn modelId="{977358CF-9908-47CD-993F-23ECAFA6D755}" type="presParOf" srcId="{B68A24C4-4A56-40F7-858B-AB1FD36FB6C2}" destId="{1019E061-E8D1-4509-9585-197BE9201CAD}" srcOrd="0" destOrd="0" presId="urn:microsoft.com/office/officeart/2005/8/layout/venn1"/>
    <dgm:cxn modelId="{F1257C8F-5468-4195-A341-E915E6B5CB33}" type="presParOf" srcId="{B68A24C4-4A56-40F7-858B-AB1FD36FB6C2}" destId="{31AA755C-7A2A-44D8-AE6B-2FBFE01D8106}" srcOrd="1" destOrd="0" presId="urn:microsoft.com/office/officeart/2005/8/layout/venn1"/>
    <dgm:cxn modelId="{57671CC3-764C-440A-9796-7EFF22224EFA}" type="presParOf" srcId="{B68A24C4-4A56-40F7-858B-AB1FD36FB6C2}" destId="{9C4CD554-FDB8-40AB-B0F5-EE818265AEA6}" srcOrd="2" destOrd="0" presId="urn:microsoft.com/office/officeart/2005/8/layout/venn1"/>
    <dgm:cxn modelId="{850E6FFA-9BB8-4475-91C4-5003AB5C809C}" type="presParOf" srcId="{B68A24C4-4A56-40F7-858B-AB1FD36FB6C2}" destId="{71497440-A7DC-4023-B5AF-4E97E7A71F0E}" srcOrd="3" destOrd="0" presId="urn:microsoft.com/office/officeart/2005/8/layout/venn1"/>
    <dgm:cxn modelId="{B5ADC1E9-E738-4B5D-94D5-5EA483526CD4}" type="presParOf" srcId="{B68A24C4-4A56-40F7-858B-AB1FD36FB6C2}" destId="{128E265D-793C-4D4E-93B7-DC598FFEF55A}" srcOrd="4" destOrd="0" presId="urn:microsoft.com/office/officeart/2005/8/layout/venn1"/>
    <dgm:cxn modelId="{09C78FFF-613A-417E-854B-2C2083DEB70D}" type="presParOf" srcId="{B68A24C4-4A56-40F7-858B-AB1FD36FB6C2}" destId="{BD530D55-361D-46C0-B4FF-1599956EA2FD}" srcOrd="5" destOrd="0" presId="urn:microsoft.com/office/officeart/2005/8/layout/venn1"/>
    <dgm:cxn modelId="{940F5801-295D-4E55-9895-6C19AC9F82E1}" type="presParOf" srcId="{B68A24C4-4A56-40F7-858B-AB1FD36FB6C2}" destId="{0445AAEB-BA80-42C1-91C2-C702F8F88528}" srcOrd="6" destOrd="0" presId="urn:microsoft.com/office/officeart/2005/8/layout/venn1"/>
    <dgm:cxn modelId="{56F7BBFD-CDB4-43A3-8998-ACD27AF59254}" type="presParOf" srcId="{B68A24C4-4A56-40F7-858B-AB1FD36FB6C2}" destId="{C853BED9-A624-4737-807E-5A9BB1BF8440}" srcOrd="7" destOrd="0" presId="urn:microsoft.com/office/officeart/2005/8/layout/venn1"/>
    <dgm:cxn modelId="{925D9444-49C8-4C7A-8A77-735EA526B4A9}" type="presParOf" srcId="{B68A24C4-4A56-40F7-858B-AB1FD36FB6C2}" destId="{5FD86059-473D-4BF9-AE43-2E268ADC78C9}" srcOrd="8" destOrd="0" presId="urn:microsoft.com/office/officeart/2005/8/layout/venn1"/>
    <dgm:cxn modelId="{A334C846-13A0-40D8-BF33-1B844D2933DF}" type="presParOf" srcId="{B68A24C4-4A56-40F7-858B-AB1FD36FB6C2}" destId="{02D387A5-1997-40E3-93B2-9AB54ECE5A9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9E061-E8D1-4509-9585-197BE9201CAD}">
      <dsp:nvSpPr>
        <dsp:cNvPr id="0" name=""/>
        <dsp:cNvSpPr/>
      </dsp:nvSpPr>
      <dsp:spPr>
        <a:xfrm>
          <a:off x="4533467" y="1222583"/>
          <a:ext cx="1501418" cy="15014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AA755C-7A2A-44D8-AE6B-2FBFE01D8106}">
      <dsp:nvSpPr>
        <dsp:cNvPr id="0" name=""/>
        <dsp:cNvSpPr/>
      </dsp:nvSpPr>
      <dsp:spPr>
        <a:xfrm>
          <a:off x="4001133" y="0"/>
          <a:ext cx="2777105" cy="10080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Гематома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1133" y="0"/>
        <a:ext cx="2777105" cy="1008095"/>
      </dsp:txXfrm>
    </dsp:sp>
    <dsp:sp modelId="{9C4CD554-FDB8-40AB-B0F5-EE818265AEA6}">
      <dsp:nvSpPr>
        <dsp:cNvPr id="0" name=""/>
        <dsp:cNvSpPr/>
      </dsp:nvSpPr>
      <dsp:spPr>
        <a:xfrm>
          <a:off x="5104607" y="1637403"/>
          <a:ext cx="1501418" cy="15014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497440-A7DC-4023-B5AF-4E97E7A71F0E}">
      <dsp:nvSpPr>
        <dsp:cNvPr id="0" name=""/>
        <dsp:cNvSpPr/>
      </dsp:nvSpPr>
      <dsp:spPr>
        <a:xfrm>
          <a:off x="6366875" y="1080781"/>
          <a:ext cx="2489818" cy="10938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Паховая грыжа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6875" y="1080781"/>
        <a:ext cx="2489818" cy="1093890"/>
      </dsp:txXfrm>
    </dsp:sp>
    <dsp:sp modelId="{128E265D-793C-4D4E-93B7-DC598FFEF55A}">
      <dsp:nvSpPr>
        <dsp:cNvPr id="0" name=""/>
        <dsp:cNvSpPr/>
      </dsp:nvSpPr>
      <dsp:spPr>
        <a:xfrm>
          <a:off x="4886601" y="2309181"/>
          <a:ext cx="1501418" cy="15014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530D55-361D-46C0-B4FF-1599956EA2FD}">
      <dsp:nvSpPr>
        <dsp:cNvPr id="0" name=""/>
        <dsp:cNvSpPr/>
      </dsp:nvSpPr>
      <dsp:spPr>
        <a:xfrm>
          <a:off x="6126648" y="2946829"/>
          <a:ext cx="2489818" cy="10938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Гидроцеле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6648" y="2946829"/>
        <a:ext cx="2489818" cy="1093890"/>
      </dsp:txXfrm>
    </dsp:sp>
    <dsp:sp modelId="{0445AAEB-BA80-42C1-91C2-C702F8F88528}">
      <dsp:nvSpPr>
        <dsp:cNvPr id="0" name=""/>
        <dsp:cNvSpPr/>
      </dsp:nvSpPr>
      <dsp:spPr>
        <a:xfrm>
          <a:off x="4180334" y="2309181"/>
          <a:ext cx="1501418" cy="15014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53BED9-A624-4737-807E-5A9BB1BF8440}">
      <dsp:nvSpPr>
        <dsp:cNvPr id="0" name=""/>
        <dsp:cNvSpPr/>
      </dsp:nvSpPr>
      <dsp:spPr>
        <a:xfrm>
          <a:off x="2162904" y="2946829"/>
          <a:ext cx="2489818" cy="10938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Травма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2904" y="2946829"/>
        <a:ext cx="2489818" cy="1093890"/>
      </dsp:txXfrm>
    </dsp:sp>
    <dsp:sp modelId="{5FD86059-473D-4BF9-AE43-2E268ADC78C9}">
      <dsp:nvSpPr>
        <dsp:cNvPr id="0" name=""/>
        <dsp:cNvSpPr/>
      </dsp:nvSpPr>
      <dsp:spPr>
        <a:xfrm>
          <a:off x="3962328" y="1637403"/>
          <a:ext cx="1501418" cy="15014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D387A5-1997-40E3-93B2-9AB54ECE5A99}">
      <dsp:nvSpPr>
        <dsp:cNvPr id="0" name=""/>
        <dsp:cNvSpPr/>
      </dsp:nvSpPr>
      <dsp:spPr>
        <a:xfrm>
          <a:off x="1922677" y="1080781"/>
          <a:ext cx="2489818" cy="10938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Отек оболочки мошонки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2677" y="1080781"/>
        <a:ext cx="2489818" cy="1093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6920-5085-4B1F-8483-F8FDF5ED776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6058A-D812-4D88-AD75-A4778A02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2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Случай 4: В анамнезе </a:t>
            </a:r>
            <a:r>
              <a:rPr lang="ru-RU" dirty="0" err="1" smtClean="0"/>
              <a:t>перекрут</a:t>
            </a:r>
            <a:r>
              <a:rPr lang="ru-RU" dirty="0" smtClean="0"/>
              <a:t> правого яичка у 70-летнего мужчины</a:t>
            </a:r>
          </a:p>
          <a:p>
            <a:r>
              <a:rPr lang="ru-RU" dirty="0" smtClean="0"/>
              <a:t>Хроническая ишемия может привести к некрозу яичек, атрофии и фиброзу.</a:t>
            </a:r>
          </a:p>
          <a:p>
            <a:r>
              <a:rPr lang="ru-RU" dirty="0" smtClean="0"/>
              <a:t>Возрастная атрофия проявляется в виде фиброза и снижения кровотока, ее трудно отличить от ишемической атрофии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7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9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СЛУЧАЙ 5: Боль в области мошонки слева у 22-летнего </a:t>
            </a:r>
            <a:r>
              <a:rPr lang="ru-RU" dirty="0" err="1" smtClean="0"/>
              <a:t>мужчины,через</a:t>
            </a:r>
            <a:r>
              <a:rPr lang="ru-RU" dirty="0" smtClean="0"/>
              <a:t> 1 неделю после падения со скейтборда</a:t>
            </a:r>
          </a:p>
          <a:p>
            <a:r>
              <a:rPr lang="ru-RU" dirty="0" smtClean="0"/>
              <a:t>Лечение: хирургическое удаление гематомы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49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ru-RU" baseline="0" dirty="0" smtClean="0"/>
              <a:t> 5(продолжение) УЗИ после удаление гематомы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8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СЛУЧАЙ 6: Травматическое повреждение области мошонки справа у 25-летнего мужчины   </a:t>
            </a:r>
          </a:p>
          <a:p>
            <a:r>
              <a:rPr lang="ru-RU" dirty="0" smtClean="0"/>
              <a:t>ЛЕЧЕНИЕ: Хирургическое лечение подтвердило разрыв яичка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7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СЛУЧАЙ 7: Отек мошонки у 15-летнего мальчика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</a:t>
            </a:r>
            <a:r>
              <a:rPr lang="ru-RU" baseline="0" dirty="0" smtClean="0"/>
              <a:t> </a:t>
            </a:r>
            <a:r>
              <a:rPr lang="ru-RU" dirty="0" err="1" smtClean="0"/>
              <a:t>гидроцеле</a:t>
            </a:r>
            <a:r>
              <a:rPr lang="ru-RU" dirty="0" smtClean="0"/>
              <a:t> нарушается приток крови к органу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Лечение: </a:t>
            </a:r>
            <a:r>
              <a:rPr lang="ru-RU" dirty="0" err="1" smtClean="0"/>
              <a:t>Гидроцелэктомия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81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8:Боль в области мошонки справа и наличие грыжи у 5-летнего мальчика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200" kern="1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 Экстренное ручное вправление грыжи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37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СЛУЧАЙ 8 (продолжение): Наблюдение после ручного вправления грыжи</a:t>
            </a:r>
          </a:p>
          <a:p>
            <a:r>
              <a:rPr lang="ru-RU" dirty="0" smtClean="0"/>
              <a:t>RI = индекс резистентности, </a:t>
            </a:r>
            <a:r>
              <a:rPr lang="ru-RU" dirty="0" err="1" smtClean="0"/>
              <a:t>Vs</a:t>
            </a:r>
            <a:r>
              <a:rPr lang="ru-RU" dirty="0" smtClean="0"/>
              <a:t> = систолическая скорость, </a:t>
            </a:r>
            <a:r>
              <a:rPr lang="ru-RU" dirty="0" err="1" smtClean="0"/>
              <a:t>Vd</a:t>
            </a:r>
            <a:r>
              <a:rPr lang="ru-RU" dirty="0" smtClean="0"/>
              <a:t> = диастолическая скорость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7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0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Случай</a:t>
            </a:r>
            <a:r>
              <a:rPr lang="ru-RU" altLang="en-US" sz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: </a:t>
            </a:r>
            <a:r>
              <a:rPr lang="ru-RU" altLang="en-US" sz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Сильная боль в левом яичке у 16-летнего мальчика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1.Режим ЦДК  2.ЦДК</a:t>
            </a:r>
            <a:r>
              <a:rPr lang="ru-RU" altLang="en-US" sz="1200" baseline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спектральный </a:t>
            </a:r>
            <a:r>
              <a:rPr lang="ru-RU" altLang="en-US" sz="1200" baseline="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допплер</a:t>
            </a:r>
            <a:endParaRPr lang="ru-RU" altLang="en-US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Лечение: </a:t>
            </a:r>
            <a:r>
              <a:rPr lang="ru-RU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</a:t>
            </a:r>
            <a:r>
              <a:rPr lang="ru-RU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деторсия</a:t>
            </a:r>
            <a:r>
              <a:rPr lang="ru-RU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последующей 2стор </a:t>
            </a:r>
            <a:r>
              <a:rPr lang="ru-RU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орхиопексией</a:t>
            </a:r>
            <a:endParaRPr lang="ru-RU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2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2: Периодическая боль в левом яичке у 13-летнего мальчика</a:t>
            </a:r>
            <a:endParaRPr kumimoji="0" lang="ru-RU" altLang="en-US" sz="1100" b="0" i="0" u="none" strike="noStrike" kern="1200" cap="none" spc="0" normalizeH="0" baseline="0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Лечение: Хирургическая </a:t>
            </a:r>
            <a:r>
              <a:rPr lang="ru-RU" dirty="0" err="1" smtClean="0"/>
              <a:t>деторсия</a:t>
            </a:r>
            <a:r>
              <a:rPr lang="ru-RU" dirty="0" smtClean="0"/>
              <a:t> и </a:t>
            </a:r>
            <a:r>
              <a:rPr lang="ru-RU" dirty="0" err="1" smtClean="0"/>
              <a:t>орхиопексия</a:t>
            </a:r>
            <a:r>
              <a:rPr lang="ru-RU" dirty="0" smtClean="0"/>
              <a:t>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прикрепление яичка к соседним тканям с помощью швов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Случай3: П</a:t>
            </a:r>
            <a:r>
              <a:rPr kumimoji="0" lang="ru-RU" altLang="en-US" sz="1200" i="0" u="none" strike="noStrike" kern="1200" cap="none" spc="0" normalizeH="0" baseline="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ериодическая боль в области мошонки слева в течение месяца, у 25-летнего мужчины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6058A-D812-4D88-AD75-A4778A0246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0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279" y="328355"/>
            <a:ext cx="5249527" cy="951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429" y="6032678"/>
            <a:ext cx="1217891" cy="61463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5970" y="0"/>
            <a:ext cx="2127380" cy="212738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31145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5970" y="2370193"/>
            <a:ext cx="2127380" cy="2127380"/>
          </a:xfrm>
          <a:prstGeom prst="rect">
            <a:avLst/>
          </a:prstGeom>
          <a:solidFill>
            <a:srgbClr val="E27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31145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-5970" y="4730620"/>
            <a:ext cx="2127380" cy="2127380"/>
          </a:xfrm>
          <a:prstGeom prst="rect">
            <a:avLst/>
          </a:prstGeom>
          <a:solidFill>
            <a:srgbClr val="F0B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31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6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279" y="328355"/>
            <a:ext cx="5249527" cy="951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429" y="6032678"/>
            <a:ext cx="1217891" cy="61463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5970" y="0"/>
            <a:ext cx="2127380" cy="212738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31145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5970" y="2370193"/>
            <a:ext cx="2127380" cy="2127380"/>
          </a:xfrm>
          <a:prstGeom prst="rect">
            <a:avLst/>
          </a:prstGeom>
          <a:solidFill>
            <a:srgbClr val="E27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31145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-5970" y="4730620"/>
            <a:ext cx="2127380" cy="2127380"/>
          </a:xfrm>
          <a:prstGeom prst="rect">
            <a:avLst/>
          </a:prstGeom>
          <a:solidFill>
            <a:srgbClr val="F0B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31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073" y="6508198"/>
            <a:ext cx="1028172" cy="272257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1001" y="6203793"/>
            <a:ext cx="2355657" cy="608811"/>
            <a:chOff x="-5972" y="6038503"/>
            <a:chExt cx="2355657" cy="6088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02" y="6149671"/>
              <a:ext cx="2132683" cy="38647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-5972" y="6038503"/>
              <a:ext cx="188849" cy="188849"/>
            </a:xfrm>
            <a:prstGeom prst="rect">
              <a:avLst/>
            </a:prstGeom>
            <a:solidFill>
              <a:srgbClr val="D31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972" y="6248484"/>
              <a:ext cx="188849" cy="188849"/>
            </a:xfrm>
            <a:prstGeom prst="rect">
              <a:avLst/>
            </a:prstGeom>
            <a:solidFill>
              <a:srgbClr val="E2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5972" y="6458465"/>
              <a:ext cx="188848" cy="188848"/>
            </a:xfrm>
            <a:prstGeom prst="rect">
              <a:avLst/>
            </a:prstGeom>
            <a:solidFill>
              <a:srgbClr val="F0B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1" y="14583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62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073" y="6508198"/>
            <a:ext cx="1028172" cy="272257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1001" y="6203793"/>
            <a:ext cx="2355657" cy="608811"/>
            <a:chOff x="-5972" y="6038503"/>
            <a:chExt cx="2355657" cy="6088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02" y="6149671"/>
              <a:ext cx="2132683" cy="38647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-5972" y="6038503"/>
              <a:ext cx="188849" cy="188849"/>
            </a:xfrm>
            <a:prstGeom prst="rect">
              <a:avLst/>
            </a:prstGeom>
            <a:solidFill>
              <a:srgbClr val="D31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972" y="6248484"/>
              <a:ext cx="188849" cy="188849"/>
            </a:xfrm>
            <a:prstGeom prst="rect">
              <a:avLst/>
            </a:prstGeom>
            <a:solidFill>
              <a:srgbClr val="E2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5972" y="6458465"/>
              <a:ext cx="188848" cy="188848"/>
            </a:xfrm>
            <a:prstGeom prst="rect">
              <a:avLst/>
            </a:prstGeom>
            <a:solidFill>
              <a:srgbClr val="F0B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6024" y="915280"/>
            <a:ext cx="11625030" cy="5288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3812"/>
          </a:xfrm>
          <a:prstGeom prst="rect">
            <a:avLst/>
          </a:prstGeom>
          <a:solidFill>
            <a:srgbClr val="F0B3AE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12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073" y="6508198"/>
            <a:ext cx="1028172" cy="272257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1001" y="6203793"/>
            <a:ext cx="2355657" cy="608811"/>
            <a:chOff x="-5972" y="6038503"/>
            <a:chExt cx="2355657" cy="6088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02" y="6149671"/>
              <a:ext cx="2132683" cy="38647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-5972" y="6038503"/>
              <a:ext cx="188849" cy="188849"/>
            </a:xfrm>
            <a:prstGeom prst="rect">
              <a:avLst/>
            </a:prstGeom>
            <a:solidFill>
              <a:srgbClr val="D31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972" y="6248484"/>
              <a:ext cx="188849" cy="188849"/>
            </a:xfrm>
            <a:prstGeom prst="rect">
              <a:avLst/>
            </a:prstGeom>
            <a:solidFill>
              <a:srgbClr val="E2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5972" y="6458465"/>
              <a:ext cx="188848" cy="188848"/>
            </a:xfrm>
            <a:prstGeom prst="rect">
              <a:avLst/>
            </a:prstGeom>
            <a:solidFill>
              <a:srgbClr val="F0B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93688" y="204788"/>
            <a:ext cx="5800725" cy="322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1"/>
          </p:nvPr>
        </p:nvSpPr>
        <p:spPr>
          <a:xfrm>
            <a:off x="6094413" y="204788"/>
            <a:ext cx="5800725" cy="322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/>
          </p:nvPr>
        </p:nvSpPr>
        <p:spPr>
          <a:xfrm>
            <a:off x="293975" y="3429000"/>
            <a:ext cx="5800725" cy="322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/>
          </p:nvPr>
        </p:nvSpPr>
        <p:spPr>
          <a:xfrm>
            <a:off x="6094413" y="3429000"/>
            <a:ext cx="5800725" cy="322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28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073" y="6508198"/>
            <a:ext cx="1028172" cy="272257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1001" y="6203793"/>
            <a:ext cx="2355657" cy="608811"/>
            <a:chOff x="-5972" y="6038503"/>
            <a:chExt cx="2355657" cy="6088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02" y="6149671"/>
              <a:ext cx="2132683" cy="38647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-5972" y="6038503"/>
              <a:ext cx="188849" cy="188849"/>
            </a:xfrm>
            <a:prstGeom prst="rect">
              <a:avLst/>
            </a:prstGeom>
            <a:solidFill>
              <a:srgbClr val="D31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972" y="6248484"/>
              <a:ext cx="188849" cy="188849"/>
            </a:xfrm>
            <a:prstGeom prst="rect">
              <a:avLst/>
            </a:prstGeom>
            <a:solidFill>
              <a:srgbClr val="E2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5972" y="6458465"/>
              <a:ext cx="188848" cy="188848"/>
            </a:xfrm>
            <a:prstGeom prst="rect">
              <a:avLst/>
            </a:prstGeom>
            <a:solidFill>
              <a:srgbClr val="F0B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9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gested R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073" y="6508198"/>
            <a:ext cx="1028172" cy="27225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1001" y="6203793"/>
            <a:ext cx="2355657" cy="608811"/>
            <a:chOff x="-5972" y="6038503"/>
            <a:chExt cx="2355657" cy="6088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02" y="6149671"/>
              <a:ext cx="2132683" cy="38647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5972" y="6038503"/>
              <a:ext cx="188849" cy="188849"/>
            </a:xfrm>
            <a:prstGeom prst="rect">
              <a:avLst/>
            </a:prstGeom>
            <a:solidFill>
              <a:srgbClr val="D31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5972" y="6248484"/>
              <a:ext cx="188849" cy="188849"/>
            </a:xfrm>
            <a:prstGeom prst="rect">
              <a:avLst/>
            </a:prstGeom>
            <a:solidFill>
              <a:srgbClr val="E27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5972" y="6458465"/>
              <a:ext cx="188848" cy="188848"/>
            </a:xfrm>
            <a:prstGeom prst="rect">
              <a:avLst/>
            </a:prstGeom>
            <a:solidFill>
              <a:srgbClr val="F0B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31145"/>
                </a:solidFill>
              </a:endParaRP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4583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Suggested Readings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790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48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2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55" y="6536532"/>
            <a:ext cx="226543" cy="245259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8535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9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59" r:id="rId6"/>
    <p:sldLayoutId id="2147483655" r:id="rId7"/>
    <p:sldLayoutId id="2147483661" r:id="rId8"/>
    <p:sldLayoutId id="2147483664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0492" y="1740878"/>
            <a:ext cx="9478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48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Отсутствие, снижение или патологический кровоток в яичках: помимо </a:t>
            </a:r>
            <a:r>
              <a:rPr lang="ru-RU" altLang="en-US" sz="4800" noProof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перекрута Часть 1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1507" y="305991"/>
            <a:ext cx="926709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Красноярский государственный медицинский университет им. Проф. В.Ф.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МЗ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20707" y="4394561"/>
            <a:ext cx="4648201" cy="23575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en-US" sz="2400" noProof="1" smtClean="0">
                <a:sym typeface="+mn-ea"/>
              </a:rPr>
              <a:t> </a:t>
            </a:r>
            <a:endParaRPr lang="ru-RU" altLang="en-US" sz="2400" noProof="1"/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en-US" sz="2800" noProof="1">
                <a:sym typeface="+mn-ea"/>
              </a:rPr>
              <a:t>Кудрина Виктория Олеговна</a:t>
            </a:r>
            <a:endParaRPr lang="ru-RU" altLang="en-US" sz="2800" noProof="1"/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en-US" sz="2800" noProof="1">
                <a:sym typeface="+mn-ea"/>
              </a:rPr>
              <a:t>ординатор 1-го года </a:t>
            </a:r>
            <a:r>
              <a:rPr lang="ru-RU" altLang="en-US" sz="2800" noProof="1" smtClean="0">
                <a:sym typeface="+mn-ea"/>
              </a:rPr>
              <a:t>специальности </a:t>
            </a:r>
            <a:r>
              <a:rPr lang="ru-RU" altLang="en-US" sz="2800" noProof="1">
                <a:sym typeface="+mn-ea"/>
              </a:rPr>
              <a:t>31.08.11 «УЗД»</a:t>
            </a:r>
            <a:endParaRPr lang="ru-RU" altLang="en-US" sz="2800" noProof="1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8232"/>
            <a:ext cx="6875585" cy="2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ersons face&#10;&#10;Description generated with very high confidence">
            <a:extLst>
              <a:ext uri="{FF2B5EF4-FFF2-40B4-BE49-F238E27FC236}">
                <a16:creationId xmlns:a16="http://schemas.microsoft.com/office/drawing/2014/main" id="{5ABD2330-35BC-4A12-9046-F9EF0A123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93" y="1754196"/>
            <a:ext cx="4410566" cy="4906158"/>
          </a:xfrm>
          <a:prstGeom prst="rect">
            <a:avLst/>
          </a:prstGeom>
          <a:ln w="76200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яичка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20" y="760496"/>
            <a:ext cx="519248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Перекрут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яичка - наиболее частая причина отсутствия кровотока в яичке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4401" y="1149641"/>
            <a:ext cx="66627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ичко скручивается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семенного канатика,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кровоснабжение снижается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риск развития ишемии ткани яичка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45C6E-E6A8-446D-87E8-76ADDDABA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423" y="2657486"/>
            <a:ext cx="5916088" cy="3967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800070" y="5392479"/>
            <a:ext cx="3469345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ЦДК,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яичке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992687" y="4422207"/>
            <a:ext cx="1441213" cy="874552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2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Патологический кровоток: частичный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перекрут</a:t>
            </a:r>
            <a:endParaRPr lang="en-US" dirty="0"/>
          </a:p>
        </p:txBody>
      </p:sp>
      <p:pic>
        <p:nvPicPr>
          <p:cNvPr id="4" name="Picture 3" descr="A picture containing monitor&#10;&#10;Description generated with high confidence">
            <a:extLst>
              <a:ext uri="{FF2B5EF4-FFF2-40B4-BE49-F238E27FC236}">
                <a16:creationId xmlns:a16="http://schemas.microsoft.com/office/drawing/2014/main" id="{8AD76A16-B88A-47E6-875F-DDDA35ED6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66" y="1028441"/>
            <a:ext cx="4547646" cy="3065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 shot of a video game&#10;&#10;Description generated with high confidence">
            <a:extLst>
              <a:ext uri="{FF2B5EF4-FFF2-40B4-BE49-F238E27FC236}">
                <a16:creationId xmlns:a16="http://schemas.microsoft.com/office/drawing/2014/main" id="{6826A6FC-2934-4925-B9F6-76E87793B8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1256" y="1028441"/>
            <a:ext cx="3596197" cy="3065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05D98F4B-2EC8-4147-B0FA-8B1A499FA46D}"/>
              </a:ext>
            </a:extLst>
          </p:cNvPr>
          <p:cNvSpPr/>
          <p:nvPr/>
        </p:nvSpPr>
        <p:spPr>
          <a:xfrm>
            <a:off x="1638301" y="5217961"/>
            <a:ext cx="9978103" cy="13393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частичном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перекруте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артериальный кровоток может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присутствовать, но венозный отток часто затруднен, что приводит 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диастолического артериального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допплере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C0930A7E-F597-46E6-ACB9-9F23A1FC82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598" y="1028440"/>
            <a:ext cx="3530002" cy="3065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39699" y="4130365"/>
            <a:ext cx="456941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диастолического кровотока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4990" y="4176711"/>
            <a:ext cx="353000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84200" hangingPunct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Частичный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перекрут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 семенного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канатика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2596" y="4176712"/>
            <a:ext cx="359161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кровотока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C7D624-349A-41D9-AD4D-9AD53BB4B86C}"/>
              </a:ext>
            </a:extLst>
          </p:cNvPr>
          <p:cNvSpPr/>
          <p:nvPr/>
        </p:nvSpPr>
        <p:spPr>
          <a:xfrm>
            <a:off x="1514475" y="1213486"/>
            <a:ext cx="123826" cy="93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Сниженный кровоток: последствия перекрута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</a:t>
            </a:r>
            <a:endParaRPr lang="en-US" dirty="0"/>
          </a:p>
        </p:txBody>
      </p:sp>
      <p:pic>
        <p:nvPicPr>
          <p:cNvPr id="4" name="Picture 3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EFCA256B-24A3-434D-868F-A77B738D4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" y="1146243"/>
            <a:ext cx="6211179" cy="3983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2BCFD2D4-FD65-4F00-A363-3CA8DF4A7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287" y="1047209"/>
            <a:ext cx="4316820" cy="3781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2401" y="5200169"/>
            <a:ext cx="622785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84200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(А, Б)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левое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яичко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уменьшено, паренхима гетерогенной структуры, хроническая ишемия после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перекрута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1841" y="4830837"/>
            <a:ext cx="56317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84200" hangingPunct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При дуплексном сканировании,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снижение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васкуляризации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яичка;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*отсутствие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кровотока)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78854" y="167896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sym typeface="Helvetica Neue Medium"/>
              </a:rPr>
              <a:t>*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96CC6B-5D92-4217-A019-6157E4FA3B53}"/>
              </a:ext>
            </a:extLst>
          </p:cNvPr>
          <p:cNvSpPr txBox="1"/>
          <p:nvPr/>
        </p:nvSpPr>
        <p:spPr>
          <a:xfrm>
            <a:off x="324683" y="4643934"/>
            <a:ext cx="22466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FB652D-B8E3-4595-875C-C72FB5F1037D}"/>
              </a:ext>
            </a:extLst>
          </p:cNvPr>
          <p:cNvSpPr txBox="1"/>
          <p:nvPr/>
        </p:nvSpPr>
        <p:spPr>
          <a:xfrm>
            <a:off x="3347578" y="4643934"/>
            <a:ext cx="22466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78169"/>
          </a:xfrm>
        </p:spPr>
        <p:txBody>
          <a:bodyPr/>
          <a:lstStyle/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Сниженный кровоток: последствия перекрута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 правого яичка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0D9A8-D4DB-7744-B927-99714586B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88" y="1331041"/>
            <a:ext cx="4508598" cy="3464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9488" y="4795211"/>
            <a:ext cx="45085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Фиброз правого яичка, снижение диастолического кровотока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DADDA-32AB-534B-8CE0-0F321B9B50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268" y="1557021"/>
            <a:ext cx="3775699" cy="2753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229C2-C62D-7D4E-80F0-8EB07EAD4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670" y="1557022"/>
            <a:ext cx="3396598" cy="2753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862670" y="4310848"/>
            <a:ext cx="717835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Левое яичко уменьшено, структура неоднородная, снижение кровотока,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что соответствует возрастным атрофическим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изменениям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89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отсутствия и снижения кровотока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4262" y="5416063"/>
            <a:ext cx="839056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причины могут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нарушению кровоснабжения яичка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44548282"/>
              </p:ext>
            </p:extLst>
          </p:nvPr>
        </p:nvGraphicFramePr>
        <p:xfrm>
          <a:off x="791308" y="915280"/>
          <a:ext cx="10568354" cy="428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06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кровотока: травма мошонки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284E1-7ADF-154E-91A3-462F56B4D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427" y="890141"/>
            <a:ext cx="3444600" cy="356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B13F3-6FA9-6747-8D36-1B3312B9C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026" y="768770"/>
            <a:ext cx="4623517" cy="4538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FEC80-1062-5B47-8D69-3E67C16BB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9" y="890140"/>
            <a:ext cx="2796059" cy="3567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561E4DE5-6381-4962-87B8-2882F290A29E}"/>
              </a:ext>
            </a:extLst>
          </p:cNvPr>
          <p:cNvSpPr/>
          <p:nvPr/>
        </p:nvSpPr>
        <p:spPr>
          <a:xfrm>
            <a:off x="2975258" y="4547918"/>
            <a:ext cx="34577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кровотока в левом яичке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6272DB84-D04B-4499-B719-32280B4A2428}"/>
              </a:ext>
            </a:extLst>
          </p:cNvPr>
          <p:cNvSpPr/>
          <p:nvPr/>
        </p:nvSpPr>
        <p:spPr>
          <a:xfrm>
            <a:off x="155107" y="4573682"/>
            <a:ext cx="266315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Нормальный кровоток в здоровом яичке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4DE7C57-0827-4925-89A8-43B6E023A424}"/>
              </a:ext>
            </a:extLst>
          </p:cNvPr>
          <p:cNvSpPr/>
          <p:nvPr/>
        </p:nvSpPr>
        <p:spPr>
          <a:xfrm>
            <a:off x="6640856" y="4854610"/>
            <a:ext cx="3804406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Гематома левого яичка, приводящая к ишемии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159265" y="2164367"/>
            <a:ext cx="611248" cy="386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613840" y="3598954"/>
            <a:ext cx="510125" cy="3262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40215" y="4033398"/>
            <a:ext cx="463639" cy="3606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0947042" y="4406886"/>
            <a:ext cx="128789" cy="5565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180597" y="3026946"/>
            <a:ext cx="510125" cy="112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B1015F6-412C-415C-B01A-957527312217}"/>
              </a:ext>
            </a:extLst>
          </p:cNvPr>
          <p:cNvSpPr/>
          <p:nvPr/>
        </p:nvSpPr>
        <p:spPr>
          <a:xfrm>
            <a:off x="3086732" y="1452697"/>
            <a:ext cx="344837" cy="2545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0F13F68-D295-9D4D-8177-645B6BAC5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642" y="1085192"/>
            <a:ext cx="5498445" cy="4237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1E97EA-4F7D-C24E-8BF7-44B49E905E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184" y="1180061"/>
            <a:ext cx="5880756" cy="3814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кровотока: травма мошонки (продолжение)</a:t>
            </a:r>
            <a:endParaRPr lang="en-US" dirty="0"/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6272DB84-D04B-4499-B719-32280B4A2428}"/>
              </a:ext>
            </a:extLst>
          </p:cNvPr>
          <p:cNvSpPr/>
          <p:nvPr/>
        </p:nvSpPr>
        <p:spPr>
          <a:xfrm>
            <a:off x="158184" y="5451928"/>
            <a:ext cx="1167690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Хирургическое удаление гематомы уменьшило сдавление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левого яичка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восстановлением кровотока,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) энергетический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(Б)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спектральный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допплер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207" y="1413298"/>
            <a:ext cx="22466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9342" y="1085192"/>
            <a:ext cx="23020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817A4-BAF7-4B02-B520-BE155AB9E357}"/>
              </a:ext>
            </a:extLst>
          </p:cNvPr>
          <p:cNvSpPr/>
          <p:nvPr/>
        </p:nvSpPr>
        <p:spPr>
          <a:xfrm>
            <a:off x="748966" y="1296569"/>
            <a:ext cx="463385" cy="2852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BDA47-FCE0-4970-ACDA-FEE3989B6C94}"/>
              </a:ext>
            </a:extLst>
          </p:cNvPr>
          <p:cNvSpPr/>
          <p:nvPr/>
        </p:nvSpPr>
        <p:spPr>
          <a:xfrm>
            <a:off x="7076135" y="1098295"/>
            <a:ext cx="463385" cy="2852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Сниженный кровоток: разрыв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36"/>
          <a:stretch/>
        </p:blipFill>
        <p:spPr>
          <a:xfrm>
            <a:off x="8807976" y="687522"/>
            <a:ext cx="3231624" cy="2426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184" y="1223059"/>
            <a:ext cx="4179422" cy="331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5"/>
          <a:stretch/>
        </p:blipFill>
        <p:spPr>
          <a:xfrm>
            <a:off x="8807976" y="3119593"/>
            <a:ext cx="3231624" cy="2609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730" y="1223059"/>
            <a:ext cx="4373627" cy="3314217"/>
          </a:xfrm>
          <a:prstGeom prst="rect">
            <a:avLst/>
          </a:prstGeom>
        </p:spPr>
      </p:pic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6272DB84-D04B-4499-B719-32280B4A2428}"/>
              </a:ext>
            </a:extLst>
          </p:cNvPr>
          <p:cNvSpPr/>
          <p:nvPr/>
        </p:nvSpPr>
        <p:spPr>
          <a:xfrm>
            <a:off x="158184" y="4573073"/>
            <a:ext cx="417942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(А) 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равое яичко неоднородной структуры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(Т)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снижение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эхогенности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 оболочки яичка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(**)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сдавление паренхимы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стрелки)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09092" y="3455217"/>
            <a:ext cx="326898" cy="74750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788864" y="1899138"/>
            <a:ext cx="604866" cy="48026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97692" y="248181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sym typeface="Helvetica Neue Medium"/>
              </a:rPr>
              <a:t>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757469">
            <a:off x="1494284" y="315080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sym typeface="Helvetica Neue Medium"/>
              </a:rPr>
              <a:t>**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272DB84-D04B-4499-B719-32280B4A2428}"/>
              </a:ext>
            </a:extLst>
          </p:cNvPr>
          <p:cNvSpPr/>
          <p:nvPr/>
        </p:nvSpPr>
        <p:spPr>
          <a:xfrm>
            <a:off x="4398813" y="4573072"/>
            <a:ext cx="436854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(B) 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ровоток снижен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в правом яичке (T) по сравнению с левым (C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), (D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гематоцеле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 (стрелка)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919546" y="3335470"/>
            <a:ext cx="418060" cy="48293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7187517" y="2379406"/>
            <a:ext cx="47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Helvetica Neue Medium"/>
              </a:rPr>
              <a:t>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42063" y="218022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sym typeface="Helvetica Neue Medium"/>
              </a:rPr>
              <a:t>T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989205" y="3109863"/>
            <a:ext cx="545143" cy="70854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40923-C5D4-4399-B316-600ABE1E07E3}"/>
              </a:ext>
            </a:extLst>
          </p:cNvPr>
          <p:cNvSpPr/>
          <p:nvPr/>
        </p:nvSpPr>
        <p:spPr>
          <a:xfrm>
            <a:off x="5427116" y="1223060"/>
            <a:ext cx="398331" cy="1536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3C70DC-FC6E-4AE2-9677-15FFA33CE0E0}"/>
              </a:ext>
            </a:extLst>
          </p:cNvPr>
          <p:cNvSpPr/>
          <p:nvPr/>
        </p:nvSpPr>
        <p:spPr>
          <a:xfrm>
            <a:off x="9266308" y="777145"/>
            <a:ext cx="119396" cy="925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D88164-DF65-4565-AA03-4142CA004B0C}"/>
              </a:ext>
            </a:extLst>
          </p:cNvPr>
          <p:cNvSpPr txBox="1"/>
          <p:nvPr/>
        </p:nvSpPr>
        <p:spPr>
          <a:xfrm>
            <a:off x="227722" y="1299898"/>
            <a:ext cx="22466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77E5F5-C846-4415-926B-EB51ED906B63}"/>
              </a:ext>
            </a:extLst>
          </p:cNvPr>
          <p:cNvSpPr txBox="1"/>
          <p:nvPr/>
        </p:nvSpPr>
        <p:spPr>
          <a:xfrm>
            <a:off x="4573424" y="1293058"/>
            <a:ext cx="22466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5F9019-681E-40F0-8DAB-D925E993FB41}"/>
              </a:ext>
            </a:extLst>
          </p:cNvPr>
          <p:cNvSpPr txBox="1"/>
          <p:nvPr/>
        </p:nvSpPr>
        <p:spPr>
          <a:xfrm>
            <a:off x="8994017" y="823440"/>
            <a:ext cx="22466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BAF152-7803-4DC7-8E20-C0DE9A630038}"/>
              </a:ext>
            </a:extLst>
          </p:cNvPr>
          <p:cNvSpPr txBox="1"/>
          <p:nvPr/>
        </p:nvSpPr>
        <p:spPr>
          <a:xfrm>
            <a:off x="8989205" y="5311085"/>
            <a:ext cx="22466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BBF870-B1EC-6243-AFC9-0AA31B9D0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0211" y="2502049"/>
            <a:ext cx="2791189" cy="2705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Сниженный кровоток: острое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гидроцеле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BF870-B1EC-6243-AFC9-0AA31B9D0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70" y="1382256"/>
            <a:ext cx="3546868" cy="3831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9370" y="5289697"/>
            <a:ext cx="595203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84200" hangingPunct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На ЦДК снижение кровотока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правом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яичке,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по сравнению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левым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pic>
        <p:nvPicPr>
          <p:cNvPr id="8" name="Picture 7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70A908CE-FD1A-4CF8-A015-D022B4CC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6942" y="776492"/>
            <a:ext cx="3132658" cy="2920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3D654674-51D7-45DD-A8A7-0CFD6522ED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0431" y="774425"/>
            <a:ext cx="2752125" cy="2922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950739" y="3826633"/>
            <a:ext cx="42506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84200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нижение кровотока (ДС ЦДК)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6431" y="964457"/>
            <a:ext cx="21159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84200" hangingPunct="0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Гидроцеле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17458" y="1788788"/>
            <a:ext cx="1518973" cy="3215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90624" y="5207836"/>
            <a:ext cx="586916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возникает после травмы, воспалении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044AB4-3BCB-4993-94A3-8573A228B93A}"/>
              </a:ext>
            </a:extLst>
          </p:cNvPr>
          <p:cNvSpPr/>
          <p:nvPr/>
        </p:nvSpPr>
        <p:spPr>
          <a:xfrm>
            <a:off x="6290624" y="774425"/>
            <a:ext cx="463385" cy="2852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67153"/>
          </a:xfrm>
        </p:spPr>
        <p:txBody>
          <a:bodyPr/>
          <a:lstStyle/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кровотока: </a:t>
            </a:r>
            <a:r>
              <a:rPr lang="ru-RU" altLang="en-US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компрессии (паховая грыжа)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985EE-5027-D946-80D7-C980094EB2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8419" y="1280998"/>
            <a:ext cx="3460851" cy="2326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8D194F74-A878-45C5-8CF6-D9E7B0EEAF16}"/>
              </a:ext>
            </a:extLst>
          </p:cNvPr>
          <p:cNvSpPr/>
          <p:nvPr/>
        </p:nvSpPr>
        <p:spPr>
          <a:xfrm>
            <a:off x="4050543" y="5757106"/>
            <a:ext cx="453787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Петли кишечника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(*)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полости мошонки справа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002112-B7B4-42F2-9965-7671D50034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346" y="1286093"/>
            <a:ext cx="3578773" cy="4539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A3BB6392-489D-4C27-ABB0-917C01CB86F9}"/>
              </a:ext>
            </a:extLst>
          </p:cNvPr>
          <p:cNvSpPr/>
          <p:nvPr/>
        </p:nvSpPr>
        <p:spPr>
          <a:xfrm>
            <a:off x="52608" y="4719505"/>
            <a:ext cx="381624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Заполненная жидкостью петля кишки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(*), прилегающий к правому яичку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 (H)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гидроцеле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pic>
        <p:nvPicPr>
          <p:cNvPr id="10" name="herniavid">
            <a:hlinkClick r:id="" action="ppaction://media"/>
            <a:extLst>
              <a:ext uri="{FF2B5EF4-FFF2-40B4-BE49-F238E27FC236}">
                <a16:creationId xmlns:a16="http://schemas.microsoft.com/office/drawing/2014/main" id="{537FA7B0-0010-4B39-802A-C3A9020BBA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8014" t="2932" r="8754" b="320"/>
          <a:stretch/>
        </p:blipFill>
        <p:spPr>
          <a:xfrm>
            <a:off x="3882377" y="1286093"/>
            <a:ext cx="4537876" cy="4402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D288B72A-C784-42DE-96D5-77694B135567}"/>
              </a:ext>
            </a:extLst>
          </p:cNvPr>
          <p:cNvSpPr/>
          <p:nvPr/>
        </p:nvSpPr>
        <p:spPr>
          <a:xfrm>
            <a:off x="8588418" y="3675581"/>
            <a:ext cx="346085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тсутствие кровотока в правом яичке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218" y="34290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3818" y="200598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0618" y="34290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69858C-B5C6-4B62-AFB2-7175FDE96EAF}"/>
              </a:ext>
            </a:extLst>
          </p:cNvPr>
          <p:cNvSpPr/>
          <p:nvPr/>
        </p:nvSpPr>
        <p:spPr>
          <a:xfrm>
            <a:off x="3967233" y="1317248"/>
            <a:ext cx="381743" cy="3442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8E19F-4338-4A1A-877C-44C31680A242}"/>
              </a:ext>
            </a:extLst>
          </p:cNvPr>
          <p:cNvSpPr/>
          <p:nvPr/>
        </p:nvSpPr>
        <p:spPr>
          <a:xfrm>
            <a:off x="8588418" y="1295216"/>
            <a:ext cx="221045" cy="199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Video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FE72E07-811A-4587-85C5-3B2AA96E396D}"/>
              </a:ext>
            </a:extLst>
          </p:cNvPr>
          <p:cNvSpPr/>
          <p:nvPr/>
        </p:nvSpPr>
        <p:spPr>
          <a:xfrm>
            <a:off x="3882377" y="5381224"/>
            <a:ext cx="463385" cy="307777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/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Перекрут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яичка - вторая по частоте причина острой боли в мошонке после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орхоэпидидимита</a:t>
            </a:r>
            <a:endParaRPr lang="ru-RU" altLang="en-US" noProof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Многие состояния могут привести к отсутствию, патологическому или сниженному кровотоку в яичке, что необходимо распознать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подбора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соответствующего лечения, поскольку многие из этих диагнозов не требуют хирургического вмешательства</a:t>
            </a:r>
            <a:endParaRPr lang="ru-RU" altLang="en-US" noProof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731"/>
          </a:xfrm>
        </p:spPr>
        <p:txBody>
          <a:bodyPr/>
          <a:lstStyle/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кровотока: при </a:t>
            </a:r>
            <a:r>
              <a:rPr lang="ru-RU" altLang="en-US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компрессии (паховая грыжа)</a:t>
            </a:r>
            <a:endParaRPr lang="en-US" dirty="0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8D194F74-A878-45C5-8CF6-D9E7B0EEAF16}"/>
              </a:ext>
            </a:extLst>
          </p:cNvPr>
          <p:cNvSpPr/>
          <p:nvPr/>
        </p:nvSpPr>
        <p:spPr>
          <a:xfrm>
            <a:off x="6562083" y="5051295"/>
            <a:ext cx="526501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осстановление артериального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(А) и венозного (Б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кровотока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(ДС ЦДК)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33FE8B-0AE3-6A43-9604-0C5E61356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61358" y="1953462"/>
            <a:ext cx="6254079" cy="4006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90949D5C-873F-4B1E-8483-2D393036A4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083" y="976732"/>
            <a:ext cx="5265017" cy="4006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562083" y="1044733"/>
            <a:ext cx="24316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358" y="1969939"/>
            <a:ext cx="22466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024" y="1176871"/>
            <a:ext cx="4977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вправления грыжи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01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19FBCA-8C5B-4F09-9E00-72D099B5B8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9949" y="1047629"/>
            <a:ext cx="11192102" cy="5028320"/>
          </a:xfrm>
        </p:spPr>
        <p:txBody>
          <a:bodyPr/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Аппельбаум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мошонки у взрослых. Семин Ультразвуковая компьютерная томография МР 2013;34(3): 257-273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Бандаркар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яичка с сохраненным кровотоком: ключевые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сонографические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и дополнительный подход к диагностике. Педиатр Радиол 2018; 48(5): 735-744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Дагроса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Л.М.,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Макменаман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К.С., Пейс В.М.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напряжения: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острой боли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мошонки.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Педиатрическая помощь 2015;31(8): 584-585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Бхатт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С, Рубенс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Диджей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яичек.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 Ультразвуковая компьютерная томография, 2007;28(4): 317-328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Позняк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М.А. Допплерография мошонки. В: Позняк М.А.,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П.Л., ред. Клиническое ультразвуковое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допплерографическое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исследование. 3-е изд. Эдинбург, Шотландия: Черчилль Ливингстон /Эльзевир, 2014; 273-294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Томпсон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Бхатт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С., Рубенс Д. 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нфаркт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 2015;31(3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):198-201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Завайде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Бертолотто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Джаннони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Пьяджо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 (Нью-Йорк), 30 марта 2019 года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ED2A9E-7DB8-4703-BE44-E2A90AF3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следует..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2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0"/>
          </p:nvPr>
        </p:nvSpPr>
        <p:spPr>
          <a:xfrm>
            <a:off x="286024" y="915280"/>
            <a:ext cx="9860299" cy="3111597"/>
          </a:xfrm>
        </p:spPr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эхоанатомию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яичка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признаки кровотока яичка в норме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патологические состояния, которые приводят к отсутствию, патологическому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сниженному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кровотоку в яичках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1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057616EA-8262-466D-B37A-4284D194A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62000"/>
            <a:ext cx="6091764" cy="54417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6024" y="915280"/>
            <a:ext cx="5809976" cy="5288513"/>
          </a:xfrm>
        </p:spPr>
        <p:txBody>
          <a:bodyPr/>
          <a:lstStyle/>
          <a:p>
            <a:pPr marL="457200" indent="-457200"/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Яичковые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артерии отходят от брюшной аорты и служат основным источником кровоснабжения яичек</a:t>
            </a:r>
          </a:p>
          <a:p>
            <a:pPr marL="457200" indent="-457200"/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 яичку отдает ветви артерия семявыносящего протока-ветвь пупочной артерии</a:t>
            </a:r>
          </a:p>
          <a:p>
            <a:pPr marL="457200" indent="-457200"/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Вены яичка образуют лозовидное сплетение семенного канатика, а далее впадают правая- в нижнюю полую вену, а левая- в левую почечную вену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Кровоснабжение яичек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пациента на спине</a:t>
            </a:r>
          </a:p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 подготовке больного нет</a:t>
            </a:r>
          </a:p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При исследовании можно использовать полотенце</a:t>
            </a:r>
          </a:p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начинается с неизмененного яичка</a:t>
            </a:r>
          </a:p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высокочастотные датчики, с диапазоном частот 5-10 МГц</a:t>
            </a:r>
          </a:p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При значительном увелечении мошонки, применяются низкочастотные датчики (частотой 3.5 МГц)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УЗИ органов мошонки</a:t>
            </a:r>
            <a:endParaRPr lang="en-US" dirty="0"/>
          </a:p>
        </p:txBody>
      </p:sp>
      <p:sp>
        <p:nvSpPr>
          <p:cNvPr id="4" name="Rounded Rectangle 4"/>
          <p:cNvSpPr/>
          <p:nvPr/>
        </p:nvSpPr>
        <p:spPr>
          <a:xfrm>
            <a:off x="1291113" y="4730262"/>
            <a:ext cx="9609772" cy="14735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настройки, при переходе от одного яичка к другому, так как при сравнении яичек это может иметь  диагностическую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УЗИ органов мошонки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52" y="1287530"/>
            <a:ext cx="4034495" cy="2626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811" y="1287531"/>
            <a:ext cx="3497914" cy="2635874"/>
          </a:xfrm>
          <a:prstGeom prst="rect">
            <a:avLst/>
          </a:prstGeom>
        </p:spPr>
      </p:pic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38AD334C-C474-4889-9387-A0F004DE8AB2}"/>
              </a:ext>
            </a:extLst>
          </p:cNvPr>
          <p:cNvSpPr/>
          <p:nvPr/>
        </p:nvSpPr>
        <p:spPr>
          <a:xfrm>
            <a:off x="4549811" y="3959888"/>
            <a:ext cx="724881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Симметричная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яичек и в режиме ЦДК (кровоток сохранен)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CB04A4F4-5141-4C1C-A846-62C2056E230B}"/>
              </a:ext>
            </a:extLst>
          </p:cNvPr>
          <p:cNvSpPr/>
          <p:nvPr/>
        </p:nvSpPr>
        <p:spPr>
          <a:xfrm>
            <a:off x="313151" y="3959888"/>
            <a:ext cx="403449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Яичко средней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эхогенности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127" y="1287530"/>
            <a:ext cx="3843500" cy="26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Дуплексное сканирование</a:t>
            </a:r>
            <a:endParaRPr lang="en-US" dirty="0"/>
          </a:p>
        </p:txBody>
      </p:sp>
      <p:pic>
        <p:nvPicPr>
          <p:cNvPr id="8" name="Picture 7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2AC44861-ED48-4D9F-B76B-AD6614246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37" y="867326"/>
            <a:ext cx="5278710" cy="3849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, indoor&#10;&#10;Description generated with high confidence">
            <a:extLst>
              <a:ext uri="{FF2B5EF4-FFF2-40B4-BE49-F238E27FC236}">
                <a16:creationId xmlns:a16="http://schemas.microsoft.com/office/drawing/2014/main" id="{389028F5-9A31-40EF-9DC5-884F3DE3FF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577" y="867325"/>
            <a:ext cx="5341269" cy="3849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55695" y="4899930"/>
            <a:ext cx="5534393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Артериальный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 в яичке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низким общим периферическим сопротивлением-спектр представлен широкой систолической и высокой диастолической составляющими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9390" y="4899930"/>
            <a:ext cx="553164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 в семенном канатике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высокое общее периферическое сопротивление. Артериальный спектр представлен суженным систолическим и низким диастолическим компонентами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6992" y="137267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Testis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A7C1-8622-45B5-A248-DCF38CCC24FC}"/>
              </a:ext>
            </a:extLst>
          </p:cNvPr>
          <p:cNvSpPr/>
          <p:nvPr/>
        </p:nvSpPr>
        <p:spPr>
          <a:xfrm>
            <a:off x="7064095" y="867325"/>
            <a:ext cx="407453" cy="250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E2EEDD-70F2-4AC0-B163-93F4DC81F7A7}"/>
              </a:ext>
            </a:extLst>
          </p:cNvPr>
          <p:cNvSpPr/>
          <p:nvPr/>
        </p:nvSpPr>
        <p:spPr>
          <a:xfrm>
            <a:off x="699054" y="867325"/>
            <a:ext cx="407453" cy="250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4162" y="989421"/>
            <a:ext cx="12047838" cy="5288513"/>
          </a:xfrm>
        </p:spPr>
        <p:txBody>
          <a:bodyPr/>
          <a:lstStyle/>
          <a:p>
            <a:r>
              <a:rPr lang="ru-RU" altLang="en-US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altLang="en-US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кровотока: </a:t>
            </a:r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en-US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оценить наличие (отсутствие)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артериального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венозного кровотока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яичке, с помощью ЦДК</a:t>
            </a:r>
          </a:p>
          <a:p>
            <a:r>
              <a:rPr lang="ru-RU" altLang="en-US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Патологический </a:t>
            </a:r>
            <a:r>
              <a:rPr lang="ru-RU" altLang="en-US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</a:t>
            </a:r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сравнить </a:t>
            </a:r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 контрлатеральным яичком. Усиление кровотока обычно связано с воспалительным или инфекционным </a:t>
            </a:r>
            <a:r>
              <a:rPr lang="ru-RU" altLang="en-US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</a:t>
            </a:r>
          </a:p>
          <a:p>
            <a:r>
              <a:rPr lang="ru-RU" altLang="en-US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кровотока:</a:t>
            </a:r>
            <a:r>
              <a:rPr lang="ru-RU" altLang="en-US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при перекруте, инфарктах или воспалительных процессах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228374-DBAF-46E1-A8C1-F1AA1BCA6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384" y="726013"/>
            <a:ext cx="5573229" cy="3549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кровотока: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перекрут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яичка</a:t>
            </a:r>
            <a:endParaRPr lang="en-US" dirty="0"/>
          </a:p>
        </p:txBody>
      </p:sp>
      <p:pic>
        <p:nvPicPr>
          <p:cNvPr id="9" name="Picture 8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931623C8-3962-4F70-B78D-C4428873C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726013"/>
            <a:ext cx="4484105" cy="2378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D3BF15BD-CC8D-4E49-BC41-E8D3DE0D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75618" y="3786498"/>
            <a:ext cx="4484106" cy="2190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38AD334C-C474-4889-9387-A0F004DE8AB2}"/>
              </a:ext>
            </a:extLst>
          </p:cNvPr>
          <p:cNvSpPr/>
          <p:nvPr/>
        </p:nvSpPr>
        <p:spPr>
          <a:xfrm>
            <a:off x="143396" y="3104374"/>
            <a:ext cx="449226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кровоток в правом яичке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CB04A4F4-5141-4C1C-A846-62C2056E230B}"/>
              </a:ext>
            </a:extLst>
          </p:cNvPr>
          <p:cNvSpPr/>
          <p:nvPr/>
        </p:nvSpPr>
        <p:spPr>
          <a:xfrm>
            <a:off x="159507" y="5878878"/>
            <a:ext cx="450021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Нормальный кровоток в семенном канатике справа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33876" y="4477896"/>
            <a:ext cx="4057738" cy="840230"/>
          </a:xfrm>
          <a:prstGeom prst="rect">
            <a:avLst/>
          </a:prstGeom>
          <a:noFill/>
        </p:spPr>
      </p:sp>
      <p:sp>
        <p:nvSpPr>
          <p:cNvPr id="18" name="Rounded Rectangle 17"/>
          <p:cNvSpPr/>
          <p:nvPr/>
        </p:nvSpPr>
        <p:spPr>
          <a:xfrm>
            <a:off x="10266663" y="2731870"/>
            <a:ext cx="1724951" cy="34051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Артефакты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962745" y="3127175"/>
            <a:ext cx="787400" cy="68735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2BFFA10-70FC-42BD-8825-33E1C001F98D}"/>
              </a:ext>
            </a:extLst>
          </p:cNvPr>
          <p:cNvSpPr/>
          <p:nvPr/>
        </p:nvSpPr>
        <p:spPr>
          <a:xfrm>
            <a:off x="1506191" y="1511278"/>
            <a:ext cx="236791" cy="644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92F98A-946F-4AF2-9D16-6B9F43C6D8E6}"/>
              </a:ext>
            </a:extLst>
          </p:cNvPr>
          <p:cNvSpPr/>
          <p:nvPr/>
        </p:nvSpPr>
        <p:spPr>
          <a:xfrm>
            <a:off x="1574308" y="1556899"/>
            <a:ext cx="79158" cy="644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3876" y="4275858"/>
            <a:ext cx="405773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Увеличенное левое яичко с отсутствием кровотока</a:t>
            </a:r>
          </a:p>
        </p:txBody>
      </p:sp>
      <p:pic>
        <p:nvPicPr>
          <p:cNvPr id="15" name="Picture 11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1C7162E3-0EE3-44AF-A18F-86D0A3AAF1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946" y="4300704"/>
            <a:ext cx="2778589" cy="2514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3CD09A67-80FF-40C1-9A48-97CE535F1FB6}"/>
              </a:ext>
            </a:extLst>
          </p:cNvPr>
          <p:cNvSpPr/>
          <p:nvPr/>
        </p:nvSpPr>
        <p:spPr>
          <a:xfrm>
            <a:off x="6944171" y="5896230"/>
            <a:ext cx="3805974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Перекрут</a:t>
            </a:r>
            <a:r>
              <a:rPr lang="ru-RU" sz="2400" dirty="0" smtClean="0"/>
              <a:t> семенного канатика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559062" y="5723451"/>
            <a:ext cx="861824" cy="573946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RG Fundamentals Template"/>
  <p:tag name="ISPRING_PRESENTER_PHOTO_0" val="jpg|/9j/4QAYRXhpZgAASUkqAAgAAAAAAAAAAAAAAP/sABFEdWNreQABAAQAAABkAAD/4QNvaHR0cDov&#10;L25zLmFkb2JlLmNvbS94YXAvMS4wLwA8P3hwYWNrZXQgYmVnaW49Iu+7vyIgaWQ9Ilc1TTBNcENl&#10;aGlIenJlU3pOVGN6a2M5ZCI/PiA8eDp4bXBtZXRhIHhtbG5zOng9ImFkb2JlOm5zOm1ldGEvIiB4&#10;OnhtcHRrPSJBZG9iZSBYTVAgQ29yZSA1LjMtYzAxMSA2Ni4xNDU2NjEsIDIwMTIvMDIvMDYtMTQ6&#10;NTY6MjcgICAgICAgICI+IDxyZGY6UkRGIHhtbG5zOnJkZj0iaHR0cDovL3d3dy53My5vcmcvMTk5&#10;OS8wMi8yMi1yZGYtc3ludGF4LW5zIyI+IDxyZGY6RGVzY3JpcHRpb24gcmRmOmFib3V0PSIiIHht&#10;bG5zOnhtcE1NPSJodHRwOi8vbnMuYWRvYmUuY29tL3hhcC8xLjAvbW0vIiB4bWxuczpzdFJlZj0i&#10;aHR0cDovL25zLmFkb2JlLmNvbS94YXAvMS4wL3NUeXBlL1Jlc291cmNlUmVmIyIgeG1sbnM6eG1w&#10;PSJodHRwOi8vbnMuYWRvYmUuY29tL3hhcC8xLjAvIiB4bXBNTTpPcmlnaW5hbERvY3VtZW50SUQ9&#10;InhtcC5kaWQ6MEI4MjI5RTc1MTlDRTYxMUIyRThEN0FGNTQ2RkY1OTAiIHhtcE1NOkRvY3VtZW50&#10;SUQ9InhtcC5kaWQ6QkMxMjU5OUE5QzUzMTFFNkE1NjRGMDA2RUZFMzQ5RkMiIHhtcE1NOkluc3Rh&#10;bmNlSUQ9InhtcC5paWQ6QkMxMjU5OTk5QzUzMTFFNkE1NjRGMDA2RUZFMzQ5RkMiIHhtcDpDcmVh&#10;dG9yVG9vbD0iQWRvYmUgUGhvdG9zaG9wIENTNiAoV2luZG93cykiPiA8eG1wTU06RGVyaXZlZEZy&#10;b20gc3RSZWY6aW5zdGFuY2VJRD0ieG1wLmlpZDowQjgyMjlFNzUxOUNFNjExQjJFOEQ3QUY1NDZG&#10;RjU5MCIgc3RSZWY6ZG9jdW1lbnRJRD0ieG1wLmRpZDowQjgyMjlFNzUxOUNFNjExQjJFOEQ3QUY1&#10;NDZGRjU5MCIvPiA8L3JkZjpEZXNjcmlwdGlvbj4gPC9yZGY6UkRGPiA8L3g6eG1wbWV0YT4gPD94&#10;cGFja2V0IGVuZD0iciI/Pv/uAA5BZG9iZQBkwAAAAAH/2wCEAAEBAQEBAQEBAQEBAQEBAQEBAQEB&#10;AQEBAQEBAQEBAQEBAQEBAQEBAQEBAQECAgICAgICAgICAgMDAwMDAwMDAwMBAQEBAQEBAgEBAgIC&#10;AQICAwMDAwMDAwMDAwMDAwMDAwMDAwMDAwMDAwMDAwMDAwMDAwMDAwMDAwMDAwMDAwMDA//AABEI&#10;ADIBDAMBEQACEQEDEQH/xADIAAACAwEBAQEBAAAAAAAAAAAACQcICgYFAwQCAQABBAMBAQAAAAAA&#10;AAAAAAAABAUGCAMHCQIBEAAABgIBAwIDBQQEBxEAAAABAgMEBQYHCAkAERIhExQVFjFBIhcKUTI1&#10;NiMzJBhhQlJTNGUZgZFigpKyQ2NEVHQltUZmdzgRAAECBAQEAwMHCQUFCQAAAAECAwARBAUhEgYH&#10;MUETCFEiFGEyQnGBkaEVFgmxUmJyIzM0FxjxsnOzJPDB0aJ0Q8PTJTV1pTc4/9oADAMBAAIRAxEA&#10;PwCxXN7qLibSSdwIfXZW70+NyU0vP1DDPb3ZbExBxXTQ6jJyxVnZB9INzqBJmBQorHKIFAQDv36g&#10;9fZ6Gmq8qG0FtSAZFKcDMjCQB+mcd0exHeHVu+lDqFO5SbfW1NsXS9FxNIwyrK91QpKg0hKCB0xI&#10;5QRMw3LWjhw0SzRrLg7JVxoNyG/XnFlRs07ao/J94QfnnpqGbPH0k1bOJh3FNlTOFhMUhW/tF9A8&#10;eltts9LV2ppxU0OONgkpCfyFJH1RTnc7vT390TuffdMWa4UP3eoLrUMNU66ClKOk24pKUKIaS4oS&#10;EiSvMfGFmVnNWeeIrkqZaxq5Vt+UNa7hYKYU1auz9WVFKk5BWOzhpeLMsb2Yu11t4UxFDtPaRdAQ&#10;AVIID26QoLlleUG5BLShmSng4gykopGAUeR5SPIyi0d00Pt93i9r7m6iLRRWnc+hp6n9tSoDc6mk&#10;AU424Bith5MikOZlIJ8h5xsv6nMcUYOiCDogg6IIiXOGEcd7FYzsOIsqxT2ao1o+X/OI+PmpavvF&#10;jRci1lWJkZWEeMZJsKL5mmcfBQAOBfEwCURAU1XSMVzBp6gZmiQZe0GY+sRL9Ca61Jtvqim1jpJ1&#10;DF+pM/TWtpt5IzoU2qbbqVoVNKiMUmXESInGOKCxfFa586NDwLj2atZca1TL1O+QRE3ZJKaXbs5q&#10;hs59dm5dulPdeJN3z5QqYqeRvbAoGER7j1Bl0NLSVQQ0hOdupQArKkK/eJ8AORlwjtNcNU1O5XYN&#10;cNwdR09H96Kuz1HVcaYQ0CpurU0FJSkSSShInKQnOQEaJOVvM+6OFsVY5mtKKvN2m7St3cx1rZwm&#10;PU8hLIV0saVVJdZioyfAwT+L9AV8A8h9O/UivlTWsLZFKpxDaivMUIznADKCMqpA48vnjm52kaJ2&#10;Q1xq65UO+dWzR2FqgC2FOVZpAXs8iAoKTnOX4Z4cYt3ptbsvX3VzCFxz7GPIfMtiokbJZFi5CBLV&#10;3rKyKqOAdoOa+QiRYlUpSl7ogUvj+z16cra467QtuPlRdKcSRlJxPESTL5JCNO71WfRun91r7Zdv&#10;XUP6Jpq9aKNxDvXStgAZSHseoOPmizHS6NXwdEEQ5sBnSga1YevebcmyXyynUGDcTEgYniZ5ILl7&#10;JR8PGIiIC5k5Z8omggQP8c/c3YoGEE1XVN0jBec5YAcyTwA/24TPKJpt3oLUO5+s7foXSzXVvVxf&#10;S2ifuoHFbiz8LbaQVqPgJCZIBzd652rdnmvyFd7jZcu3DV3S6kTgw6FSxJIfJrNa3nkDtpXV5wP6&#10;eZkU2Jimk3q4KMm5z+0ih5enUYS1WXioKHV/skjzj4EzGCQifmUeOZcwn58sdM9y7RsX2N6dobJa&#10;7PRas3wrmOoqouCOoxTp91Twa4NoKphhtMnVAZ1uShnQ8K2lpWg/D/na0sIpeA3FDNl4Cwit49gd&#10;iZR+eLFcDfi/0bw7/wCL29OlR0pbC3kl5/zsrc/oyS+qKr/1v73F6Tn2Cu3T/hza6Toy/NwQFy5e&#10;/P2xRbVaD2Q1J5ZmmnMjsblvLevcvjSev9cjb/IvJ4qDN5ByK8VGSD12mq1bScQ/jD/jaigRYpSC&#10;JAEwl6b6XqUN5aoEuGQcUkpBkFI6alA9OcgZyBIGJHETlG+92q/bLeDtCVvRTaas9n3HZurVG8uk&#10;QlqakuIDjiEJIUUOJWMHM5SSRmMgY0rdTaOYsHRBB0QQdEEHRBB0QQdEELd5DtIsFbJ43uOTcgx9&#10;nQyHjHFd3Vo9orlwsECpEHaRbubSBeLYPk4eTTF+0IYwOEFDCXuUBAOo9frbSvUrtctINQ20SCQC&#10;PKCQJEHDHGUj7Ysv25b6a92x1JR6X065SK05dLtSiqYfpmXg4FLS0ZLWguIORRAyKAnjKE9/ppZa&#10;Xlx26Xl5eVlFUlsTN0vmL907IkQn173FFJdQyaRzj+8YoAJuwAIj2DpNYG2mat5DSUpT0mzgAJma&#10;vCLofif0dFRHRzdEwyygpr1HIhKSSfS8SBMgcgeGMuJjVN1Ko5MRy94eTMdSrfIVxI69hY1ewPIJ&#10;FNuDtRaZaxLteLSTaiAg5Oo+IQAT7fjEe339YnypLK1I98JMueMsMIdbEzRVN7o6e5EJtzlWyl0k&#10;5QG1OJCyVfCAknHlxhMfEzsTyL5tumV4/d6k2SpwEJVYR7SVZzFCWO0ncy4kk0ZFNF4nHMRfqJtR&#10;ERS7n8Q9fu6jlmq7g/WluoW6un6JPnbySVmTIA5ETmCcMYuz3e7b9tehbJaKjYmvpq24P1bqaoN1&#10;5rClsImiaSpWQFXxYT4Q8TqURRGDogg6IIOiCDogjJj+pv8A4nqJ/wCHyz/zKp/vduo3d/4tP+GP&#10;7yo6/fhZfw+sv1rf+Woh8OoeT8cY30Y1unr/AHyoU2GisEUJ1ISNjsMVFNmqDauM/eMc7t0kJhIJ&#10;BDxKAmE3oACPp1ktFdRsWen6rqEkNDCYn9HEn2ATjn5vDpbUupt+NTW/T1vrK2tev9WlCGWXHFKJ&#10;eVKQSk8fHhLHhGZyzx8xy68vUfc8NxEs/wAA4vmaQwnMjfLXCEE1pONXij51MC8cJpJBK2qXVMRg&#10;zMb3lCgUwlIQe4M7oVdqpYaGVbqkifNLaeClDkeJAwnPDHCOotqqKLs67NXbHrZ5lvcS7MVKmqLO&#10;kuqqa1ISlvKCT02GwC84BlBmASrCNWe5efpDVzWTL2e4qAY2eRxvWFJxlBSb1SPj37j4ps0TTduk&#10;f6ZNAhnPkYCCBjAXsAgI9+pRdKtyioy+0ElzMlIzTlNSgmZljhOOSOym3tPutujZtvqqocpaa6VY&#10;aU6hIWtAylRKUnAnCQngJzhQOp165buQPDrTYaG2MwrrDj61uZz8vq3DYfZX2RnEol+5iTPn0hLv&#10;SPouITlmK6JSmUWXVKT3O3iJemenF5rkqcQ+AzmwJAE5TzBOSRkDhNROM8MIuXu9YOz3t11qvbit&#10;01fNVaho0teseduKqRDRcQlzIhDacq3C2pKicqUpJy8QY4nXHlH2uwxvR/cP36Z02yScrPR1Tr2U&#10;qbCpVwSSU2zF9UJx0waptmTur2xp4+J/aK5QVUL5dw7h14pbnW0z2SvVNsLyqCgAUYyBSUjzAkjE&#10;iZBBEPm5XajtHrbYP+oDt7craalZp11D1BUul7yNKyVDSVqKlJfp1TmMxQtIMpYRcTlP5RiaRMqr&#10;ijEtdZZC2XycmkarV1yCjqMq0Y7eFjWU3NsmhgdPn0nIKAiwZAJBWN3UOPtlHuvulzXTq9NTEB4C&#10;alGUkA8MDxUeQOHM+EaX7Te1NW+z9Xq3V9Su27X2on1Dwklb60pzqaaUrypShAzOu45R5R5iJQXU&#10;qpz/ABK+yynJZU1xkJiQYN5lxgOwVaJjTNkTlI6LXlrHFwpSMJgUQ9tTwW7JqmEple4CbpvCdRFI&#10;dQTLjMlOYj/DKcqSfAEfKInt5u/4eRuK9J0to1M3RNOFsXZl9a8xE0l4MOO+dufmE0zKQCEYyhOd&#10;dv18ydzq4uumVMXSmGMkSOUKOyu2NZR+hKmgJyEoDaHWWjZNEPB7CTiTEj9ofuYfYclDyN2Aem5T&#10;jrrocfSEOmobmMcDnQDMEmWM+ZEpSnF0rlp6waW7BLtZNJ3Vm+aZbtdSqlrW0FvqtO1hcAW2fcda&#10;Ki04MPMgmQnKGm8mu1fJxoK3ZZJQzBgu5Yvv2QJmBp8M0xWRjZKrH+AvodhMuHyzpGXUSZGBNRwm&#10;YomOUREvqHS6sdvVJUoacqfI5mKSlDcvLIykUz4ESxMVO7Wto+1vuGeXpdyzagotVW+3NvVDqq/O&#10;y+v3HFthISWwVYhBBkDKeEMFou+7DHfGfjPdvZJ61dzMxi6FscywrLJGNPbLrNquW8TW63HCIIN3&#10;cw7IUhCiPgmUDHH0KIdOzNxLdrbqnznfVgMACpUyBgkSHt5CK637t9qNSd0Nz2L2yQtFEzdnGGlv&#10;qK/T0zQSXHn18SltJJJ4kySMTFIdQ888nPJdH2XM1TyXQtO9ekJ55DUtpHY5ickXG1umBAK6KjJW&#10;U6ZSMYxRQgOHgFBJysIkRIAFMJW1hd5uK3C08lDSTL3fKFfmpkQs4YmZkDwny3tvJt92tdr9TTaI&#10;u9suGtNx1U6XKlS6xyipqcLPlmhiZK1gHI2TmQmSlqJInyWReRzdHja2RqGKd8BqGcsB5ARBes52&#10;oVOSpc+lGpu02b54rBx5/lbiUrIrJnk2JgMooiomoir/AEnYD11zt7+SrIdAkcoAE08CpBwJM/hU&#10;T4TEwYeNM9tGyPc5tlW6t2A9ZYdw7cqT9qq6k1LRWUlSUh1Y6gQ/Ihh3gFBSVp8sR9+o0z22ltfd&#10;XqNSp1KVpWYbJJZKcSMY4KrGzcHXoKOdVN0kskYfiWrk86soAfu+hREO4B2y3V9NStjpKmzkK5eO&#10;bBJ+UY/TEk/DT29dpdx9VX++MFm+WWlRRBC0yW0686tL6SD7qk9JI8eMNY4f8YR+LOPHXGPZtEmj&#10;23VI2RJ4EuwivO3R4vKvF1Dh2FRQyR0wER+zt2+wOl9kQBQh4GYdUVDxkTgPm5RUjvL1XU6t7j9T&#10;VLyytijrPRsz5NUyQ2kAcgCD9M+cMv6d4q/HO2GJeO4yYWrp4qMty0NINIGwP4xJ+WNk1Wi6ca5d&#10;JfgXdMmrs5TqIgcoKEAS+nfrC82tTaizlTUZSEqInIywJ8QDyhxt1WyzVMouIdds6XkKdaQsozoC&#10;gVpSeCVKSCAqWBkeUZa98d/OUjj+yhQKBkfLmBLrE5AifqCNt1exSlGt2kahNKxkilIxLxRV0mux&#10;SSFUfbVMChB9BAeofU1N8pnV066gl9LedICGyFAzA+ESJUCJfXHVzt/7eO1PuJ0rctQ6ZtGoaGtt&#10;zvSXTvV+cqWWgtBQ4kBJCycuKRI8cI/rbzk15N5/E85snrdi9PDGpFbbxDaMyxcazAvbhkYHREm6&#10;lyY12xmXWi63ISwHK3Ki3/AkJfJRQR79fXLvXPhD37RukUQmYSJZvauc5zn7nllz5x82a7XO1qg1&#10;hT7Y7nXZV73gqlOFdvpnnU01EUzIplvsyDjyG5FZUvFU5JSIl7M3KNuYzsOkmtOB4DGM3mrZvDuM&#10;rhIZKtyH9lJYLkVyi8VRrrQU4eMjGXworLHOmsAgAgQodeU3m4vIRToWlLxSiSpDMpa1KAT5ppAw&#10;AnKc8ZxDdEdqeyb9t13ufuBU3Wn0NpW9VtMiipz5i1TkFILypuLWrMEpAKcZZiYkvaNvzH6m4bsO&#10;x6G2eIs2sqKw+fZDxsjgqFrDZjBFXSB89r70ijxZ80hkVPJx5C2W9ghlCiIh49LqpN6pGw+p4SJA&#10;JSJlM5D3VTSrE4kBMhjKIztS52Wbva1pts3dIXmxP17nSo603Vx9SnSDlS8ghISpwiSJZ05iEkAY&#10;x3utu6W2PJDq/A5E1XuWJcGZqxvY5us5xql8p7y5VuzPhiI2Qq7unPDuviYGKk01FTmUWKsYigmT&#10;Ef6MBN6NVda1mVG4lFS1PMJJ84PuEZgQngoH2+yI/ufsftH2y7rVGmt2aK8X7Q9zpmn7XUUlQmme&#10;ZR1FofTUpy5XXEEAAJKQQAoe9ILj1G5sN1b3lG/4yutLic1ZHPES1Vw9ivH1HbRCliyi3mVo0ZCz&#10;2JqogWv0SvNmijp+6VEpfZEpQEpjAPSFq53Vt1MnC+laVCWRI82GWWUAnmJcD7IstvF2M7H6f0rb&#10;dU2OvesmmOs2/ca+sqi4GaEtBeRhlQPWqnlKDbKE/FMkEAxMuzeV+fTW+lOtkbhOYPd4+r6RZK4Y&#10;/wAe12DsydMilVvxqzSbyEbyz2JZkMAOHjd2sduX1ER/e6zuuXphHWqVrQknBQyHLP8AOSBIeEzP&#10;2kRCtrdI/h7bmXxG2NmYvyNR1KslNWVjzrBqXAMA3lcLaHFH3G1tpCz4cIYDqvv9A7/6EZzu6sU0&#10;q2UKPji81nKdQaLmWaMJhamSziOnIcypjLjX7Egkodt7gich0VCD38QEVL1cqrs1W27L1CGVTlOR&#10;BSZH55GY5H5RFdt2+3i4du/cFYbCl5dXpWvuVK/QVKhJS2xUthbTksOsySkLlgQpKhxkM8XDztZf&#10;NeqzsVSMC4mnc5bKZklaFHYvoscwc/TkO0gvqgs1db7OEVRbxVdiRmUexTKJisp3DyAA7C0sVr9H&#10;UrDDZU662gJPEeUqzYcScRLgmZ8xlgej/ehtJYNxrtpq+7gXensO2FlZql11Wtaes4p3odOmpGpE&#10;uPOdNWIBCRIy8L57SbE86umlQidj8wWnBkljleWi4qdo9Xr1el2FZdypzCwjp06UPHzANXJkRSO8&#10;auVTJGHsJg7lEVbr15pwldStSCsgJV5DjxCVIAkknhhPhxnFftqNtuwbey8vbZaMpb+1qZLS3Gap&#10;951tb6Wx51tAuLazJnmDa0JChwBxEMSj9m9vdx9RMb7X6a3/ABNioWdKtrzLOOMi01xb1Xd3qhBP&#10;Kw8BYgUAkY1aC0V9sVUTicqyfkPcBHpQ7U3asphVUDgb6eZK0yTipJEyCoKwl8k4rZU7W7O7Lbx3&#10;PaLeu33i7Zq6nTQVlHUppwmlfPkceZImsqzJnlUJFKpYERBPC5yPbLbx3rNkNnmSqDmIodSgJiDT&#10;r1YZ19dF7JSZG7hR4u28fdSI37h4m9AH169WqtrXK8sVD3UZLBXilKZEKSOKQMJHnGwO97tn2w2F&#10;sVirdv261NZcKt5t0vPqdBShE0hIPAk8xH3yJyd7CbTbbvdM+OCOpTX6VVlSZG2NvkWpY67At4Fw&#10;DCelYODKB2D2HjpFYjZE6oKKSDoSgl4JiJuvL1zrayoDNuISgq8pkCVAcVGcwEeBAmcMRPDxpvtY&#10;262n2db3t7mHa5XrA36KzUjgZeeLoztIdd95Di0ArUEyDKJlc1SEeDvPeeVTj+wyOwjfbLHOe6jF&#10;ysVE3Ws2HB1YqryLWljqkbS0Q7jVVzLRXxJPaUR8k1UwMUxRP6gXFV/bNAlKnalOVxzLNKZyJEwJ&#10;LzCRkcRKXgYXbCWHtM7iNbjbh3SFz09eHmnHKZ9m6P1CXA2AS24lwCTmXzJVIpMiCBhPq9yuXm7a&#10;+4B1YjaDUq5btptosf1e0Rzdz7qVLqaE+LKLJMqNCqHVfKvrA9Kg0bGOBCgUyinkQPEfSrzVKoGi&#10;ggVK28y1yBCcZCQ4ZlcQCJQ07JdnFj3H3C1ZVahrKmi2n0pcX2FqTI1NQWcy+kFSkgJZSVOLAJMw&#10;lMlGcSjc8ZcudBwjN5lW3QxnMZOrlPfXSfxAtgeokoxxjow8o/qUVZETfMknrRJIyJXwkFNVUvfx&#10;Ao9+vryL5T0yq1b4klGYpyzUBzwJyT9mWXIeMRSy6p7PNQ66Y0UnRF0Y0rU1iaZm4i61BqxnWG0V&#10;DjJ/ZlKiQotTmlJlOYiu3+1n2K/2TP8AfQ+nMa/nD+an5Z+18HI/TXwvxnsfOvlfxfl818P+i8vY&#10;+/x7dYvtav8ASZMw63qelnkJy6eeeX3ZzwlKUo2T/SDtt/WB/I/1Vz+5n2V62eZHXzZM3Sz5f3c/&#10;ilm5TitH6nD0k9Q/2ghlgQ/5FU+3/B0ru/8AFp/wx/eVG1Pwsv4bWX61v/LUR6WfuJXGF84xKLmr&#10;BEDZm2b4PFFNylKxri42acirnFJQKElb4RCvyb51FtHQtTHctPaTTIkKJigURMAdNNPbQLUzdUFa&#10;3ygKWDiJHiUCXlI44SEpzhDt13g6q0/3T12idwKilXoR+71NA2sUzDTlMsulFO6XUIS4pOaSHMxU&#10;VBQJIkYsF+ng2xreQMFWTV+UawcPkDDq3z2FFjGtop/b8eTbkwN5OS9lFM8lL1+UVM1cLKmMuchy&#10;CIABeneyvIQ4umIAKvMk/neInzlxAHLGNefiQ7Q3PTm4FNurSLfe05e09JzMtTiKesaT5kImSENv&#10;NgOISkBAIVIzMPdztfcRYxxPdLznZ/XI7FdfiVHtsWtTZs+h1mZDkBJmpHOk1k5J08ciRNBuBDnV&#10;WMUpQER6eK1ymbplKqwCzhhKczPAAczPhFAtA6f1jqnV9DYdAt1Lural4JpwwVJcCuagtJBQEpmV&#10;LmAlIJJlCj8N8p9lz+R7V+P7RC/5Dx9U3S0WF1nX9axBjKMcHUM4TYJoKonM0dOCKiuZFMpjFA4i&#10;YAHv0wputSP9NbqUDKeE8wAOIJy+7PEyOPsi4Wtu062bdqRdO4jX9utuo6tAc9K0h+41y0ykVkgj&#10;MkSyhSjIywwhHO3lhzLa+YvBExnnGlexNkVxb8ApPKjWLgheYxONRdx6cW+GwNmzRNRy6bdhOl4d&#10;0h9O49MtaX1uvqqwkVJcZzBM5DFEpTxxGJ9uEXv2ctuibR2V6hotv7pU3jTaaO7FNQ/TGlWVlKit&#10;HRUpRypPBU/NxkI7+3SpM2fqIGTG4CeRjqXsFDVSPaPTe6iZjjuvEVimQpn7kFoDtwcwEAOw+nSy&#10;ozC45HfOh2sCTP8AMJlL5pYQwWekVoX8Nxyos0m6mv084+tSRI5qx6TipjHNlAE42p9TeOHsY1sw&#10;GMb9RrBCYxjCGVsZlATGEwgQuJ4cpSAIj6AUodgD7g9A6hNb/HK/6pv++iO1ujQE/ho1AAl/5TWn&#10;/wCQcxi9f6lL/wDMOEf/ALhW/wDQh6cb7/F0vyO/kTGgvww//ta+f+y/97CquR+7zjLiy4saG1cr&#10;oQchj+TtkkgkcxEZB9DxCzSLI6IA+CxWJ3B1UgEO5Tj36aupNulZIGVLKlj5SspP1RbXtksVA/3Z&#10;bsagdSlVe1cUMNqIxQlxwKcy+GcJCT4jCNZ/H3TYag6T6x1iBQRbRrXD9QkCJolApBczseSefqD2&#10;+06r6SUMYR9REepPZ0dO3NicziZ+M1H+yOQPcTeq3UO+WqrrcFKVVLvVSgk8ZNLLSB8gSgAQsX9R&#10;hR4Se0nqVydoJhPUbM1b+TvfEvvEZ2GHnWMswA4/iBB2LduoYA+0yBekN/yoNO7L9oXSif6KkqUf&#10;rQItP+Gtfq63761VlZUfQXCyvhxPLMy40ttfypmsA+CzCGtxQnr/AMVvGfkx98UunT5jNeI3yy5T&#10;CVtHQ00EfUUiHH95MWUYdMn3AUgAH2dMqQENslaipxRdSPABK8wE/YFSA9kdAtlDb9O9226OlmMi&#10;VVrNtuCAOa3G89QT7czgJ9pM41x8WNyZXnj71XmWQk8m2K4SCfpEMB/hpKA96KeoGEPTyIq27iH3&#10;d+pLYygW1DSDPpzQflSTOOO3dhZH7B3E6toX5yVd3XUnhmQ7JxJ+hUTXs6w2sfVGE/umT+J4G5N5&#10;pRewjluJmZWJka+Ea7BNlE/J1EztJM0qKIior3TBIDB9vbrJcxcSyDblBLgMzMJMxL9LCINtbUbS&#10;MXh/+b1PeKiyqYAZ+z3Gm3EPZ0zU51QcyOnmwTjmlGcHAHK7yabFbRqam1NjrrDX5rOXiBkZqZgJ&#10;hSux69BCU+duTC0cmdOUDHiVCogQO5xMXqMpr704W0NvgvOmQSW0DGRUZnhgAfljphuJ2i9rm2u1&#10;Cd37w7qV/TzjFK6hpp1oPLFXk6SfMnKkycBVPhIxDHPMzyahkDSBhm9/UZ7Jn5fSSV1e0tg9YVB8&#10;+UvCwGCKYyRzvEmpm5gKYqgj3Hv9w9YLmKtDi/WKBqxRGZSJfG7Lhzlxlzibfh+PaXXp3XtRoVus&#10;p9MfaCDTJqVpXUoSKXDqLRJJVPEEDwjXGjjyi33ENfoVzqNfstKkKjXGbyqy8W1eQTho3jGRkGx4&#10;1VMWwooCmXwL49i9g7dTFNLT1NChh9CVM5E4HhwEceF6iv2n9YVF/stZUUt8brHlJfbWpLoUVqmo&#10;LBzTMzMzxhd25e9ej+hFjx9VbHjuPuWaWUNHscd49xxTIaUulbgRMdCEbJSJm4q1Zg9VOKbJIDAZ&#10;YRHwJ29emurqLdQOBthhK32kjhJIQOU1HCYxIHHnFkNk9gt9+4O2XG62u4uUWh1vLXWVlbUuN0rz&#10;vF0lE5PrSBmdURJOGZU8Ir9srtDvjmHUjP75fQJLGmLJ/CeQ/nsnk/MtejbrB1V5U5Iz2cJU49oq&#10;o+fMI44uCNBOQ6pigQewiIdJX6661TCz0EopCnEqCgcvinkSOMbE2v2q2A0bvDp6nRuGbpqunvtH&#10;0kUNteXTOvpqEZWvULUAlK1yQXJEJBKhPjFX/wBM8ABi3aDxHuH1lTQAfs79oCQ7en3enX2z/wAb&#10;Uf4Df5XI2v8AijE/e7Ss+PoKn/OTFUOA4iZuRHYc5kkjqEqeRPbVOmQ6qXnkFQqntKGATp+6AABu&#10;wh5AAd+kVp/9Rpv8N38iY25+IQVDtu0ykEhJq6SYBwP+jEpjnLl4RrqzXWmFyw9lKqyaSS7CwY+u&#10;EU5SXIVREybyAfo91CHASmIUxgEQH9nUtrmkv0brS/dUg/kjjnoi5v2XWVqu1KSmop7jTuJIMjNL&#10;qDgRGNDgxkZOPW5AqmCxzRquplslHhCGH2FpWEXGKZuDF/dMoVtIrgUR9QKYe32j1CkuFxt9cyEq&#10;tzpl8pQfq4R2w7+KelqW9urxlAqhq5hCfENugOKHyTQmftAi4n6ZVBATbeOhboC6I4xY3I6FJMXJ&#10;W6h7yoogRfx9wqCiiRDGIA+ImKAiHcA6eLJ/HOz4hlv6yr8vP5o0x+KQ4uejmgpXSKK45ZmU/wDT&#10;CZHCYBIB4yJ8YaFzmAA8b2afQBEHtQEO4APYfnrfsId/sH/D0q1B/DM/9Sj8ioqp2Gf/AKasX6tR&#10;/lKisHB0I/7KDJQCI9i3HYvsAiIgX/ygnfxDv2D1/Z14of4Gol+af7pja3fkB/V3bPH0Vm/zDCee&#10;HW7zGNcKcm99gDrpzlV1alZaJWbCYjhCQbtJH4VymcvcSmbLGBTuHqHj36YmM2dxKCUqNCoT5ia2&#10;xP5pzi5venYaPVGutrNPXHKaGr1U224FYpKFKRmSf1hhL2xe/wDTMVWHNGbVXo6RFrErI47rhHKn&#10;Y67aLFCySi6aZjdzkK+eGIZT/LFEvf7OnWyZVV7oIE22USPhnKsw+Q5E/RGgfxSLtWit0lp9JIti&#10;Wax7KMAXJstgn9VIIHhmPjGn294+o+UK09p2RKrB3SqyJkTv6/Y49vKRTszc/uIGXZuSHRUFI4dy&#10;9w9B6kVTS09W10alAW1Ocj4jnHK2waivulrmi9acq36G7NTyPMrLbiZiRkpJBExxjPZzWcZ2Us0J&#10;Ynz5qvAhIz+EqqjUHeLK0kjHyv07ESaUzXZujpAdNBSRrrhHw+CL4CdMAMTucBAY/crd0CHaVv8A&#10;0+QJUE8UhIkCB4AcZYjjjHRnsc7otJaGXeNvd2qgt22+1ZqE17xK2+s4gtPNVRkSEPJM+qZyVMGQ&#10;Iiquu3P3f8esSYT34wpN2RZmyWrVguEXFqQNwcx/siwcmuFEmUmxJVVRuIprqszFFcTCcQETeqZi&#10;6PBksrCaimyylOS5HCSp4HDHGSjG2tyPw8dPajeOue3q+09O0twPM0zjgdp0rnmT6erbJLYBxSlw&#10;HLIJEgIb9+bXE1/cb+vPgcNf3P8A6k+ZfR308n8F+YX9b8n+hvH5j9b+X/Zvb9zt+Lv4fi6VzsHo&#10;ZdIdHqT6eU588uOXjPLznKXOKZ/c7u7/AJ8/d7Pe/wCc3psnqOsc/pOHU9V7npZfHmly44Qn/wDU&#10;s26qWCw6qxcFZoGakohlk5eVYRMsxkXUak9+nE2Z36LRZYzQro7ZQE/c8RMJB7fZ15urja60JQoF&#10;QbE5cpqVFz/wvrPd7db9W1dfS1DFK8uhDa3G1oSsp65UEFQGbKFCcpymI0U6E2WrWzTfXMsHNwlg&#10;QRwvRGcgiwfspH2DkgGrVy0ft0VFTIHKomdM6apQHuAgIdL7HkVZ2GlSJDQCh4ciCP8AjHNfuAtd&#10;2tG9GpTcGH6dw3urUgrQpEx1lKSpBIExIggpJwkQYye7eUy1cPvKFWs6YwYOS4pucw+yJXoVuKqL&#10;GUptkefDZRxuZTzOU5mLl0dVuJvxgVZPwAAL3Bifadoqsoa/eNkKbJ+JJ+EmXD4VSkJSEdeNm73a&#10;e87tTqtAapcT98KFlFG66qRUipZTmoa3gJBSUhK5YTSrMTOGQ84OYojZ/jrxFlrX22N7fi15kqr2&#10;7ICUHIN13sPAvK/NMooLfENllnTEsHbnSCDlNUoFbvAIYR7FA3S+41LNWyw8jEZjhzSrLz+QZh4E&#10;kS4iKzdiGi6zavuUvGj9xaNVFqxFsfp6QuoIS48l5pTnp3FAJV1adK1IKT525gCZlFhuGHb/AFSY&#10;aKY5x2vkag44umMk7A0yHWrPORNckTyT2flJUtqKaQXb/NmE2ycpnK4KJ/ASCiPb2wDotdfR0VMW&#10;KtxKHgtRJOGYEzBB5yBCfZKXCUa3729mt3Ht/bnqNNtuFzsl1U0qjfYaceRkS0hHQ8gPTW0pJBQZ&#10;TmFieaEt785sxnkrlvwrn6jWVKw4UPdcJwbDKLRs5SpE1IVGRi46zDX7A5RRYTTOCdn8HLhAxkU+&#10;wj5CAd+mSvdbqqypUyQQVsn5k5ZnHlgZHmIu7296F1Tpns7v23d9pTTa5FDcnV0Cik1TSKhC1sdZ&#10;lJK2lOpE0IWApWGE8I/dyQRk9pXyvU3cmHYjP4wuuQKpmKAs0Gqg/hZ9+wSQisgVhN+0UXaHlGjc&#10;oKewJwOuQ5TFD16U1WduscLakrdLnVbPESwwHjlxB8JiMXbLVW/fLtErtk6xz0+q6G31FudYdBS4&#10;yhZLlI/kUAoNqJlmlJBBBjUkTkp0b/KpjmNfZHGjSnv4lvKIpObAzLZQVcJAYkIerJqKTYWErgfY&#10;MzBEyvvh4h3+3qRfbltCJqcAcAmUfHgJkZeM/wC3hHKFXbHvwNXOaKRpm6LvTTxbJSyroyB/eh8g&#10;NdGXnDmYJyY+yMpJM5xOVOcfHed5ytzOIarbso0eWiWGSfCAmEKujSGkJXLJOtXwojCJ29o2Rft0&#10;VxKZNB2mBv29Rd2pQ+6an3UmobJHh5kHjzwkSRgI64K0HV6T7C7noCgqmLzd6K11Lbi6KbzRfNUX&#10;XmWlJn1TTqUppakzClNqlDOP1H90p8zrlg+Ih7VXJaWNlVxIFjY2ajn734AsIBTPRbNHCypWoCcA&#10;9wQAoiPoI9O17cQuspQggkB0mRnyTL6Yq3+GbZLzRbnX2sraSpZoxaAjOtpaE5+r7uZQAzYHDjFa&#10;NkteS7T8KunFzxK8YXPIOttCZz1iptdfM5Kznqj1q6ibm1Wh2qysiR9XCeDsWwpAoYpTCAfZ3SKQ&#10;kW9h9BSVtZkuSxIBJPzBJkT7I2fthuOdpO+LWlk1ihyh05qa4KZZqXkqQwKhKkuUyg4oBGR4zbz5&#10;pCY+Zu/C/uDQ9h9OceUc1jjEcr4Rh0Mf3yquXqKEwm3ijqpV+wIMFhTcGiJKLAiZTgBvFZA5TeI+&#10;IC7WWpbTTekWZONkyJI8ySZ5hy5ylyljxinHe5szqDbbem5X30zqtIX181dJUBJLZLki80ViY6iH&#10;JkjCaVJInjC5v1A2xzLKq+F9FsLKK5EyVL3ZpdrfXacJZp80fJNXMHTKy4TYCuIyMivLuXCyA+Jk&#10;E00jqdgOHSK8VjTryW0EKaaxMsf2hwSEy4qAJmOPmEWW/Dr20e0ii+b+64CbbpdigVS071TNpKkl&#10;SXal9JXLyIDaEJVjnKlBM5GL4W/jAd3jiYpel75SNaZcpNOibnAyQKlNFsc0tTvbA/bFcmKTvGP3&#10;8u8YCoYQIAKlVN6F7dKBa3RaktImKlKy5InmolRQSJ4Yyw5gcor/AGbupasPd/Xb4U4dXo+urnKd&#10;1uUnF2xWVlBy4+dCG23ZDHylAxMLo4Yt6orUp5auP/cNF/hOxxNxmJfH0nfSnh4plKSzgTztQl3r&#10;4pEmKT2QTFzGOxODJcigkKYDD0ltlwapFOB8ypirHl01cFBQ8CcSrx9mMWV729g6veBmk7itl1N3&#10;21PUTbdYikk44pDYk1UNpRMrKUHI+3LqoImQRGqBpcKk/YJyjG0V15GrIg4RkG01GrslUDF8gWI6&#10;ScmQMkJfXyA3bt1JRUU6kzStBBHiI5NPWa709QaR+lqUVSTIoU2sKB8CkpnP2SjFXxcOmRubK+rJ&#10;vGSyCl92kXQdIOUFmrhAzy4KFctXCZhSXbKI/jKoURKYnqA9uofT4XGkPLqKx5fulx3E7r2Xx2MW&#10;xCkOJcTQWIFJSQoHJTjKoHEKBwIOIOHGJc/UV3imzOx+sKUPZ4KYUrlJeuJ4kTJspIYhI1yWVL8f&#10;8Est8MqZJExgIfsbxDv27CHRfP29c8GfN/ownDHzZnMPlxH0xDvw2LDe6PbTVa6ykqGU1NYlLRcQ&#10;pHUPpgPJmAzCZAmMJ841pYquNSt1FqDyq2aAsbZSp19yRaEl2EoX2FItoBVDCycLeBRN6evbsb0H&#10;16l1I42umbyKB8g4GfKOQGrLLeLPfqxm7UtRTOireBDra2zMLVh5gP7IxYZbubDX7ncmckbRtHSN&#10;Pjs6x9jJLTjRdzHs6bIw7BrTrfHInSUFxXoE4eYAiQQSMmf8IGAeoa6FJfzPiakVIU4AJzAVM4Dj&#10;5ZYc5eyO4Wj7HUbi9gDGmdqFoVenLCtkttKCVqqUOrVU06yDg86MPMfMFJxlKNKO9u3+sEpqLmmo&#10;wucMfWa2ZdxNdadjGqVCeZ2yz3i0Wasv2kDD1+BgVXsk9WfuVyAJgIBEiCJziAAPT3cLtbXaJxDT&#10;yVLKcAJnnxw4DxPKOYewWze6dLvFY7xXWK40tos13pqmuqKhpVOxSsMPoU64866EoSEJBMpzUcAJ&#10;mFP/AKbKzV+Cq20VGm5dhDXAlqpTga5Ku27CXOQ0bLxhiIsXSiThdZGQanROQhRMQ/YBABEO6Gzu&#10;NiqeWSMi2EZTyVivh48R9Ii3f4nVruNwu+lL/QMuP2Q0VSOs2krbnnbXitIKQChQUCSARiOBigfD&#10;7sVh3W3fnMc/my3tqDXLYjfKjHWeWbui11hOOL04XaoWCURRVbwbd34e2mu4FNH3fwmOHSKgdRT1&#10;dPUO4NJSsE8ZFUpYDGWBmeXOLDd5u22tNze3qx2/QtEu4XOjNLULYbKespoUiQostkgulPFSETVl&#10;xAMait199dccLavZVuyWYKBPTMlRp+HpEBXLXDzE1ZbFORbiOiWkY0jnTlbx95yCii5gKiimUTHM&#10;Adu79XXakXSKRSOoXULTJIGPHnhyHM8hHKXY7t+3L1zuraLCbNcKejbr2XKp16ncbaZZaWFuKWpa&#10;UjgmQSCVKJkAYRjw7YJHCelm3mz+XJCPo6WZcV2epY1StL1tCPJiowdemFZOfboSKiDh2znp86Cb&#10;QxAEVTNlOwD3DuxhCDRVdWZBIp1tox96eJkOYmEhJHHEcovr3p6/TrvfDR21mjm3K9VjuzD9aWEq&#10;dS3UOvNhDJKAQlTTQUXJ+6FpnwMfs/TUXSowcjtfAzVmgoeYlTYvfRUdKSrKPcyjRupeEnK0ck7X&#10;SO9BqoumCoJgYSe4Xv8AvB042dSG6xwuEJzNIAmZTylU/omPpjH+J/YrzXU+kbjRUtQ9RNCuQ4tD&#10;alpQoimICykEJzAHLmlORlwhoPOtcKqy49stV51YoRKflJSnNo+ENKsQlnaqkumuX2I0VvjFSeym&#10;Ju4EEAL6/Z0ov7iCwygEFfqEYDjwVjLwiqfYNZrs/wBxtmuLNM+be03UKW701dNIDZGK5ZRiZceO&#10;EVN4U8kY9rnFdlmNsV4qcC/i7VnxzIM5iwxUa6at5SGKaOWVbO3SS5SPQKIJD4j7o+he4+nWKjfZ&#10;RSVKXFJSQnGZl7ycPpjcHfLpnUdy7tLRVW2grKindo7SlCm2XFpUUOHOApKSJp+LHy84XjwAscf3&#10;aV3KxNe7HDQbLLOEm9SI3lZJjGuH7GaWXin4sE3yqQOV2qb8DCQoGMH7O3TXSsodqlUrysiXKNaJ&#10;8MSpHA+PP5osd+Ii/qKx0uidXWCmffetF7VUFTaFrShbQS4jOUg5QookCZCPS4zcvSnE/vJlfWTa&#10;4FKLSso/AwCd1kSLI1kZaBkHZ6DeWrxQvsKVCxRUo4SVdEEfhzrpe74lIcQy0NX6GqzvgpAGR0Ae&#10;7zCjzKRjIj4VZuAhP3R6NpO7vYa0bqbRSr77aczqqVEi/wBN1CfV0qkjEVDLjaFJQR5wleSZInro&#10;d7CYHYwg2R5mbFzeBBsZ382UvdZBl8KUgqGXBb5n4imCYd+/7OpMblb0t9UvN9M88wjjmzt1r9+u&#10;+zGbJdVXAqy9MUr+bNOUpZOM4UzmjkWsWPOTjWfC7XKVCaau5kxehY15J4lFfBScpOFepV2SZXBZ&#10;yQiLKQcpEBM3cEhHuAj6+kfduzpugcZdBt82uEsuVYM1E+GHHlFvNEdtlu1J2tap1y7argvdWyXY&#10;shCS5mQ21lLyFU4BmpCSZ4Zh80Wd5JcGaj5b1cy7c86RNBb/AE5QZ+cr2UDfKmdlgpplGqOINxD2&#10;FAybx6qq/SSIRqJ1U1/Lx8B7h0vu7NEqlXVIyerSJoKZTKuAEh70+EjPDwjVvbJr3eHR261msugH&#10;rgpVTcGmnqEdRTDzalhLqXGTNKQEFRK5JKJTzCUYRvyXzn/dU/O36Ztf5Afmn8o+c/Cvfpz6q+Ue&#10;3889rt7PtfC/2f47x9vz/o/Pv6dRnD13WynLkyZ/hzTnk8M0sY79ffjQP83/ALjeqpP5h/ZHU6eZ&#10;PW6HUn0Z8Z5vP0pzl5ssbrEeG7jTQ9zw1Vp5jLKmWVUWseQHKyipxETHUWcW5VUxjCP3j1LzZLcZ&#10;eQgASkFKA+gECOBjnen3PuyzatrQEiQAZpEgDwATTgD6IsbrrpLq5qbJWyX15xJEYzkLy2jWlqWi&#10;ZWyvyyzeIUcrRxFEJyalG6AtlHiggZIiZjeX4hH06U01vpKNZcYTJZTImZJkDOWPtMa13J3z3W3e&#10;paOj3HvD10p6BS1MBxtlJbLgAXItNIUZhIwUSBLCUdLsJqnr3tXCwNe2BxfA5LiqvKKzNfQmFZNq&#10;rFSK7YzNwu1eQ7+OeFK4bHEhyCoKZg7CJe4AIfaqhpazKahM1J4EEg48RMEYezhz4w17dbtbi7S1&#10;1Rctu7rUWusqmg28WwhQcQFZgFJcStJkrEGUxyOJiFsW8Zmi+F5+csuNdeKlXJSz1aVpVjKMjaZi&#10;LnarNpezKQstBTs9Jwj5o7TAAN7jcxg7AICAgHSdNmtyVBQbmROUyTxEjiTPn8xxGMTjVndDv1ri&#10;3U9r1PqSsqaSkq26lnyMNuNPtGaHW3WmkOoUk8JLA8RFF9iOOrhj05gpPaHZOnVXFGL4exRLd+/t&#10;9kui+O46esciDOFZDDRqkg+8HsisBEke5kAHsAgBfTrD9hUebFTpalLJm8svCcs3z5p+2J273zdz&#10;Ttj+wjqJaUdMI6yWGRUFIEv3mTjLirLm5znjHK5g2s4Dtr9TnM7c82YOkdXde7vUqU3t9WYXCn17&#10;GF5v8dML1ytQbuJq8edKQskXW3aizZBFcgpIAdwUvkmYyp+2Ur7SWgC3lnIoMiJ8eIIM+ZIJnjxj&#10;Vu3/AHA7ubZ6rrNaaXvNSNQXFOWrcfPqPUgGY6wdzZykmaFTCk8EkDCLQS+OuLTFNO1+46bs0o6T&#10;HY89lteAMK3JO4TFuvj5ozSnrPZa+7WarTcA/j2LoF3Cqi8eLdIDgIFKRQoY0WehRTClKSUBRVMm&#10;Ssx4mYlInnKQPAiUZa3uI3hrNx17sJvT7GuVtpbU+ylDQLSBJLSmkp6a2wPhWlU+JmcYr5pfqdwj&#10;27L2YFdYz4vzDlPV63q17LEDMWuYtCuHLRGy85GmLL1yyfBx4IN5aqSCBHiqLxmKjJUCqiYgiGNu&#10;yUaFZnS46AZgLIl9ACZj2KmPZE91l3o9xmuLGvT111A6zbHUlLgpm26dbiSJEKcQkLAI45FJ+iPC&#10;zvfeADLeMm3Idni34RseLsz5ELihhsBOyOVmUPd8hVqvySP01HoMPgnS7iIgaY6SMqkzK2T+BMmK&#10;nuB4jmdtNC86XnEqKz+koDw4AyiJaN7n9+NvtO02k9Hajq6HTtHn6LCG6cpRnWpxcitlSjmWpSjM&#10;nEmPxal6/wD6evdJ7Y4nUhnrtm6dq7BCUslbquR8gObZDw6jkWCEs6q09aWVkQhPi/FH4orb4Uqh&#10;yFE4CcgG8KstuVxQR8ilD8hESt7vX7oaiXV1bW4eDNInj+rTiZ9pizQY24i+NjYDCRFkcT66bBbI&#10;yquI8IxL6z3RzYslSVhma5WVq/DwLqWm2BkXk3ZI1oZ05QRQIs6TKKxREesjNqoWHUvNo/aJBAJJ&#10;MgoSPEniIhWvO5Le7c7To0nru/1NxsAfQ8GnG6dMnETyqC22UOCUzhml7Iinf3DnDRrHN1jMu3dg&#10;qWptiyjKTsRX7tU7NeMavLnJRyDOSnmZG+P0l2pjt0nqSq5vhkQOKwCYxjD0lqLBb3zMBTeM/KRK&#10;fDAKCgMPzQIftL92W+elrIjTSLuLhYG5ZGLgwzXIRlEk5S+haxIYCajIAASEdlAPeHPjJxNjnbd1&#10;dMPYnoefkoF7jPYO5Tc3cpnJjXIFUNd4OQqs67Tn5xwysFRR+OFdmgikZucoqmAVSgZRSWmio1Bb&#10;aczqRIFWMvkAASDicQAeU5RGtyu4bd/dmkbtetbw+9Y2gkIpGkoYpk5fd/YspQlWX4c+aXKUhFg8&#10;wctHHNgGjYQyVmXa/HOPaPsjTFsh4Nn7AhaUW+R6QijDOBs8E2Qrzh8WIVbWFkokq4SQBdNwUyfk&#10;XuIOcaVisu0md+E/ZbA2F9jtlclYKncMZ6s8xjTBueJstjrBbXZa9OTNemISCubeLi5Rs3hJ6vvk&#10;FTPzJx6KjVUTCAFEekFVbaSrV1HEkPfnJJB/4GXLMDKNtbZ76br7QPFzb69VdBTqXmUyCF06zzKm&#10;XApuZ5qACv0ohu/cdvEHgnKuKNfMiZLvtPv+d4+4SuKMPPsuXX4a7QtBiVZ+6vY6NhoxRkhE12ES&#10;UdO1nK6KZG6Zz+QgQ4g0HStvK+opbpVOePT/APDnG8qjvw39qlioddspuA/7f7OYL0/HOqZn7ZRE&#10;OGN9P0xuvyTj8qdh9Z61JPIKXrbywj+Z8lZF4ifYrxsy1LOScG7fswkGDpRJQW50R8DCAdunFNlt&#10;wJUpBUspKSSpRmCJHCeUEgymAI1NrfuV3w3FWn736hrKqmQ+28lmTaGA4yoLbV0kIShWRSQoZwrE&#10;TM4nTIGuXARhih4AyTkmrYYpVL2tfVpHXyZsVhywm5y27vEbGztdPWo1aYWn10pWOnGawKrt0kkQ&#10;eIAoYhlUym+GyW4/AeHJSh9QIETBzvT7nnSCvVtbgAAAzSAADgABTgD6ItYSpcW3E/cKfNihRtZb&#10;hs7PsMQUcFZHIs27ybZSyLJxH0+CiRc2lD5mpJS6HtgRFEyh1ilAw9+3Sint1JSudVlEnJSnMky+&#10;U4n5419uTv8A7vbvWyls+416euluonVOMpcap0ZFqTkKszTTazNIlJSiPZOPV5OadxntcRoZb5IJ&#10;DGVCo1efIV+ByXb5V5XrMlKvyOZBvWKo6gQUs1mk3rePXXJFNG75Q6SKqpUOxDmD5V26mrDnXmS9&#10;KWZJkf8AeD7Jgy5SjHtZvxursxUuPbe3Z+ip3jN1khLjDhlIKU0sFOYD4k5VcpyjieNHA3F5J0v8&#10;/NFqGysTRKcewP5lXihZOr18jJpuwjn7mORi811WqWmtuU42Ubq+SMc1MdByUfMxDh38U1ppKZQc&#10;kpx0fEszPjwwTMeMp+2Hzc7ub3t3epfs3Wt8qXbMQAaZqTFOqWPnbaCepjjJwrEwCACIlqT4y9GI&#10;XPg7Yr4yjKzk2OsCl+UmUrLJQdZRtDUwvl7O4hyPm8ak4BYorrAHi3MYBMZP7ekr9mt6VF9ZUlpJ&#10;z5ZjICDmnKUxI4yBkOEpYQ8U3dFv1W7eDaBu6u1WlHKcUgaLKHXiwryhgOZSsiXlTxWBgFRmb4VY&#10;DGWWd3dmaHlKMq9wpWSaTkdB5WrQiycxllQC+rPDGQRcdhFZFFX3U1EDFVTKPkUwfb1H6Snaerad&#10;mqAU2UOzn4yTIgiRB8CDPwjqJ3yXDVGj9idK3/SrtVRXy2V1GUvMFSVsH0gTiU8iRlIVNJOBBjQ1&#10;V+E3jerFyb3dhgZvILtX5ZRhBy9msErVmzkqvvoiWJXfiV22SP27JOFFkjB6GKYPTqRCxUZVNSnV&#10;NH4SoZfqAV/zfLHOO6983c1dbIqw1OoVttrb6a3W2GW3ymUj+0CJpURxUgJVzBBiz+eNBdQtmpKn&#10;y2cMI1u8uqBCjXKcmu/sULH1+DE6ZyxjCJrk1ERZGqQpFBMoom9spQKXsAdulT1roXlZ1tjNlCcJ&#10;iQHACUpDHlGqtv8AuE3k2tpa2j0Hfam3tXF/rVJCGXFvO4jOtx5txzMZmZChmJmZmIPDh142CrtH&#10;RNWKgk5YO0HzRwhYr8gsg6bKFVQVIdK2kN3IoQB7D3AfvDrAbHbSkpKCUqEiCpRBB+UxO/6z+5st&#10;rZVqytU04goUCzSEFKhIgg054g/LEhZY4ytGM55DlMrZY1+rt1v80xiIySsMnO3RNZwxgo9CKikA&#10;ZsbK0jkAasGxE+6aJDHAoCYRH16yOWigdJUpGJOMiR9YM4jukO6PfrQWm2tI6Q1FU0OnWHHFoZba&#10;ppBTqy44cymVLOZaiZKUQJ4ACI1W4aeM5ddFyrqlTTLIf1ZgsN/IUPXv+JMluKmp2H/KAevIstvC&#10;SkIMj+kr8s5j5ok6O9buhbbUyjV1cEK4/saQn6TTzHzER9FeHDjUW9ry1Wp5TILpOUVEbFf26qS6&#10;ByqJKEVQtyahRKcoD6D2H7+vgsluHwEz8VKI+gkiPKO9Luebnl1bWkKSUkFmkUCCJEEKpyPqi0Oc&#10;tP8AWvZKoxVJzViOq3uFgI4kVXVZNusnN19kkgVukhDWNou3nWSZCEKIkK48DmKAnKYes71to30J&#10;QtHuABJBIIA4CYOIHIGY9kaq0HvLudtleHb7oa8Vdvrqh3qPBtQLTyiZkuMqBaWZk4lEwCQkiKSV&#10;Pg642qpNoTgYJNYlWy/xDdhaLXYpOKTUDv4+TJJ8zK5TJ3/cVFQg/eA9JE2Klmeqt5xB5KUAP+UJ&#10;P1xvS8d+Hc5eKBVvVqD06FpkVsU7LbhH65QrKfamR8CIt3mXRPUbYCsQVRyxgeiWeIq0EhWauYI5&#10;SJlK5AtSgVpEw8zDLx8qzj2niApogsKRTevj3Ee6hy00DiUJ6eXIJJkSJDlwMjL9Kcac0Tv5vDt3&#10;dH7xpDUFwpKyrqC+/wCcONvOq95xxpwLbUtXNRTmIwnFao7hx0VarRicvRbvcK/DO2zyLpFyypfJ&#10;6kMVmZimagjW15lNl7SAlDsQ3cnYOwgIenSFvTdvQvMSsjHDyjjxkUpSoT9hBjZtT3o7+OodVR3C&#10;hori+hSXKqmoKRmqUFe9N5LWaZ5kSPOc4YX+VWNPy8/KT6DqX5YfJPpz6B+Qx30n8j8fH5Z8j+H+&#10;A+G7/i7eHf3Px9/P8XTx6Wm9P6XIn08vdlh4/TPGfGeM54xXP72an+8f3w+0Kz71dfrer6q/UdX8&#10;/qzz5uXHhhwwjvulER+Dogg6IIOiCMhX6rRSf2MV4teMajSjiPte5m5kVKyThFq7kGETWaU2jcc/&#10;N7LGMZODcStfi3ObFZdRqD1sCgQh1PcSURTVIQRXj9RrVtiKDrpxb473mtdPzdgFnyCwl12eznib&#10;B0ni7EGLcZ1pnU6XTabN41TtuUpfvMUW8XFZJyZ6uV0dgo2IkUyjdE5BE2VHYynbwcveaOXTHCMh&#10;Z+PDik4/cuVfGWc7RWZ6q48yDnc8NeprJUxiVeejoZ3YYuKpk5Mw0o/7JkTCNQFEhkXjRyqQRn4p&#10;WCd1eO3jLw/zhYMlLTL3fdDHO2mKN6q3JOVDsAqWxtuyBAa97CrR8eQWkb8rswRk4BmxEkiP1YlL&#10;skm+kA6IInjaxHDusWJf0uGhGbLtUcMYuqDSq7+bcHuHxMmrX2+S79A5HWXsaLVGXepFlXql7g2w&#10;e24bi5MVEpSoNAJ0QQ2bHNohs3c3GZec2Dr2QNdeNHULTyfql92ByPjyfxKz23sDelWWNWfVKo26&#10;Cirpe4BqnZ2R2bwGiKzp5VotsQTKuEGxyCEy8n6m9+ZsKtedHNutMnT2kvt7qjmDUqyWXJlBBzgn&#10;S/G45QSw5ippjBuyd3SNsObci3yJttjlTOnTF8q3ZLptECCJQIIaXziUiM5T+R2j611RkSzQurvD&#10;FuPulWGThuD1rIZPzbRHtbxczctkgcLt1oyxMKTKoLpk90joyJilUAgEOQQg7aNpnra3iq49L1lC&#10;tKpK3dbXbjQ44sWT8r7ZQgMbIlPsRtSmzKyIUJ3JOT6vVKDErFL/AGasNHPuGUMukdUghqPIxkPC&#10;9F57tTcAvN4YDj/xPxc6J44x3jfMDfHNMyVGY8yaNMcOI6Chcd3WvW+pOJmyY4vUA3BJ6ycIsmUW&#10;mqkUjhMqokEW/wCTnAEZy+cifFRxsWLPdnyrRaVx2Zl2wy5sChX42iS1zkcw46SpuKs0nx9V4it1&#10;uJszzJFHgZs0CZiwYsI2ZVbFIBFlEFSCIc4MYbcXYDmmTgd84dNzlLhn0VnNREZyRkJmXcS1ykck&#10;z9YoOUGJ55Fs7eTGQsHXaWbq2PxFxYYhk0eKmN8aBUiCLWaS5Gpmbv1HHM1vpkzIcND4M48sERev&#10;KFlnJFmyqeOGUQ3j4W8zD2ZEhEkIuIlcIX125905xKtJreI+KZCFIITjy3SG2nIBqxtbzG5B1ws8&#10;DrgVbClE48r1OZSja3Ja/a9xGykJX5TMDTDMmi2tg5N2bugwbgLAxKgszhHIIIuHcYCKxyCLmckX&#10;IBrHsHzF8CN1z7kmtUnWfDms9F3zteRrgd+wgIe25rrQ5eobF3AsmCsshKPLBhumB8ORsc3uSSZF&#10;0k0UFjFIIYZ+ojz9xhbecdrdSX3FptLzfUsdI7y6KPmbywRstk2egWtoh6lHVqHkIpmhY2OTlo91&#10;FIkMAOY9VdpJmKVsBTLkEPD4m9i9hNsePPWLPu1GMn2J87X2julbzW38WvAqTCsHY5qtwuQ0K87R&#10;bPa8zyjXohpYkmKiSYNSyfgl5twRVUIIn/ZLULXvbqHrlf2Doz29w1TeSEhBx7a95FpKCDqUSaIP&#10;jvPy/ttVPLpqpMUgBN4LhNPxESFKJjCKSpoaSsUhdSgKU3PLiRKcp8CPAf7o2dtlvHuLs7W1Ny26&#10;r26Cuq0IQ6tVJR1RKUFRTl9XTvhsgqV5m8ijPEmQlUYOFXjMIYiiGtXwayRgOk5j8y7ARztI4AJQ&#10;Mk8YZVbukx7GH904dJzZ7cQQpslJEiCtZB+YqIjcR74e6JQKXdUdRtQkUrttpWkj2pXQKSfnEMtq&#10;dWg6RWYGn1pqsxr1ZimUJCs3EhJSqzWNjkCNmaCslMO38o+OkimACq4XVWP27mMI9x6XMstU7SWG&#10;RlaSJAYmQ+eZisF3utdfLpUXm5rS5cap5TrighDYUtZKlEIbShtAJPuoSlI4AAR0HWWG6Dogg6II&#10;OiCDogg6IIOiCDogg6IIOiCDogg6IIOiCDogg6II8iwfwGb/AIR/CJL+YP4D/oa38b/1R/3n/qfL&#10;ogj5Vn+XoX+Bfw1r/LP8vf1Rf4L/AKt/zX/A7dEEe50QQdEEHRBB0QQdEEHRBB0QQdEEHRBB0QQd&#10;EEHRBHDXb/23/I38xsP52/4/8t//ACP/ADH+70QR3PRBB0QQdEEHRBB0QQdEEHRBB0QQdEEHRBB0&#10;QQdEEHRBB0QR/9k="/>
  <p:tag name="ISPRING_COMPANY_LOGO" val="ISPRING_PRESENTER_PHOTO_0"/>
  <p:tag name="ISPRING_SCORM_RATE_SLIDES" val="1"/>
  <p:tag name="ISPRING_SCORM_PASSING_SCORE" val="100.000000"/>
  <p:tag name="ISPRING_ULTRA_SCORM_COURSE_ID" val="BAEF9CE0-7C61-4CDB-ABFF-0D382D6E99BC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NWFM0pYuREx+gIAAKoIAAAdAAAAdW5pdmVyc2FsLW5vLXZpZGVvL3BsYXllci54bWytVU1v2zAMPWfA/oOhe6Qkbdc2sFN0BYIdtqFA1m23QLUZW4steZLcNP31k+RvwylaYAcHMcX3SJGPtH/znKXeE0jFBA/QHM+QBzwUEeNxgB5+rKdX6Gbl5yk9gvQiUKFkuTa+91QnAeoYsCFCHosCVHBmCWk65WL6xCIQyMslE5LpowlxYUI0ARfnyDNArgKUaJ0vCTkcDpgp489jJdLCUisciozkEhRwDZKU2VTAZa7fjyX6mIOqGd5AYJ5M8D7sWbEe8HCGhYzJYjabk9/fvm7CBDI6ZVxpykNAq48fJq6QjzTcfxNRkYKytolfkm9AaxvX2Sa+XrL5FfeUDANUOmwzUIrGoHDKY0RKLBkB+7uUqqTiUT1ay6v2rOJ1flv7vq3dXBtJ65wXjylTiTnqQlrrKNAn/ah+5q7r1PFQq2NtmZAn4W/BJETu9WcjxNkceTaxNQ21kMc7c2o0UvUGN/3EZT+xdcWN8HATZNNSoPICjZO7N1aHENW33QHVhYS6VBPfifc7lZJaJay0LMAnA2OFJX2wT8orV01qG+InOksv3tAb6zdozR/1Wmcc4H805oshamrCeATPa2Z8NGSm2BpMF6wN6zzFNmabkyoes46ue6Yyx6pb5iKepjIGM3kR1ZS0dnIKCpIq4xIWcoDtHJwEJyxOUvPoUYbh6UmajMr9KEPn4CQ4FeF+BNqYmzKSYR0HYmoU5JORdeKHhdIiYy9Onr09o5dOh83I3easGbjL2euj2B+dXox6kHZoZHXZf519VR/e2wHWqvXZ5qWlp1YzD6CLvPSqZ6HIBz4R7GiR6rtuTvU+7EAHOY9NxzjXL6N3cdiwF/ASsDIJ0KerM+QdWGS/gfMzU7uWwfTTrJ1eeGc6FXEneF0HjIl7K39dRestX7Wu7PqpDvumhk8MDiWmnKnPRh2xFAWPBj3EefsRUanZabcSaHPBy/k18lLYmb/zhVGsyAN0vmjufH1xXWNdXvdl4DKXd+ioSrhVEKl03VzEr3bD6h9QSwMEFAACAAgAeH1RUIuE7NHNBAAAXxIAACYAAAB1bml2ZXJzYWwtbm8tdmlkZW8vY29tbW9uX21lc3NhZ2VzLmxuZ61Y627bNhT+X6DvQAgosAFd2g5oMAyJA1piHCEy5Up0LhsGgZEYm4gkuro4zX7tafZge5IdUrJj9wJJSYA4MCmf7xyey3cOdXTyJUvRWhSlVPmx9eHgvYVEHqtE5otja85Of/nNQmXF84SnKhfHVq4sdDJ6/eoo5fmi5gsB31+/QugoE2UJy3KkV49rJJNjazaObH86w/Q68vyJH43diTWyVbbi+QPy1EL99Ovh4ZcPHw9/PnrXyvWBCafY8/aBkEH6+L4HEGWB70WARryIkitmjfT/YXL+nHkuJdao/TJMehaQC2uk/3fKzYOAUBaFnuuQyA0j6jPjC48w4lija1WjJV8LVCm0luIeVUsBcaxkIVCZysQ8iBVs5LXoUub4U+zSKCAhC1ybuT61RqEqioe3BpbX1VIVoK5EiSz5TSoSoxMyxjxfFaIE1byCjELwVy0l/FJlXOYH3aovqedjJ8KzWTQlYYgn4Fy2PRQg7cHfy2oJzxKh3oKK+zxVPEG3hQBAP0R8tUpl3PxShqtCWzhL+UOnFQG+dOkkYr7vhRGhzmbHGpE8QU7B9WEHogQ4JAEAFLwUxRNkI5PrRhzhNB2GcOZOzjz4MG3CmVwsU/hUQ+2YEciEmci7pCBTSQA5HoaXfuBop4EqxNGKl+W9KpK9LN2NZxewS20fCsFmO+BMY2yAIT8ksFdRiLjqAvPwnNpn0ZhR+Dom4FyP13m87CkHFfLdJN1NyRpitZt4nfnfokVj/wpKHBjJHyLhnwMRnQ+RuCYhkAcJu2QovnAnWFOBJp8NM2yYJ+a60NMHxOMY5HRI11LVJexolwA/GA4qD4apCcmnOaSSi70fEFyDChE3q4VcC7CjSETRqQg41yaOzuxPc/eP6BS7HnEiSHUgoIiZZqA1ZvwB5apCPFnzPBboRsRcx/QBniUyMc907hn9n2v5N+JVy7dvWqqmDrl6M9SePXb/jll1CTZVlchWVZdq7bDW/KdYoevshyb0OfrT9Ic2oThw/ZeJTCmzOm3awLPjs7VsaIw6jXimp/pH66UtCRu+H7tAWGOp+ksQmDN0T4PRIO0v5dJTUDRr2gb0FTe/HaCT+i0AVeipGBfgqj0TLjTd95e/JOPQZdAzLsVNKavOgcxUYxOg74c2hgk4FZV4LMYbcatg9ksFXzdzGXRGE+nOgO6MfXutgrnMA5MpAC7akapEqczA/qQH5nxKNh5oCH7vJJeqThNTvKm8MyQPvq0z8e1AeVuozOymvNwkb9NkTp5jRXO4oFE6GzCSbOuvd3x2yu/pUQoJDmAIsTG19eRi61pNewpBCWhXeCzcDD5QCxmv4iU001tV50lPoOYW45BTDGDtmUPBi3j53z//9sT4ypJmF7W7vw8C0SMZsCDZgv1JVSXKv7pAGB7vy5lFH6n21reR63kJZC5k4YvcrnjTWjKVwdZBt15I8jZomDFsn02hDkKT9qouYHQbgjDFwTlwmbkZWKMpL+6ACJlS6SAU42qdgNUw7Y8X77pKZS6GyD6vlegDM3cWYccxbyGg+OCSedf0zARuOXH7OiJVi95g9hmmwLNf4YlEVkMBA0K2bxn0TdrcWj24FkMC9ahK09o2LAZE0awfaWL9bafbrkrzKujo3c6bof8BUEsDBBQAAgAIAHh9UVAyJMSWMAMAAJYMAAAwAAAAdW5pdmVyc2FsLW5vLXZpZGVvL2ZsYXNoX3B1Ymxpc2hpbmdfc2V0dGluZ3MueG1s1VfdbtowFL7nKaxMvSxpO7p2KKGqCmjVWkCFbe1VZeIDserYWexA6dWeZg+2J9lxDBTUrkt/kDYhRHx+vvN/YoKj20SQCWSaKxl6u9Udj4CMFONyHHpfBu3tQ49oQyWjQkkIPak8ctSoBGk+FFzHfTAGRTVBGKnrqQm92Ji07vvT6bTKdZpZrhK5QXxdjVTipxlokAYyPxV0hj9mloL25gglAPCbKDlXa1QqhAQO6VyxXADhDD2X3AZFRVtQHXu+ExvS6GacqVyyEyVURrLxMPTeHR7bz0LGQTV5AtLmRDeQaMmmThnj1gsq+vwOSAx8HKO7BzWPTDkzcejt1SwKSvsPUQpsFzq1KCcKcyDNHD4BQxk11B2dPQO3Ri8IjsRmkiY8GiCH2PhDrzm4/nTVa12cnXY+Xw+63bPBac85Uej46ziBv24oQIdUnkWwtBNQY2gUo9+oM6JCQ+CvkhZiIyXXnLNnMlQCc19oYRslQ2AdmsBKNfo3XLZRctcjIwxEzEKvm4IkfSqxA7ihgkdLAJ0PteGmqHx7Ln2ccSoI4mGLAjnve/cuuAxFMc00rLq24Gib96jxTeWCkZnKieA3QIwimIM8wacYyGqByChTSUHFFjJEC44WJxymwI6KvM4B/2ToCk0kOWpiv6YCjLPwPed3ZAgjlSEu0Al2N9K5dvjVZwGnVOt7ULrwcat/dtpsXZ92mq3LLRsgZRMqo2eCY9EhSc1G8OmMSGUWepiOiOYaiqIwzgpemdiqLy+D5kkuXJnfuhgr0BssyWasPKcwf/WgtNmYTopBtMNVQOMIciyJw0RGhCuDyxzKAkZUEiXFjNAIV5u2Yz3hKtdIcQPsoPXLPXT6hMviNMb1hhYzBlkpyJ3dvfe1/Q8Hhx/rVf/Xj5/bTyrNl35PUGvObf2TJ9f+cvU/3IaBbzf144vbZPm/u7d7F62vZXLbaV0OSpW11S8F1y0j1f1cRurCvWh6Ky+ZUi7gYhq7QcPVJHjCDbC3bLMXtMqr3/Gu1zbTKhuM+7Uj8t+E7U7La+PaPTHwH73IWk7CJU8wGXY9Lm+/jf3aDt48H2VVKoi2/l+iUfkNUEsDBBQAAgAIAHh9UVBNnA/E6QIAAJsKAAAqAAAAdW5pdmVyc2FsLW5vLXZpZGVvL2ZsYXNoX3NraW5fc2V0dGluZ3MueG1slVbbbuIwEH3vVyD2mYZ2L7BSitRSdlWp26K26rshQ7Bw7Mie0OXv17cQG0jJxqqEZ87xjOfmpmpD+eSi10uXlZTA8Q2KkhGEHicF3PRffg/mEpRWEKSCq8H18Go8eBIDJnIxIDhAUfYTd4BgQr4CIuW5MpJa1qPZTX9RIQp+uRQc9WGXXMiCsP7kyy/7pYlFnmOJLciunBVZQmNmZL8uFG/j+8isNsJSFCXhu0cdhMsFWW5yKSqenXVtvStBMso3Gjn8OZrOWg0wqvABoYh8mo3N6kYpddYUGJd+zMw6y2JkAay2NLRfR05j6vPbH9C2VFG0tNsrs9poJckhDvL41qx2PNenx1kZmfU5AeEvaujXa7NaoYzsQMaH338zq5Uhyqr8nxoppchNQGPO50ncc5ggmW4/49XQrLMEcyFj6GwWfHjsXe8DkP8Z9n1q2lUKNjdxPRgIJukLBhOUFaRJvXM6tRYfzxXq/oDJijClAaGoAc2103NSqQjWCBvgC3xQnoUoL2kg74JVBUydxyEyVjSE6fTOTosQu5cFPkrYeqG764GwQT7pyB4hA2GDfGU0g2fOdsceHKocqU7zHfEJDTLgyVEKtBo40dt9zOptrTa2Hk37qtC6l9SgQmQwUcajN1qASV6aWJnzKjlyK+VkS3P7wvwxuMXO3kelyYHCF9zp8kqRIoNTVWd91LM68tnsL86GJHVvQ3M5t++hHuU3fYJIlutCv02q3/M83Ss6je5RPGaU7jUF+cBXIuBY222kgsgNyDchWFczXCCorscL12Ft8DQJYpAmp6Oc+kNOhZ9XxQLkTGeNwr5uYqEDrmm+ZvoP3yl8QHbAaNE6Kq71eZxQXYauiwKBLwIgcrmue8xtnKaoGFIGW2BeGwjsldvulipdpW0Fd4uPsMKw5LykU036cdHUSjxGAvkJ/Lt2Kzr4QNOh7JEslL1Z1Pr1LG58iaZzPdFM8YXDzO59LUUHa/1xBLXQ/FP6D1BLAwQUAAIACAB4fVFQ7vM1Ch0DAAAnDAAALwAAAHVuaXZlcnNhbC1uby12aWRlby9odG1sX3B1Ymxpc2hpbmdfc2V0dGluZ3MueG1s3VbNThsxEL7nKSxXHMkCpYVGu0GIBIEKSUTSFk7Iu3ayFl57u7YTwqlP0wfrk3S8TkIiUrogokpVFCUez3zzzY/HDo/uM4HGrNBcyQjv1ncwYjJRlMtRhL8MTrcPMdKGSEqEkizCUmF01KyFuY0F12mfGQOqGgGM1I3cRDg1Jm8EwWQyqXOdF25XCWsAX9cTlQV5wTSThhVBLsgUfsw0ZxrPECoAwDdTcmbWrNUQCj3SpaJWMMQpMJfcBUXEmckEDrxWTJK7UaGspCdKqAIVozjC7w6P3Weu45FaPGPSpUQ3QejEpkEo5Y4EEX3+wFDK+CgFtgf7GE04NWmE9/YdCmgHT1FKbB85cSgnClIgzQw+Y4ZQYohfen+G3Rs9F3gRnUqS8WQAO8iFH+HW4Pbspte+ujjvfL4ddLsXg/OeJ1HaBKs4YbDqKARCyhYJW/gJiTEkSYE32AyJ0CwMlkVztaGSK+TcGsVKQOpLK+iiLGa0QzIg2TuVGA2BuZhGuJszifpEQsW5IYInCwttY224KSt9OtM+LjgRCKoJLcnQZR8/+vQpSVJSaLbMZb6jXaKT5jdlBUVTZZHgdwwZhSBom8G/lKHliqBhobJSKog2SAsOHsecTRg9KhM5A/yToxtwkVmwhP7MBTPew3fLH1DMhqoAXEbG0M0g59rj118EnBOtH0HJnONW/+K81b4977Ta11suQELHRCYvBIcqsyw3G8EnUySVmdtBOhJiNSuLQjkt96rEVn99GTTPrPBlfutiLEFvsCSb8fKSwvyVQWW3KRmXB9EdrhIajiCHknhM2EhgmnBpWVXAhEikpJgiksAs0+5Yj7myGiT+AHto/XqG3h5xWa5GcLmAx4KyohLkzu7e+/0PHw8OPzXqwa8fP7efNZpN+Z4gzp0f8yfPzvnFrH86DcPAjeb1k9oU9smgjv/dpO5dtb9WyWanfT2oVMh2vxJct4pW93MVrSt/tfSWrpVKFGAUjfzRgmEkeMYNo2/ZWK9ojrXXOH+2O3w/baY5Nhjp2mPwn0TqV4vn38p7LwzWPkhrIF993DdrvwFQSwMEFAACAAgAeH1RUC7FdOWbAQAAJAYAACgAAAB1bml2ZXJzYWwtbm8tdmlkZW8vaHRtbF9za2luX3NldHRpbmdzLmpzjZTJbsIwEIbvPEXkXitEV2hvqFCpEodK5Vb1YMIQIhzbsp2UFPHuzTgsseOUei7x+Ms/i+XZ9aJqkZhEz9HOftv9u7u3PkDfijIN1+4B6zrI8IBoli5hnmbAUg7EQ4rTvyf//ozU0kblDWXCreqi/EBd3RAkIpAIkSGnCujqEFgEwO8QuA05f9zqDpXVVTW6vciNEbwfC26Amz4XKqOWIVevdjWL9GBRgLqArmgMjujQri7yrPgwRGtyscgk5eVMJKK/oPEmUSLny67461KCqm59UwODp+HL1JFjqTZvBjI/8HSE1k1KBVrDIe7jFC0IM7oA1tAd2PUH6gi3C/LoItWpOdLjG7QmLWkCrS6NxmguxiutVjeHaG3OwNbUxN0tmkMwWoJqSU3u0RxQyFz+4wKlEgl2pIW2e35CmaDLlCeH0AO0IIfJomxX986F2vQnxHlCwntC69Dzy7qmhw/qAGiOPieu9uLOQnKhgVgH9mKIgE8GfEV4jhh/juD+MyLUGBqvs2o8VOOxagNVG1BzIViV/delPP1Yvf0vUEsDBBQAAgAIAHl9UVChUS5QaAcAALscAAAgAAAAdW5pdmVyc2FsLW5vLXZpZGVvL3VuaXZlcnNhbC5wbmftmW1QU1cax4NSG7RYqa4N7xiLTJdd24AVAoQsGN46SNTdGlqRCOGtBgIxS8KGvDh0ZoGaECl2BZRkVy04Bsliu6AGCAqTYCVkkBJcIAnbYGImJDFGICGB7E2wnX7ph/22H+6He8/8zrnPeZ5zznP+Z+bcxmM5Gf7bg7ZDIBD/rEzMCQjEFwOBbCVCtwE12KdHc4DCh3IiIxXSMxFiAMC3NOVoCgTSy9vhKngDYL+qzE8pEMjOEc/jI6u8WQSBhBzLwqT8qSbfpELxQtK2nC9wE1NTW9rG4amYzPcy39sJhUKvRiB7iwLO7x5u6wgcr1/pOYkbun/832KCs86w+r5h0pxNk5OWy5+I6HRL3u+1zx5fxklcLx9PK9BuhsmqlQGOIe9+vsKdTEi35cqMES/nKiUVUVuB2pAHZeGUvDeb9QpBJc0XqIj/avIPPV+MCXGivkSPWchk2T6aVF9GDfYBqKnsu4uJ6A27lrofoOEA7t5zpf2ehoUx3wCgiMjY5aFzIIAAAggggAACCCCAAAIIIIAAAggggAACCP9vYHZtOC04z71nZB0UeF/c3+AB5P8OVbkf5A/cpb9YeDC97lwVJa89v34hhqX/j1EkGcqXkZiJBA2idEIzuBIJkzhrLBOfOpHeSHYaDFNdOJpFreKX49t56A07HSWu7pEmEzQqYt4ta5i6xKR/B+O5qb1aquCHHvhrtoC94aDeFvYqSOZvgi3ParA0IgvnDaU+JrmQbFEPmhqXv5m7TfvXFcoeLWr9YrggwNvBJbKmUeW3HLCkFM/KkV9Z1Wbl+sHNKAjzxEIanLlH/JGISmla7Fs9cc8/xRcCOX8EFt4VP8s8kmNSDgJG7dbJNtWsItI7ZGjG4D+en+03T5MmArjs6IFT7s0xHVSP1L/dHzWR8e0p59k4/c0wFP071Lb+TaNJqYQQuvq3px2HwuWkdaHq6vUgi8Ppis73uruwkuwuXJ3CogfXlr5V9JiufR8lYLykOw19n5Pw3Jl2jcCMxlMYKBW1RbWGEyPj2mRnGKcFAmKrRH+/c/ppH0vSrhDJrD8YFCiZcx6L8azzQiG3Nmsp51KlsUvAup8Qina9GDGaNCynic1ft9iXZ/DuqJIlafxkuJNLpj90261ao15i//GC+y8bh6myM8A8tizDuo1BRBgh5ItlqwE2J0UEa4WiITqKzUBL43dWtidK7Q7KhLhmxtkIhQPjzLsRheWXYy8qEIThOA2DwvzR7XLYjDLbKGtbM/khekjg5N1E4AlN5CdorvB9KbHJur6qkahpSWjp48sf4NG0JhU516SbL/KHG++XjMb7w2OrsglzuTO5Ux8OCXgyWEpZEt+pOHaoSVHjSsY1ZGsrC2hJ6nTvgOHMBvdvYwnDSb0Cn6L081My7a0mhFIYpGvldQWi04vaFHLhAWXmuZ98dBdjvgz8UNcLw8sAR8ZZHKVif5g8Ol03P21AuHdJNQ/NNQPciC0QyHDabAdMYHy1yOCP8YTvSrWBGKmNIHDU+AdRODPtuj6HtdVx/JJjzUL/ZNQc302lkGJ4DwauFY82W11X6sagUZSOroLSISXMVp0jZyYX7QqkyrQVm3nzxHzDnmf0cyWUDLf6FIVqMe7O2obxCtutxsDc9OxcEQw583OXdhbrarFLXbkdboRRZmbajxdz7un+6N0GA/VimoWE5SgQ2IkMKEzDi45XXumYiIjpkwtRuvW0TqRS3+nobUOwWfO60+iDsUtNI0CeHrDBOBbZ19EETlUsWzMVEbOC12NtQ/uE1nkDy6ZnjkXEbOz9RbA0DbMfhUyWHY3SxzZwRNpFVp4KkfOKhmvotp2MvTEuslB2T/68iCPQw4RxfWUwRjdALh4bOFE0mGV85YbCf7lshSoJm11bxzil92222iviPglVHCW+aqVIa6aYH5GItLdObmZ8Mh9HHycHYaR91beNfdVMmzauK7yjDW058kazNe6fiXvjvBv+rkeTnrJ+p+0jJSDRQAgDTwj85xapwSgfftHpPDuvNMNez+ba/MDqI1hXyuKfORWxrO59Zet2OT1NXv8WXDsYzt4qJpB3v96fi49aTI9eBpiUEkAO7mTwwip4IxWbKT/w5tth5dhWXkn/CiAJx5mOZ5fnCFWnNqWpyqtLtuYlr45cs+KL1cvXY1q8ObUvqXZladAcdc6Pasw36UImp7qw/UZ0vbexgFP78VLO33mF/Tqg18kkhr1KvELx83gM+f5u/6gZswalGk8DZo+c6riiTZWJX7VoNPxj+DtkDUf1GY4gUM3vh1kMJLnlY+9MVzXVoJvn8kLJPwgJ0lqkekrVrvl6MxZucGVY5Jfzh6EhCF/uMqPhyk3+pv52k+FMQ7ggUOJGpixAifyJ0681/FeOFqssfM7fc05kHPpsrAPtdlHEng8WGtJ33LMp0O7yuC0//XDr2UDlRXpoD2dbjLR6V6BWJNmYNXsmrsr3OnPcmtDAsa5q2PhB+vLZRD9PL+9wlYh2GVs2PS2B3NkxZLKG/UbocZaVloPpST1T919QSwMEFAACAAgAeX1RUMCqsRVKAAAAawAAACQAAAB1bml2ZXJzYWwtbm8tdmlkZW8vdW5pdmVyc2FsLnBuZy54bWyzsa/IzVEoSy0qzszPs1Uy1DNQsrfj5bIpKEoty0wtV6gAigEFIUBJoRLINUJwyzNTSjKAQgZmFgjBjNTM9IwSWyULA4RGfaCZAFBLAQIAABQAAgAIANWFM0pYuREx+gIAAKoIAAAdAAAAAAAAAAEAAAAAAAAAAAB1bml2ZXJzYWwtbm8tdmlkZW8vcGxheWVyLnhtbFBLAQIAABQAAgAIAHh9UVCLhOzRzQQAAF8SAAAmAAAAAAAAAAEAAAAAADUDAAB1bml2ZXJzYWwtbm8tdmlkZW8vY29tbW9uX21lc3NhZ2VzLmxuZ1BLAQIAABQAAgAIAHh9UVAyJMSWMAMAAJYMAAAwAAAAAAAAAAEAAAAAAEYIAAB1bml2ZXJzYWwtbm8tdmlkZW8vZmxhc2hfcHVibGlzaGluZ19zZXR0aW5ncy54bWxQSwECAAAUAAIACAB4fVFQTZwPxOkCAACbCgAAKgAAAAAAAAABAAAAAADECwAAdW5pdmVyc2FsLW5vLXZpZGVvL2ZsYXNoX3NraW5fc2V0dGluZ3MueG1sUEsBAgAAFAACAAgAeH1RUO7zNQodAwAAJwwAAC8AAAAAAAAAAQAAAAAA9Q4AAHVuaXZlcnNhbC1uby12aWRlby9odG1sX3B1Ymxpc2hpbmdfc2V0dGluZ3MueG1sUEsBAgAAFAACAAgAeH1RUC7FdOWbAQAAJAYAACgAAAAAAAAAAQAAAAAAXxIAAHVuaXZlcnNhbC1uby12aWRlby9odG1sX3NraW5fc2V0dGluZ3MuanNQSwECAAAUAAIACAB5fVFQoVEuUGgHAAC7HAAAIAAAAAAAAAAAAAAAAABAFAAAdW5pdmVyc2FsLW5vLXZpZGVvL3VuaXZlcnNhbC5wbmdQSwECAAAUAAIACAB5fVFQwKqxFUoAAABrAAAAJAAAAAAAAAABAAAAAADmGwAAdW5pdmVyc2FsLW5vLXZpZGVvL3VuaXZlcnNhbC5wbmcueG1sUEsFBgAAAAAIAAgAqAIAAHIcAAAAAA==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Pubs Site Materials\Radiographics\Slide Presentations for Digital Objects\2020\40.2.Alexander - Fundamental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1150</Words>
  <Application>Microsoft Office PowerPoint</Application>
  <PresentationFormat>Широкоэкранный</PresentationFormat>
  <Paragraphs>155</Paragraphs>
  <Slides>23</Slides>
  <Notes>18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 Neue Medium</vt:lpstr>
      <vt:lpstr>Times New Roman</vt:lpstr>
      <vt:lpstr>Wingdings</vt:lpstr>
      <vt:lpstr>Office Theme</vt:lpstr>
      <vt:lpstr>Презентация PowerPoint</vt:lpstr>
      <vt:lpstr>Актуальность</vt:lpstr>
      <vt:lpstr>Цель</vt:lpstr>
      <vt:lpstr>Кровоснабжение яичек</vt:lpstr>
      <vt:lpstr>Технология УЗИ органов мошонки</vt:lpstr>
      <vt:lpstr>УЗИ органов мошонки</vt:lpstr>
      <vt:lpstr>Дуплексное сканирование</vt:lpstr>
      <vt:lpstr>Презентация PowerPoint</vt:lpstr>
      <vt:lpstr>Отсутствие кровотока: перекрут яичка</vt:lpstr>
      <vt:lpstr>Перекрут яичка</vt:lpstr>
      <vt:lpstr>Патологический кровоток: частичный перекрут</vt:lpstr>
      <vt:lpstr>Сниженный кровоток: последствия перекрута  инфаркт</vt:lpstr>
      <vt:lpstr>Сниженный кровоток: последствия перекрута  фиброз правого яичка</vt:lpstr>
      <vt:lpstr>Причины отсутствия и снижения кровотока</vt:lpstr>
      <vt:lpstr>Отсутствие кровотока: травма мошонки</vt:lpstr>
      <vt:lpstr>Отсутствие кровотока: травма мошонки (продолжение)</vt:lpstr>
      <vt:lpstr>Сниженный кровоток: разрыв яичка</vt:lpstr>
      <vt:lpstr>Сниженный кровоток: острое гидроцеле</vt:lpstr>
      <vt:lpstr>Отсутствие кровотока: при компрессии (паховая грыжа)</vt:lpstr>
      <vt:lpstr>Отсутствие кровотока: при компрессии (паховая грыжа)</vt:lpstr>
      <vt:lpstr>Список литературы: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 Fundamentals Template</dc:title>
  <dc:creator/>
  <cp:lastModifiedBy/>
  <cp:revision>1</cp:revision>
  <dcterms:created xsi:type="dcterms:W3CDTF">2020-02-17T21:41:49Z</dcterms:created>
  <dcterms:modified xsi:type="dcterms:W3CDTF">2022-01-17T09:11:06Z</dcterms:modified>
  <cp:contentStatus/>
</cp:coreProperties>
</file>