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F16F-39EC-4820-BC0D-CBEAEF000721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C0DF308-7544-495E-9755-42BCA0CCDDC4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7023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F16F-39EC-4820-BC0D-CBEAEF000721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F308-7544-495E-9755-42BCA0CCDDC4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9139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F16F-39EC-4820-BC0D-CBEAEF000721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F308-7544-495E-9755-42BCA0CCDDC4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1799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F16F-39EC-4820-BC0D-CBEAEF000721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F308-7544-495E-9755-42BCA0CCDDC4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125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F16F-39EC-4820-BC0D-CBEAEF000721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F308-7544-495E-9755-42BCA0CCDDC4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907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F16F-39EC-4820-BC0D-CBEAEF000721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F308-7544-495E-9755-42BCA0CCDDC4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8535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F16F-39EC-4820-BC0D-CBEAEF000721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F308-7544-495E-9755-42BCA0CCDDC4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308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F16F-39EC-4820-BC0D-CBEAEF000721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F308-7544-495E-9755-42BCA0CCDDC4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7876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F16F-39EC-4820-BC0D-CBEAEF000721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F308-7544-495E-9755-42BCA0CCD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80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F16F-39EC-4820-BC0D-CBEAEF000721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F308-7544-495E-9755-42BCA0CCDDC4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0937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359F16F-39EC-4820-BC0D-CBEAEF000721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F308-7544-495E-9755-42BCA0CCDDC4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3275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9F16F-39EC-4820-BC0D-CBEAEF000721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C0DF308-7544-495E-9755-42BCA0CCDDC4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753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Лекция №28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Тема:</a:t>
            </a:r>
            <a:r>
              <a:rPr lang="ru-RU" sz="2000" dirty="0"/>
              <a:t> </a:t>
            </a:r>
            <a:r>
              <a:rPr lang="ru-RU" sz="2000" i="1" dirty="0"/>
              <a:t>«</a:t>
            </a:r>
            <a:r>
              <a:rPr lang="ru-RU" sz="2000" dirty="0"/>
              <a:t>Стерильные и асептические лекарственные формы</a:t>
            </a:r>
            <a:r>
              <a:rPr lang="ru-RU" sz="2000" i="1" dirty="0"/>
              <a:t>»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2206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608669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5374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План:</a:t>
            </a:r>
            <a:br>
              <a:rPr lang="ru-RU" dirty="0" smtClean="0"/>
            </a:br>
            <a:r>
              <a:rPr lang="ru-RU" sz="2200" dirty="0" smtClean="0"/>
              <a:t>1.Иньекционные </a:t>
            </a:r>
            <a:r>
              <a:rPr lang="ru-RU" sz="2200" dirty="0"/>
              <a:t>лекарственные формы. </a:t>
            </a:r>
            <a:r>
              <a:rPr lang="ru-RU" sz="2200" dirty="0" err="1"/>
              <a:t>Характеристика.Требования</a:t>
            </a:r>
            <a:r>
              <a:rPr lang="ru-RU" sz="2200" dirty="0"/>
              <a:t>  ГФ к лекарственным средствам, к получению и хранению воды для инъекций. </a:t>
            </a:r>
            <a:br>
              <a:rPr lang="ru-RU" sz="2200" dirty="0"/>
            </a:br>
            <a:r>
              <a:rPr lang="ru-RU" sz="2200" dirty="0" smtClean="0"/>
              <a:t>2.Комплекс </a:t>
            </a:r>
            <a:r>
              <a:rPr lang="ru-RU" sz="2200" dirty="0"/>
              <a:t>асептических мероприятий при изготовлении инъекционных лекарственных форм. </a:t>
            </a:r>
            <a:br>
              <a:rPr lang="ru-RU" sz="2200" dirty="0"/>
            </a:br>
            <a:r>
              <a:rPr lang="ru-RU" sz="2200" dirty="0" smtClean="0"/>
              <a:t>3.Типовая </a:t>
            </a:r>
            <a:r>
              <a:rPr lang="ru-RU" sz="2200" dirty="0"/>
              <a:t>схема изготовления инъекционных растворов натрия хлорида, калия хлорида, кальция хлорида.</a:t>
            </a:r>
            <a:br>
              <a:rPr lang="ru-RU" sz="2200" dirty="0"/>
            </a:br>
            <a:endParaRPr lang="ru-RU" sz="2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321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Стерильные и асептические ЛФ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580972" y="2187723"/>
            <a:ext cx="3042303" cy="4443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4341263" y="2222804"/>
            <a:ext cx="760576" cy="14442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762357" y="2246720"/>
            <a:ext cx="478564" cy="16322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358071" y="2221907"/>
            <a:ext cx="2751746" cy="9229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076770" y="2811566"/>
            <a:ext cx="1922804" cy="1042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парентеральные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330367" y="3734512"/>
            <a:ext cx="1600556" cy="1051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Детские для новорожденных и до года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62357" y="3930242"/>
            <a:ext cx="1943457" cy="8554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Глазные капли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8186871" y="3332860"/>
            <a:ext cx="2956845" cy="1145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 антибиотиками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9971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Технологическая схема 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277" y="2016125"/>
            <a:ext cx="2703770" cy="3449638"/>
          </a:xfrm>
        </p:spPr>
      </p:pic>
    </p:spTree>
    <p:extLst>
      <p:ext uri="{BB962C8B-B14F-4D97-AF65-F5344CB8AC3E}">
        <p14:creationId xmlns:p14="http://schemas.microsoft.com/office/powerpoint/2010/main" val="450002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Оформление бирки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Название и концентрация раствора</a:t>
            </a:r>
          </a:p>
          <a:p>
            <a:pPr>
              <a:buFontTx/>
              <a:buChar char="-"/>
            </a:pPr>
            <a:r>
              <a:rPr lang="ru-RU" dirty="0" smtClean="0"/>
              <a:t>Дата приготовления</a:t>
            </a:r>
          </a:p>
          <a:p>
            <a:pPr>
              <a:buFontTx/>
              <a:buChar char="-"/>
            </a:pPr>
            <a:r>
              <a:rPr lang="ru-RU" dirty="0" smtClean="0"/>
              <a:t>Фамилия приготовившего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7830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Вода для инъекций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Должна быть </a:t>
            </a:r>
            <a:r>
              <a:rPr lang="ru-RU" dirty="0" err="1" smtClean="0"/>
              <a:t>апирогенной</a:t>
            </a:r>
            <a:endParaRPr lang="ru-RU" dirty="0" smtClean="0"/>
          </a:p>
          <a:p>
            <a:r>
              <a:rPr lang="ru-RU" dirty="0" smtClean="0"/>
              <a:t>Соответствовать требованиям ФС</a:t>
            </a:r>
          </a:p>
          <a:p>
            <a:r>
              <a:rPr lang="ru-RU" dirty="0" smtClean="0"/>
              <a:t>Срок хранения 24 часа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701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Инъекционные растворы по применению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Внутрикожные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Подкожные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Внутримышечные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Внутрисосудистые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Спинномозговые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Внутричерепные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Внутрибрюшные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Внутрипревральные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Внутрисуставные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Инъекции в сердечную мышцу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4145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Характеристика инъекционного введения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367327" y="2019549"/>
            <a:ext cx="4725016" cy="3449177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dirty="0"/>
              <a:t>Высокая скорость наступления фармацевтического действия, иногда через несколько секунд.</a:t>
            </a:r>
          </a:p>
          <a:p>
            <a:pPr lvl="0"/>
            <a:r>
              <a:rPr lang="ru-RU" dirty="0"/>
              <a:t>Отсутствие разрушительного действия </a:t>
            </a:r>
            <a:r>
              <a:rPr lang="ru-RU" dirty="0" smtClean="0"/>
              <a:t>ферментов</a:t>
            </a:r>
            <a:endParaRPr lang="ru-RU" dirty="0"/>
          </a:p>
          <a:p>
            <a:pPr lvl="0"/>
            <a:r>
              <a:rPr lang="ru-RU" dirty="0" smtClean="0"/>
              <a:t>Отсутствие </a:t>
            </a:r>
            <a:r>
              <a:rPr lang="ru-RU" dirty="0"/>
              <a:t>действия на органы вкуса, обоняния и ЖКТ.</a:t>
            </a:r>
          </a:p>
          <a:p>
            <a:pPr lvl="0"/>
            <a:r>
              <a:rPr lang="ru-RU" dirty="0"/>
              <a:t>Полное всасывание вводимых веществ, абсолютная биодоступность.</a:t>
            </a:r>
          </a:p>
          <a:p>
            <a:pPr lvl="0"/>
            <a:r>
              <a:rPr lang="ru-RU" dirty="0"/>
              <a:t>Возможность локализации действия в случае применения анестезирующих средств.</a:t>
            </a:r>
          </a:p>
          <a:p>
            <a:pPr lvl="0"/>
            <a:r>
              <a:rPr lang="ru-RU" dirty="0"/>
              <a:t>Точное дозирование.</a:t>
            </a:r>
          </a:p>
          <a:p>
            <a:pPr lvl="0"/>
            <a:r>
              <a:rPr lang="ru-RU" dirty="0"/>
              <a:t>Возможность введения больному в бессознательном состоянии.</a:t>
            </a:r>
          </a:p>
          <a:p>
            <a:pPr lvl="0"/>
            <a:r>
              <a:rPr lang="ru-RU" dirty="0"/>
              <a:t>Замена крови после её потери.</a:t>
            </a:r>
          </a:p>
          <a:p>
            <a:pPr lvl="0"/>
            <a:r>
              <a:rPr lang="ru-RU" dirty="0"/>
              <a:t>Устойчивость при хранении.</a:t>
            </a:r>
          </a:p>
          <a:p>
            <a:pPr lvl="0"/>
            <a:r>
              <a:rPr lang="ru-RU" dirty="0"/>
              <a:t> Возможность заготовки впрок.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332434" y="2019549"/>
            <a:ext cx="4725080" cy="343931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Болезненность</a:t>
            </a:r>
          </a:p>
          <a:p>
            <a:pPr lvl="0"/>
            <a:r>
              <a:rPr lang="ru-RU" dirty="0"/>
              <a:t>Обязательное участие медперсонала</a:t>
            </a:r>
          </a:p>
          <a:p>
            <a:pPr lvl="0"/>
            <a:r>
              <a:rPr lang="ru-RU" dirty="0"/>
              <a:t>Опасность внесения инфекции</a:t>
            </a:r>
          </a:p>
          <a:p>
            <a:pPr lvl="0"/>
            <a:r>
              <a:rPr lang="ru-RU" dirty="0"/>
              <a:t>Возможность эмболии</a:t>
            </a:r>
          </a:p>
          <a:p>
            <a:pPr lvl="0"/>
            <a:r>
              <a:rPr lang="ru-RU" dirty="0"/>
              <a:t>Опасность нарушения физиологических показателей плазмы крови, сдвиг рН крови и осмотического </a:t>
            </a:r>
            <a:r>
              <a:rPr lang="ru-RU" dirty="0" smtClean="0"/>
              <a:t>давления</a:t>
            </a:r>
          </a:p>
          <a:p>
            <a:pPr lvl="0"/>
            <a:r>
              <a:rPr lang="ru-RU" dirty="0" smtClean="0"/>
              <a:t>Трудоемкость процесса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0275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инъекционным растворам 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Прозрачность</a:t>
            </a:r>
          </a:p>
          <a:p>
            <a:pPr marL="514350" indent="-514350">
              <a:buAutoNum type="arabicPeriod"/>
            </a:pPr>
            <a:r>
              <a:rPr lang="ru-RU" dirty="0" smtClean="0"/>
              <a:t>Стерильность</a:t>
            </a:r>
          </a:p>
          <a:p>
            <a:pPr marL="514350" indent="-514350">
              <a:buAutoNum type="arabicPeriod"/>
            </a:pPr>
            <a:r>
              <a:rPr lang="ru-RU" dirty="0" smtClean="0"/>
              <a:t>Стабильность</a:t>
            </a:r>
          </a:p>
          <a:p>
            <a:pPr marL="514350" indent="-514350">
              <a:buAutoNum type="arabicPeriod"/>
            </a:pPr>
            <a:r>
              <a:rPr lang="ru-RU" dirty="0" smtClean="0"/>
              <a:t>Чистота</a:t>
            </a:r>
          </a:p>
          <a:p>
            <a:pPr marL="514350" indent="-514350">
              <a:buAutoNum type="arabicPeriod"/>
            </a:pPr>
            <a:r>
              <a:rPr lang="ru-RU" dirty="0" err="1" smtClean="0"/>
              <a:t>Апирогенность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221252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Галерея</Template>
  <TotalTime>37</TotalTime>
  <Words>170</Words>
  <Application>Microsoft Office PowerPoint</Application>
  <PresentationFormat>Широкоэкранный</PresentationFormat>
  <Paragraphs>53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Gill Sans MT</vt:lpstr>
      <vt:lpstr>Times New Roman</vt:lpstr>
      <vt:lpstr>Wingdings</vt:lpstr>
      <vt:lpstr>Gallery</vt:lpstr>
      <vt:lpstr>Лекция №28 Тема: «Стерильные и асептические лекарственные формы» </vt:lpstr>
      <vt:lpstr>План: 1.Иньекционные лекарственные формы. Характеристика.Требования  ГФ к лекарственным средствам, к получению и хранению воды для инъекций.  2.Комплекс асептических мероприятий при изготовлении инъекционных лекарственных форм.  3.Типовая схема изготовления инъекционных растворов натрия хлорида, калия хлорида, кальция хлорида. </vt:lpstr>
      <vt:lpstr>Презентация PowerPoint</vt:lpstr>
      <vt:lpstr>Технологическая схема </vt:lpstr>
      <vt:lpstr>Оформление бирки</vt:lpstr>
      <vt:lpstr>Вода для инъекций</vt:lpstr>
      <vt:lpstr>Инъекционные растворы по применению</vt:lpstr>
      <vt:lpstr>Характеристика инъекционного введения</vt:lpstr>
      <vt:lpstr>Требования к инъекционным растворам     </vt:lpstr>
      <vt:lpstr>Спасибо за внимание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№28 Тема: «Стерильные и асептические лекарственные формы»</dc:title>
  <dc:creator>Ванчурина Наталья Александровна</dc:creator>
  <cp:lastModifiedBy>Ванчурина Наталья Александровна</cp:lastModifiedBy>
  <cp:revision>5</cp:revision>
  <dcterms:created xsi:type="dcterms:W3CDTF">2023-03-23T08:02:03Z</dcterms:created>
  <dcterms:modified xsi:type="dcterms:W3CDTF">2023-03-23T08:44:17Z</dcterms:modified>
</cp:coreProperties>
</file>