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m4v" ContentType="video/mp4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8" r:id="rId3"/>
    <p:sldId id="289" r:id="rId4"/>
    <p:sldId id="256" r:id="rId5"/>
    <p:sldId id="257" r:id="rId6"/>
    <p:sldId id="258" r:id="rId7"/>
    <p:sldId id="290" r:id="rId8"/>
    <p:sldId id="291" r:id="rId9"/>
    <p:sldId id="260" r:id="rId10"/>
    <p:sldId id="264" r:id="rId11"/>
    <p:sldId id="259" r:id="rId12"/>
    <p:sldId id="266" r:id="rId13"/>
    <p:sldId id="263" r:id="rId14"/>
    <p:sldId id="265" r:id="rId15"/>
    <p:sldId id="267" r:id="rId16"/>
    <p:sldId id="268" r:id="rId17"/>
    <p:sldId id="269" r:id="rId18"/>
    <p:sldId id="270" r:id="rId19"/>
    <p:sldId id="271" r:id="rId20"/>
    <p:sldId id="310" r:id="rId21"/>
    <p:sldId id="273" r:id="rId22"/>
    <p:sldId id="29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5147" autoAdjust="0"/>
  </p:normalViewPr>
  <p:slideViewPr>
    <p:cSldViewPr snapToGrid="0">
      <p:cViewPr varScale="1">
        <p:scale>
          <a:sx n="116" d="100"/>
          <a:sy n="116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967BB-205D-4D0B-91B7-F00D6449B5F1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76EE-5CA4-4EEB-965E-3723FAB5ED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734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221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Remove moving animation.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Get rid of width animation and arrow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Group anterior and posterior horn arrows, appear together with text.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Make popliteus image appears with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221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585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and annotate </a:t>
            </a:r>
            <a:r>
              <a:rPr lang="en-US" dirty="0" err="1"/>
              <a:t>saggital</a:t>
            </a:r>
            <a:r>
              <a:rPr lang="en-US" baseline="0" dirty="0"/>
              <a:t> image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Add :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Junction of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Ligamnet</a:t>
            </a:r>
            <a:r>
              <a:rPr lang="en-US" baseline="0" dirty="0">
                <a:solidFill>
                  <a:schemeClr val="bg1">
                    <a:lumMod val="95000"/>
                  </a:schemeClr>
                </a:solidFill>
              </a:rPr>
              <a:t> of </a:t>
            </a:r>
            <a:r>
              <a:rPr lang="en-US" baseline="0" dirty="0" err="1">
                <a:solidFill>
                  <a:schemeClr val="bg1">
                    <a:lumMod val="95000"/>
                  </a:schemeClr>
                </a:solidFill>
              </a:rPr>
              <a:t>Humphry</a:t>
            </a:r>
            <a:r>
              <a:rPr lang="en-US" baseline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with posterior horn of the lateral meniscus can be</a:t>
            </a:r>
            <a:r>
              <a:rPr lang="en-US" baseline="0" dirty="0">
                <a:solidFill>
                  <a:schemeClr val="bg1">
                    <a:lumMod val="95000"/>
                  </a:schemeClr>
                </a:solidFill>
              </a:rPr>
              <a:t> a pitfall for meniscal tear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8677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</a:t>
            </a:r>
            <a:r>
              <a:rPr lang="en-US" baseline="0" dirty="0"/>
              <a:t> image and limit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140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i="1">
                <a:solidFill>
                  <a:srgbClr val="FFFFFF"/>
                </a:solidFill>
              </a:rPr>
              <a:t>(parallel to vs perpendicular to circumference)</a:t>
            </a:r>
          </a:p>
        </p:txBody>
      </p:sp>
    </p:spTree>
    <p:extLst>
      <p:ext uri="{BB962C8B-B14F-4D97-AF65-F5344CB8AC3E}">
        <p14:creationId xmlns="" xmlns:p14="http://schemas.microsoft.com/office/powerpoint/2010/main" val="34994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annotation of a meniscal and </a:t>
            </a:r>
            <a:r>
              <a:rPr lang="en-US" baseline="0" dirty="0" err="1"/>
              <a:t>parameniscal</a:t>
            </a:r>
            <a:r>
              <a:rPr lang="en-US" baseline="0" dirty="0"/>
              <a:t> cyst frequently associated with this type of tear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628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537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92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355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13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661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8145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796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39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0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52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66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26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9964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883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605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943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901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339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998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334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152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172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115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453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438F-5E46-4599-8650-966976416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05BC1-379A-471F-8E35-1C6842BB3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69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1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slide" Target="slide14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0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1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slide" Target="slide1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3.png"/><Relationship Id="rId7" Type="http://schemas.openxmlformats.org/officeDocument/2006/relationships/slide" Target="slide1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4.png"/><Relationship Id="rId7" Type="http://schemas.openxmlformats.org/officeDocument/2006/relationships/slide" Target="slide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4v"/><Relationship Id="rId11" Type="http://schemas.openxmlformats.org/officeDocument/2006/relationships/slide" Target="slide14.xml"/><Relationship Id="rId5" Type="http://schemas.openxmlformats.org/officeDocument/2006/relationships/image" Target="../media/image50.png"/><Relationship Id="rId10" Type="http://schemas.openxmlformats.org/officeDocument/2006/relationships/slide" Target="slide11.xml"/><Relationship Id="rId4" Type="http://schemas.openxmlformats.org/officeDocument/2006/relationships/image" Target="../media/image49.png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microsoft.com/office/2007/relationships/media" Target="../media/media2.m4v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11" Type="http://schemas.openxmlformats.org/officeDocument/2006/relationships/slide" Target="slide14.xml"/><Relationship Id="rId5" Type="http://schemas.openxmlformats.org/officeDocument/2006/relationships/image" Target="../media/image54.png"/><Relationship Id="rId10" Type="http://schemas.openxmlformats.org/officeDocument/2006/relationships/slide" Target="slide11.xml"/><Relationship Id="rId4" Type="http://schemas.openxmlformats.org/officeDocument/2006/relationships/image" Target="../media/image53.png"/><Relationship Id="rId9" Type="http://schemas.openxmlformats.org/officeDocument/2006/relationships/slide" Target="slide3.xml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slide" Target="slide14.xml"/><Relationship Id="rId5" Type="http://schemas.openxmlformats.org/officeDocument/2006/relationships/image" Target="../media/image63.jpeg"/><Relationship Id="rId10" Type="http://schemas.openxmlformats.org/officeDocument/2006/relationships/slide" Target="slide11.xml"/><Relationship Id="rId4" Type="http://schemas.openxmlformats.org/officeDocument/2006/relationships/image" Target="../media/image62.png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3.xml"/><Relationship Id="rId10" Type="http://schemas.openxmlformats.org/officeDocument/2006/relationships/image" Target="../media/image12.png"/><Relationship Id="rId4" Type="http://schemas.openxmlformats.org/officeDocument/2006/relationships/slide" Target="slide14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image" Target="../media/image16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4696485" y="100487"/>
            <a:ext cx="1475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разрывы</a:t>
            </a:r>
            <a:endParaRPr lang="en-US" sz="11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" action="ppaction://noaction"/>
          </p:cNvPr>
          <p:cNvSpPr txBox="1"/>
          <p:nvPr/>
        </p:nvSpPr>
        <p:spPr>
          <a:xfrm>
            <a:off x="6067735" y="100486"/>
            <a:ext cx="1784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en-US" sz="11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 со смещением</a:t>
            </a:r>
            <a:endParaRPr lang="en-US" sz="11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599" y="1726441"/>
            <a:ext cx="8458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Разрывы мениска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Отсканированы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Осмотрены </a:t>
            </a:r>
            <a:r>
              <a:rPr lang="ru-RU" sz="3200" smtClean="0">
                <a:solidFill>
                  <a:schemeClr val="bg1">
                    <a:lumMod val="95000"/>
                  </a:schemeClr>
                </a:solidFill>
              </a:rPr>
              <a:t>и </a:t>
            </a:r>
            <a:r>
              <a:rPr lang="ru-RU" sz="3200" smtClean="0">
                <a:solidFill>
                  <a:schemeClr val="bg1">
                    <a:lumMod val="95000"/>
                  </a:schemeClr>
                </a:solidFill>
              </a:rPr>
              <a:t>Смоделированы</a:t>
            </a:r>
            <a:r>
              <a:rPr lang="en-US" sz="320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lang="ru-RU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Часть 1</a:t>
            </a:r>
            <a:endParaRPr lang="en-US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Образовательная выставка с использованием 3D-моделей с МРТ и артроскопической корреляцией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6029" y="3891302"/>
            <a:ext cx="5846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Sherif</a:t>
            </a:r>
            <a:r>
              <a:rPr lang="en-US" dirty="0">
                <a:solidFill>
                  <a:srgbClr val="FFC000"/>
                </a:solidFill>
              </a:rPr>
              <a:t> S. </a:t>
            </a:r>
            <a:r>
              <a:rPr lang="en-US" dirty="0" err="1">
                <a:solidFill>
                  <a:srgbClr val="FFC000"/>
                </a:solidFill>
              </a:rPr>
              <a:t>Saad</a:t>
            </a:r>
            <a:r>
              <a:rPr lang="en-US" dirty="0">
                <a:solidFill>
                  <a:srgbClr val="FFC000"/>
                </a:solidFill>
              </a:rPr>
              <a:t> MD, </a:t>
            </a:r>
            <a:r>
              <a:rPr lang="en-US" dirty="0" err="1">
                <a:solidFill>
                  <a:srgbClr val="FFC000"/>
                </a:solidFill>
              </a:rPr>
              <a:t>Tetyana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Gorbachova</a:t>
            </a:r>
            <a:r>
              <a:rPr lang="en-US" dirty="0">
                <a:solidFill>
                  <a:srgbClr val="FFC000"/>
                </a:solidFill>
              </a:rPr>
              <a:t> MD, </a:t>
            </a:r>
            <a:r>
              <a:rPr lang="en-US" dirty="0" err="1">
                <a:solidFill>
                  <a:srgbClr val="FFC000"/>
                </a:solidFill>
              </a:rPr>
              <a:t>Minn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Saing</a:t>
            </a:r>
            <a:r>
              <a:rPr lang="en-US" dirty="0">
                <a:solidFill>
                  <a:srgbClr val="FFC000"/>
                </a:solidFill>
              </a:rPr>
              <a:t> MD,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Departments of Radiology and </a:t>
            </a:r>
            <a:r>
              <a:rPr lang="en-US" dirty="0" err="1">
                <a:solidFill>
                  <a:srgbClr val="FFC000"/>
                </a:solidFill>
              </a:rPr>
              <a:t>Orthopoedic</a:t>
            </a:r>
            <a:r>
              <a:rPr lang="en-US" dirty="0">
                <a:solidFill>
                  <a:srgbClr val="FFC000"/>
                </a:solidFill>
              </a:rPr>
              <a:t> Surgery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Einstein Medical Center, Philadelphia, PA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5501 Old York Rd, Philadelphia, PA 19141</a:t>
            </a:r>
          </a:p>
        </p:txBody>
      </p:sp>
    </p:spTree>
    <p:extLst>
      <p:ext uri="{BB962C8B-B14F-4D97-AF65-F5344CB8AC3E}">
        <p14:creationId xmlns="" xmlns:p14="http://schemas.microsoft.com/office/powerpoint/2010/main" val="14852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4771414" y="100487"/>
            <a:ext cx="132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hlinkClick r:id="" action="ppaction://noaction"/>
          </p:cNvPr>
          <p:cNvSpPr txBox="1"/>
          <p:nvPr/>
        </p:nvSpPr>
        <p:spPr>
          <a:xfrm>
            <a:off x="6329508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Gre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6" y="1737733"/>
            <a:ext cx="4876800" cy="33867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080" y="207338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Большеберцовая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ru-RU" dirty="0" smtClean="0">
                <a:solidFill>
                  <a:srgbClr val="FF0000"/>
                </a:solidFill>
              </a:rPr>
              <a:t>бедренная поверхности покрыты сетью тонких беспорядочно ориентированных фибрилл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66FF33"/>
                </a:solidFill>
              </a:rPr>
              <a:t>Коллагеновые пучки пластинчатой формы, беспорядочно расположенные в центре и радиально по периферии</a:t>
            </a:r>
            <a:endParaRPr lang="en-US" dirty="0">
              <a:solidFill>
                <a:srgbClr val="66FF33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Центральный слой – пучки коллагена, ориентированные по окружности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Центральные волокна прерываются ветвящимися радиальными связующими волокнами, простирающимися из периферии в центр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1655" y="1066800"/>
            <a:ext cx="342112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менисков</a:t>
            </a:r>
            <a:endParaRPr lang="en-US" sz="28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ran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6" y="1737733"/>
            <a:ext cx="4876800" cy="3386770"/>
          </a:xfrm>
          <a:prstGeom prst="rect">
            <a:avLst/>
          </a:prstGeom>
        </p:spPr>
      </p:pic>
      <p:pic>
        <p:nvPicPr>
          <p:cNvPr id="6" name="Gre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6" y="1739478"/>
            <a:ext cx="4876800" cy="3386770"/>
          </a:xfrm>
          <a:prstGeom prst="rect">
            <a:avLst/>
          </a:prstGeom>
        </p:spPr>
      </p:pic>
      <p:pic>
        <p:nvPicPr>
          <p:cNvPr id="12" name="Blu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6" y="1739478"/>
            <a:ext cx="4876800" cy="3386770"/>
          </a:xfrm>
          <a:prstGeom prst="rect">
            <a:avLst/>
          </a:prstGeom>
        </p:spPr>
      </p:pic>
      <p:pic>
        <p:nvPicPr>
          <p:cNvPr id="2" name="Red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1739477"/>
            <a:ext cx="4873752" cy="3384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01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4793051" y="100487"/>
            <a:ext cx="1281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</a:p>
          <a:p>
            <a:pPr algn="ctr"/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4343" y="2286000"/>
            <a:ext cx="6672982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Паттерны разрывов</a:t>
            </a:r>
            <a:r>
              <a:rPr lang="en-US" sz="44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endParaRPr lang="en-US" sz="44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r>
              <a:rPr lang="en-US" sz="44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44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44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47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400"/>
            <a:ext cx="389314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-186622" y="2293451"/>
            <a:ext cx="4876800" cy="452596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1.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 зависимости от соотношения с окружностью мениска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ru-RU" sz="2400" i="1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en-US" sz="2400" i="1" dirty="0" smtClean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en-US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2.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 зависимости от соотношения линии разрыва с поперечной плоскостью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ru-RU" sz="2000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FFC000"/>
                </a:solidFill>
              </a:rPr>
              <a:t>Вертикальный</a:t>
            </a:r>
            <a:r>
              <a:rPr lang="en-US" sz="2000" dirty="0" smtClean="0">
                <a:solidFill>
                  <a:srgbClr val="FFC000"/>
                </a:solidFill>
              </a:rPr>
              <a:t> vs </a:t>
            </a:r>
            <a:r>
              <a:rPr lang="ru-RU" sz="2000" dirty="0" smtClean="0">
                <a:solidFill>
                  <a:srgbClr val="FFC000"/>
                </a:solidFill>
              </a:rPr>
              <a:t>Горизонтальный</a:t>
            </a:r>
            <a:endParaRPr lang="en-US" sz="2000" dirty="0">
              <a:solidFill>
                <a:srgbClr val="FFC000"/>
              </a:solidFill>
            </a:endParaRPr>
          </a:p>
          <a:p>
            <a:pPr>
              <a:buFontTx/>
              <a:buNone/>
              <a:defRPr/>
            </a:pPr>
            <a:endParaRPr lang="en-US" dirty="0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7734300" y="3162300"/>
            <a:ext cx="723900" cy="49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V="1">
            <a:off x="7734300" y="2971800"/>
            <a:ext cx="571500" cy="190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 flipV="1">
            <a:off x="7734300" y="2438400"/>
            <a:ext cx="114300" cy="723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8003" y="838200"/>
            <a:ext cx="694895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Разрывы мениска</a:t>
            </a: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Концепция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4372" y="1500332"/>
            <a:ext cx="5734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разрыв может быть описан в 2 плоскостях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648575" y="2293451"/>
            <a:ext cx="1000875" cy="1707050"/>
          </a:xfrm>
          <a:custGeom>
            <a:avLst/>
            <a:gdLst>
              <a:gd name="connsiteX0" fmla="*/ 0 w 989886"/>
              <a:gd name="connsiteY0" fmla="*/ 6661 h 1749736"/>
              <a:gd name="connsiteX1" fmla="*/ 409575 w 989886"/>
              <a:gd name="connsiteY1" fmla="*/ 187636 h 1749736"/>
              <a:gd name="connsiteX2" fmla="*/ 971550 w 989886"/>
              <a:gd name="connsiteY2" fmla="*/ 1254436 h 1749736"/>
              <a:gd name="connsiteX3" fmla="*/ 828675 w 989886"/>
              <a:gd name="connsiteY3" fmla="*/ 1625911 h 1749736"/>
              <a:gd name="connsiteX4" fmla="*/ 581025 w 989886"/>
              <a:gd name="connsiteY4" fmla="*/ 1749736 h 1749736"/>
              <a:gd name="connsiteX0" fmla="*/ 0 w 987011"/>
              <a:gd name="connsiteY0" fmla="*/ 3029 h 1746104"/>
              <a:gd name="connsiteX1" fmla="*/ 457200 w 987011"/>
              <a:gd name="connsiteY1" fmla="*/ 222104 h 1746104"/>
              <a:gd name="connsiteX2" fmla="*/ 971550 w 987011"/>
              <a:gd name="connsiteY2" fmla="*/ 1250804 h 1746104"/>
              <a:gd name="connsiteX3" fmla="*/ 828675 w 987011"/>
              <a:gd name="connsiteY3" fmla="*/ 1622279 h 1746104"/>
              <a:gd name="connsiteX4" fmla="*/ 581025 w 987011"/>
              <a:gd name="connsiteY4" fmla="*/ 1746104 h 1746104"/>
              <a:gd name="connsiteX0" fmla="*/ 0 w 995320"/>
              <a:gd name="connsiteY0" fmla="*/ 3029 h 1746104"/>
              <a:gd name="connsiteX1" fmla="*/ 457200 w 995320"/>
              <a:gd name="connsiteY1" fmla="*/ 222104 h 1746104"/>
              <a:gd name="connsiteX2" fmla="*/ 971550 w 995320"/>
              <a:gd name="connsiteY2" fmla="*/ 1250804 h 1746104"/>
              <a:gd name="connsiteX3" fmla="*/ 876300 w 995320"/>
              <a:gd name="connsiteY3" fmla="*/ 1631804 h 1746104"/>
              <a:gd name="connsiteX4" fmla="*/ 581025 w 995320"/>
              <a:gd name="connsiteY4" fmla="*/ 1746104 h 1746104"/>
              <a:gd name="connsiteX0" fmla="*/ 0 w 996181"/>
              <a:gd name="connsiteY0" fmla="*/ 3029 h 1708004"/>
              <a:gd name="connsiteX1" fmla="*/ 457200 w 996181"/>
              <a:gd name="connsiteY1" fmla="*/ 222104 h 1708004"/>
              <a:gd name="connsiteX2" fmla="*/ 971550 w 996181"/>
              <a:gd name="connsiteY2" fmla="*/ 1250804 h 1708004"/>
              <a:gd name="connsiteX3" fmla="*/ 876300 w 996181"/>
              <a:gd name="connsiteY3" fmla="*/ 1631804 h 1708004"/>
              <a:gd name="connsiteX4" fmla="*/ 542925 w 996181"/>
              <a:gd name="connsiteY4" fmla="*/ 1708004 h 1708004"/>
              <a:gd name="connsiteX0" fmla="*/ 0 w 996181"/>
              <a:gd name="connsiteY0" fmla="*/ 2367 h 1707342"/>
              <a:gd name="connsiteX1" fmla="*/ 457200 w 996181"/>
              <a:gd name="connsiteY1" fmla="*/ 221442 h 1707342"/>
              <a:gd name="connsiteX2" fmla="*/ 971550 w 996181"/>
              <a:gd name="connsiteY2" fmla="*/ 1154892 h 1707342"/>
              <a:gd name="connsiteX3" fmla="*/ 876300 w 996181"/>
              <a:gd name="connsiteY3" fmla="*/ 1631142 h 1707342"/>
              <a:gd name="connsiteX4" fmla="*/ 542925 w 996181"/>
              <a:gd name="connsiteY4" fmla="*/ 1707342 h 1707342"/>
              <a:gd name="connsiteX0" fmla="*/ 0 w 1009706"/>
              <a:gd name="connsiteY0" fmla="*/ 2367 h 1707342"/>
              <a:gd name="connsiteX1" fmla="*/ 457200 w 1009706"/>
              <a:gd name="connsiteY1" fmla="*/ 221442 h 1707342"/>
              <a:gd name="connsiteX2" fmla="*/ 971550 w 1009706"/>
              <a:gd name="connsiteY2" fmla="*/ 1154892 h 1707342"/>
              <a:gd name="connsiteX3" fmla="*/ 923925 w 1009706"/>
              <a:gd name="connsiteY3" fmla="*/ 1621617 h 1707342"/>
              <a:gd name="connsiteX4" fmla="*/ 542925 w 1009706"/>
              <a:gd name="connsiteY4" fmla="*/ 1707342 h 1707342"/>
              <a:gd name="connsiteX0" fmla="*/ 0 w 1026034"/>
              <a:gd name="connsiteY0" fmla="*/ 2367 h 1709229"/>
              <a:gd name="connsiteX1" fmla="*/ 457200 w 1026034"/>
              <a:gd name="connsiteY1" fmla="*/ 221442 h 1709229"/>
              <a:gd name="connsiteX2" fmla="*/ 971550 w 1026034"/>
              <a:gd name="connsiteY2" fmla="*/ 1154892 h 1709229"/>
              <a:gd name="connsiteX3" fmla="*/ 923925 w 1026034"/>
              <a:gd name="connsiteY3" fmla="*/ 1621617 h 1709229"/>
              <a:gd name="connsiteX4" fmla="*/ 542925 w 1026034"/>
              <a:gd name="connsiteY4" fmla="*/ 1707342 h 1709229"/>
              <a:gd name="connsiteX0" fmla="*/ 0 w 1041229"/>
              <a:gd name="connsiteY0" fmla="*/ 2367 h 1709229"/>
              <a:gd name="connsiteX1" fmla="*/ 457200 w 1041229"/>
              <a:gd name="connsiteY1" fmla="*/ 221442 h 1709229"/>
              <a:gd name="connsiteX2" fmla="*/ 971550 w 1041229"/>
              <a:gd name="connsiteY2" fmla="*/ 1154892 h 1709229"/>
              <a:gd name="connsiteX3" fmla="*/ 952500 w 1041229"/>
              <a:gd name="connsiteY3" fmla="*/ 1621617 h 1709229"/>
              <a:gd name="connsiteX4" fmla="*/ 542925 w 1041229"/>
              <a:gd name="connsiteY4" fmla="*/ 1707342 h 1709229"/>
              <a:gd name="connsiteX0" fmla="*/ 0 w 1021543"/>
              <a:gd name="connsiteY0" fmla="*/ 2367 h 1713938"/>
              <a:gd name="connsiteX1" fmla="*/ 457200 w 1021543"/>
              <a:gd name="connsiteY1" fmla="*/ 221442 h 1713938"/>
              <a:gd name="connsiteX2" fmla="*/ 971550 w 1021543"/>
              <a:gd name="connsiteY2" fmla="*/ 1154892 h 1713938"/>
              <a:gd name="connsiteX3" fmla="*/ 914400 w 1021543"/>
              <a:gd name="connsiteY3" fmla="*/ 1631142 h 1713938"/>
              <a:gd name="connsiteX4" fmla="*/ 542925 w 1021543"/>
              <a:gd name="connsiteY4" fmla="*/ 1707342 h 1713938"/>
              <a:gd name="connsiteX0" fmla="*/ 0 w 1021543"/>
              <a:gd name="connsiteY0" fmla="*/ 2367 h 1736669"/>
              <a:gd name="connsiteX1" fmla="*/ 457200 w 1021543"/>
              <a:gd name="connsiteY1" fmla="*/ 221442 h 1736669"/>
              <a:gd name="connsiteX2" fmla="*/ 971550 w 1021543"/>
              <a:gd name="connsiteY2" fmla="*/ 1154892 h 1736669"/>
              <a:gd name="connsiteX3" fmla="*/ 914400 w 1021543"/>
              <a:gd name="connsiteY3" fmla="*/ 1631142 h 1736669"/>
              <a:gd name="connsiteX4" fmla="*/ 542925 w 1021543"/>
              <a:gd name="connsiteY4" fmla="*/ 1707342 h 1736669"/>
              <a:gd name="connsiteX0" fmla="*/ 0 w 1013440"/>
              <a:gd name="connsiteY0" fmla="*/ 2367 h 1721557"/>
              <a:gd name="connsiteX1" fmla="*/ 457200 w 1013440"/>
              <a:gd name="connsiteY1" fmla="*/ 221442 h 1721557"/>
              <a:gd name="connsiteX2" fmla="*/ 971550 w 1013440"/>
              <a:gd name="connsiteY2" fmla="*/ 1154892 h 1721557"/>
              <a:gd name="connsiteX3" fmla="*/ 895350 w 1013440"/>
              <a:gd name="connsiteY3" fmla="*/ 1573992 h 1721557"/>
              <a:gd name="connsiteX4" fmla="*/ 542925 w 1013440"/>
              <a:gd name="connsiteY4" fmla="*/ 1707342 h 1721557"/>
              <a:gd name="connsiteX0" fmla="*/ 0 w 1000875"/>
              <a:gd name="connsiteY0" fmla="*/ 2075 h 1717009"/>
              <a:gd name="connsiteX1" fmla="*/ 457200 w 1000875"/>
              <a:gd name="connsiteY1" fmla="*/ 221150 h 1717009"/>
              <a:gd name="connsiteX2" fmla="*/ 971550 w 1000875"/>
              <a:gd name="connsiteY2" fmla="*/ 1097450 h 1717009"/>
              <a:gd name="connsiteX3" fmla="*/ 895350 w 1000875"/>
              <a:gd name="connsiteY3" fmla="*/ 1573700 h 1717009"/>
              <a:gd name="connsiteX4" fmla="*/ 542925 w 1000875"/>
              <a:gd name="connsiteY4" fmla="*/ 1707050 h 1717009"/>
              <a:gd name="connsiteX0" fmla="*/ 0 w 1000875"/>
              <a:gd name="connsiteY0" fmla="*/ 2075 h 1707050"/>
              <a:gd name="connsiteX1" fmla="*/ 457200 w 1000875"/>
              <a:gd name="connsiteY1" fmla="*/ 221150 h 1707050"/>
              <a:gd name="connsiteX2" fmla="*/ 971550 w 1000875"/>
              <a:gd name="connsiteY2" fmla="*/ 1097450 h 1707050"/>
              <a:gd name="connsiteX3" fmla="*/ 895350 w 1000875"/>
              <a:gd name="connsiteY3" fmla="*/ 1573700 h 1707050"/>
              <a:gd name="connsiteX4" fmla="*/ 542925 w 1000875"/>
              <a:gd name="connsiteY4" fmla="*/ 1707050 h 170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75" h="1707050">
                <a:moveTo>
                  <a:pt x="0" y="2075"/>
                </a:moveTo>
                <a:cubicBezTo>
                  <a:pt x="123825" y="-11419"/>
                  <a:pt x="295275" y="38588"/>
                  <a:pt x="457200" y="221150"/>
                </a:cubicBezTo>
                <a:cubicBezTo>
                  <a:pt x="619125" y="403713"/>
                  <a:pt x="898525" y="872025"/>
                  <a:pt x="971550" y="1097450"/>
                </a:cubicBezTo>
                <a:cubicBezTo>
                  <a:pt x="1044575" y="1322875"/>
                  <a:pt x="966788" y="1472100"/>
                  <a:pt x="895350" y="1573700"/>
                </a:cubicBezTo>
                <a:cubicBezTo>
                  <a:pt x="823913" y="1675300"/>
                  <a:pt x="691356" y="1695937"/>
                  <a:pt x="542925" y="1707050"/>
                </a:cubicBezTo>
              </a:path>
            </a:pathLst>
          </a:custGeom>
          <a:ln w="57150">
            <a:solidFill>
              <a:srgbClr val="66FF33"/>
            </a:solidFill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b="1">
              <a:ln w="11430"/>
              <a:solidFill>
                <a:srgbClr val="66FF3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245" y="3120198"/>
            <a:ext cx="21954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endParaRPr lang="ru-RU" sz="2800" b="1" dirty="0" smtClean="0">
              <a:solidFill>
                <a:srgbClr val="00FF00"/>
              </a:solidFill>
            </a:endParaRPr>
          </a:p>
          <a:p>
            <a:pPr marL="0" lvl="1"/>
            <a:r>
              <a:rPr lang="ru-RU" sz="2800" b="1" dirty="0" smtClean="0">
                <a:solidFill>
                  <a:srgbClr val="00FF00"/>
                </a:solidFill>
              </a:rPr>
              <a:t>Продольный</a:t>
            </a:r>
            <a:endParaRPr lang="en-US" sz="2800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26970" y="3162300"/>
            <a:ext cx="519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 smtClean="0">
              <a:solidFill>
                <a:srgbClr val="FFC000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vs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32640" y="3120198"/>
            <a:ext cx="2157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Радиальный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98979" y="3520308"/>
            <a:ext cx="179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Хлеб пита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Горизонтальный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продольный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8979" y="2325469"/>
            <a:ext cx="2046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Консервный нож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Вертикальный 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продольный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76519" y="5109050"/>
            <a:ext cx="190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Нож для пиццы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Радиальный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86" y="1987042"/>
            <a:ext cx="2140334" cy="1721192"/>
          </a:xfrm>
          <a:prstGeom prst="rect">
            <a:avLst/>
          </a:prstGeom>
        </p:spPr>
      </p:pic>
      <p:pic>
        <p:nvPicPr>
          <p:cNvPr id="28672" name="Picture 286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34" y="3409950"/>
            <a:ext cx="1517198" cy="1721192"/>
          </a:xfrm>
          <a:prstGeom prst="rect">
            <a:avLst/>
          </a:prstGeom>
        </p:spPr>
      </p:pic>
      <p:pic>
        <p:nvPicPr>
          <p:cNvPr id="28673" name="Picture 286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74" y="4823115"/>
            <a:ext cx="1353048" cy="1721192"/>
          </a:xfrm>
          <a:prstGeom prst="rect">
            <a:avLst/>
          </a:prstGeom>
        </p:spPr>
      </p:pic>
      <p:sp>
        <p:nvSpPr>
          <p:cNvPr id="24" name="TextBox 23">
            <a:hlinkClick r:id="rId7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hlinkClick r:id="rId8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hlinkClick r:id="" action="ppaction://noaction"/>
          </p:cNvPr>
          <p:cNvSpPr txBox="1"/>
          <p:nvPr/>
        </p:nvSpPr>
        <p:spPr>
          <a:xfrm>
            <a:off x="6329508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hlinkClick r:id="rId9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6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2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nimBg="1"/>
      <p:bldP spid="15380" grpId="1" animBg="1"/>
      <p:bldP spid="15379" grpId="0" animBg="1"/>
      <p:bldP spid="15379" grpId="1" animBg="1"/>
      <p:bldP spid="15381" grpId="0" animBg="1"/>
      <p:bldP spid="15381" grpId="1" animBg="1"/>
      <p:bldP spid="3" grpId="0"/>
      <p:bldP spid="11" grpId="0" animBg="1"/>
      <p:bldP spid="11" grpId="1" animBg="1"/>
      <p:bldP spid="18" grpId="0"/>
      <p:bldP spid="18" grpId="1"/>
      <p:bldP spid="19" grpId="0"/>
      <p:bldP spid="20" grpId="0" build="allAtOnce"/>
      <p:bldP spid="25" grpId="0"/>
      <p:bldP spid="31" grpId="0" uiExpand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8003" y="838200"/>
            <a:ext cx="691214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Разрывы мениска: Концепция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8979" y="3520308"/>
            <a:ext cx="179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Хлеб </a:t>
            </a:r>
            <a:r>
              <a:rPr lang="ru-RU" dirty="0">
                <a:solidFill>
                  <a:srgbClr val="FFC000"/>
                </a:solidFill>
              </a:rPr>
              <a:t>п</a:t>
            </a:r>
            <a:r>
              <a:rPr lang="ru-RU" dirty="0" smtClean="0">
                <a:solidFill>
                  <a:srgbClr val="FFC000"/>
                </a:solidFill>
              </a:rPr>
              <a:t>ита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Горизонтальный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продольный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8979" y="2325469"/>
            <a:ext cx="2046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Консервный нож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Вертикальный 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продольный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6519" y="5109050"/>
            <a:ext cx="190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Нож для пиццы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Радиальный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86" y="1987042"/>
            <a:ext cx="2140334" cy="17211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34" y="3409950"/>
            <a:ext cx="1517198" cy="1721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74" y="4823115"/>
            <a:ext cx="1353048" cy="1721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828800"/>
            <a:ext cx="5952001" cy="4474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66" y="2161494"/>
            <a:ext cx="5610732" cy="4218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" y="2325469"/>
            <a:ext cx="5128796" cy="3855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" y="2325469"/>
            <a:ext cx="5128796" cy="3855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828800"/>
            <a:ext cx="5915000" cy="4446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52" y="2157984"/>
            <a:ext cx="5610732" cy="4218104"/>
          </a:xfrm>
          <a:prstGeom prst="rect">
            <a:avLst/>
          </a:prstGeom>
        </p:spPr>
      </p:pic>
      <p:sp>
        <p:nvSpPr>
          <p:cNvPr id="22" name="TextBox 21">
            <a:hlinkClick r:id="rId11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rId12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hlinkClick r:id="" action="ppaction://noaction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hlinkClick r:id="rId1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824026" y="3441700"/>
            <a:ext cx="985849" cy="1679575"/>
          </a:xfrm>
          <a:custGeom>
            <a:avLst/>
            <a:gdLst>
              <a:gd name="connsiteX0" fmla="*/ 663575 w 663575"/>
              <a:gd name="connsiteY0" fmla="*/ 0 h 1679575"/>
              <a:gd name="connsiteX1" fmla="*/ 0 w 663575"/>
              <a:gd name="connsiteY1" fmla="*/ 1679575 h 1679575"/>
              <a:gd name="connsiteX0" fmla="*/ 857250 w 857250"/>
              <a:gd name="connsiteY0" fmla="*/ 0 h 1679575"/>
              <a:gd name="connsiteX1" fmla="*/ 0 w 857250"/>
              <a:gd name="connsiteY1" fmla="*/ 590550 h 1679575"/>
              <a:gd name="connsiteX2" fmla="*/ 193675 w 857250"/>
              <a:gd name="connsiteY2" fmla="*/ 1679575 h 1679575"/>
              <a:gd name="connsiteX0" fmla="*/ 857522 w 857522"/>
              <a:gd name="connsiteY0" fmla="*/ 0 h 1679575"/>
              <a:gd name="connsiteX1" fmla="*/ 272 w 857522"/>
              <a:gd name="connsiteY1" fmla="*/ 590550 h 1679575"/>
              <a:gd name="connsiteX2" fmla="*/ 193947 w 857522"/>
              <a:gd name="connsiteY2" fmla="*/ 1679575 h 1679575"/>
              <a:gd name="connsiteX0" fmla="*/ 940151 w 940151"/>
              <a:gd name="connsiteY0" fmla="*/ 0 h 1679575"/>
              <a:gd name="connsiteX1" fmla="*/ 82901 w 940151"/>
              <a:gd name="connsiteY1" fmla="*/ 590550 h 1679575"/>
              <a:gd name="connsiteX2" fmla="*/ 276576 w 940151"/>
              <a:gd name="connsiteY2" fmla="*/ 1679575 h 1679575"/>
              <a:gd name="connsiteX0" fmla="*/ 925908 w 925908"/>
              <a:gd name="connsiteY0" fmla="*/ 0 h 1679575"/>
              <a:gd name="connsiteX1" fmla="*/ 84533 w 925908"/>
              <a:gd name="connsiteY1" fmla="*/ 590550 h 1679575"/>
              <a:gd name="connsiteX2" fmla="*/ 262333 w 925908"/>
              <a:gd name="connsiteY2" fmla="*/ 1679575 h 1679575"/>
              <a:gd name="connsiteX0" fmla="*/ 925908 w 925908"/>
              <a:gd name="connsiteY0" fmla="*/ 830 h 1680405"/>
              <a:gd name="connsiteX1" fmla="*/ 84533 w 925908"/>
              <a:gd name="connsiteY1" fmla="*/ 591380 h 1680405"/>
              <a:gd name="connsiteX2" fmla="*/ 262333 w 925908"/>
              <a:gd name="connsiteY2" fmla="*/ 1680405 h 1680405"/>
              <a:gd name="connsiteX0" fmla="*/ 897479 w 897479"/>
              <a:gd name="connsiteY0" fmla="*/ 0 h 1679575"/>
              <a:gd name="connsiteX1" fmla="*/ 56104 w 897479"/>
              <a:gd name="connsiteY1" fmla="*/ 590550 h 1679575"/>
              <a:gd name="connsiteX2" fmla="*/ 233904 w 897479"/>
              <a:gd name="connsiteY2" fmla="*/ 1679575 h 1679575"/>
              <a:gd name="connsiteX0" fmla="*/ 985849 w 985849"/>
              <a:gd name="connsiteY0" fmla="*/ 0 h 1679575"/>
              <a:gd name="connsiteX1" fmla="*/ 144474 w 985849"/>
              <a:gd name="connsiteY1" fmla="*/ 590550 h 1679575"/>
              <a:gd name="connsiteX2" fmla="*/ 322274 w 985849"/>
              <a:gd name="connsiteY2" fmla="*/ 1679575 h 167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5849" h="1679575">
                <a:moveTo>
                  <a:pt x="985849" y="0"/>
                </a:moveTo>
                <a:cubicBezTo>
                  <a:pt x="777357" y="4233"/>
                  <a:pt x="371487" y="57679"/>
                  <a:pt x="144474" y="590550"/>
                </a:cubicBezTo>
                <a:cubicBezTo>
                  <a:pt x="-82539" y="1123421"/>
                  <a:pt x="-55551" y="1497542"/>
                  <a:pt x="322274" y="1679575"/>
                </a:cubicBezTo>
              </a:path>
            </a:pathLst>
          </a:custGeom>
          <a:ln w="38100">
            <a:solidFill>
              <a:srgbClr val="FFC000"/>
            </a:solidFill>
            <a:prstDash val="sysDash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007394" y="4152901"/>
            <a:ext cx="1031081" cy="545306"/>
          </a:xfrm>
          <a:custGeom>
            <a:avLst/>
            <a:gdLst>
              <a:gd name="connsiteX0" fmla="*/ 0 w 1038225"/>
              <a:gd name="connsiteY0" fmla="*/ 523875 h 523875"/>
              <a:gd name="connsiteX1" fmla="*/ 1038225 w 1038225"/>
              <a:gd name="connsiteY1" fmla="*/ 0 h 523875"/>
              <a:gd name="connsiteX0" fmla="*/ 0 w 1038225"/>
              <a:gd name="connsiteY0" fmla="*/ 523875 h 523875"/>
              <a:gd name="connsiteX1" fmla="*/ 383381 w 1038225"/>
              <a:gd name="connsiteY1" fmla="*/ 195263 h 523875"/>
              <a:gd name="connsiteX2" fmla="*/ 1038225 w 1038225"/>
              <a:gd name="connsiteY2" fmla="*/ 0 h 523875"/>
              <a:gd name="connsiteX0" fmla="*/ 0 w 1038225"/>
              <a:gd name="connsiteY0" fmla="*/ 523875 h 523875"/>
              <a:gd name="connsiteX1" fmla="*/ 383381 w 1038225"/>
              <a:gd name="connsiteY1" fmla="*/ 192882 h 523875"/>
              <a:gd name="connsiteX2" fmla="*/ 1038225 w 1038225"/>
              <a:gd name="connsiteY2" fmla="*/ 0 h 523875"/>
              <a:gd name="connsiteX0" fmla="*/ 0 w 1038225"/>
              <a:gd name="connsiteY0" fmla="*/ 523875 h 523875"/>
              <a:gd name="connsiteX1" fmla="*/ 383381 w 1038225"/>
              <a:gd name="connsiteY1" fmla="*/ 195263 h 523875"/>
              <a:gd name="connsiteX2" fmla="*/ 1038225 w 1038225"/>
              <a:gd name="connsiteY2" fmla="*/ 0 h 523875"/>
              <a:gd name="connsiteX0" fmla="*/ 0 w 1038225"/>
              <a:gd name="connsiteY0" fmla="*/ 523875 h 523875"/>
              <a:gd name="connsiteX1" fmla="*/ 383381 w 1038225"/>
              <a:gd name="connsiteY1" fmla="*/ 195263 h 523875"/>
              <a:gd name="connsiteX2" fmla="*/ 1038225 w 1038225"/>
              <a:gd name="connsiteY2" fmla="*/ 0 h 523875"/>
              <a:gd name="connsiteX0" fmla="*/ 0 w 1038225"/>
              <a:gd name="connsiteY0" fmla="*/ 523875 h 523875"/>
              <a:gd name="connsiteX1" fmla="*/ 383381 w 1038225"/>
              <a:gd name="connsiteY1" fmla="*/ 195263 h 523875"/>
              <a:gd name="connsiteX2" fmla="*/ 1038225 w 1038225"/>
              <a:gd name="connsiteY2" fmla="*/ 0 h 523875"/>
              <a:gd name="connsiteX0" fmla="*/ 0 w 1038225"/>
              <a:gd name="connsiteY0" fmla="*/ 523875 h 523875"/>
              <a:gd name="connsiteX1" fmla="*/ 383381 w 1038225"/>
              <a:gd name="connsiteY1" fmla="*/ 195263 h 523875"/>
              <a:gd name="connsiteX2" fmla="*/ 1038225 w 1038225"/>
              <a:gd name="connsiteY2" fmla="*/ 0 h 523875"/>
              <a:gd name="connsiteX0" fmla="*/ 0 w 1038225"/>
              <a:gd name="connsiteY0" fmla="*/ 523875 h 523875"/>
              <a:gd name="connsiteX1" fmla="*/ 416718 w 1038225"/>
              <a:gd name="connsiteY1" fmla="*/ 183356 h 523875"/>
              <a:gd name="connsiteX2" fmla="*/ 1038225 w 1038225"/>
              <a:gd name="connsiteY2" fmla="*/ 0 h 523875"/>
              <a:gd name="connsiteX0" fmla="*/ 0 w 1038225"/>
              <a:gd name="connsiteY0" fmla="*/ 523875 h 523875"/>
              <a:gd name="connsiteX1" fmla="*/ 416718 w 1038225"/>
              <a:gd name="connsiteY1" fmla="*/ 183356 h 523875"/>
              <a:gd name="connsiteX2" fmla="*/ 1038225 w 1038225"/>
              <a:gd name="connsiteY2" fmla="*/ 0 h 523875"/>
              <a:gd name="connsiteX0" fmla="*/ 0 w 1031081"/>
              <a:gd name="connsiteY0" fmla="*/ 545306 h 545306"/>
              <a:gd name="connsiteX1" fmla="*/ 409574 w 1031081"/>
              <a:gd name="connsiteY1" fmla="*/ 183356 h 545306"/>
              <a:gd name="connsiteX2" fmla="*/ 1031081 w 1031081"/>
              <a:gd name="connsiteY2" fmla="*/ 0 h 545306"/>
              <a:gd name="connsiteX0" fmla="*/ 0 w 1031081"/>
              <a:gd name="connsiteY0" fmla="*/ 545306 h 545306"/>
              <a:gd name="connsiteX1" fmla="*/ 409574 w 1031081"/>
              <a:gd name="connsiteY1" fmla="*/ 183356 h 545306"/>
              <a:gd name="connsiteX2" fmla="*/ 1031081 w 1031081"/>
              <a:gd name="connsiteY2" fmla="*/ 0 h 54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081" h="545306">
                <a:moveTo>
                  <a:pt x="0" y="545306"/>
                </a:moveTo>
                <a:cubicBezTo>
                  <a:pt x="43656" y="481409"/>
                  <a:pt x="237727" y="274240"/>
                  <a:pt x="409574" y="183356"/>
                </a:cubicBezTo>
                <a:cubicBezTo>
                  <a:pt x="581421" y="92472"/>
                  <a:pt x="703263" y="39687"/>
                  <a:pt x="1031081" y="0"/>
                </a:cubicBezTo>
              </a:path>
            </a:pathLst>
          </a:custGeom>
          <a:ln w="38100">
            <a:solidFill>
              <a:srgbClr val="FFC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58003" y="4281487"/>
            <a:ext cx="1696895" cy="541628"/>
          </a:xfrm>
          <a:prstGeom prst="line">
            <a:avLst/>
          </a:prstGeom>
          <a:ln w="38100">
            <a:solidFill>
              <a:srgbClr val="FFC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91040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75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7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25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536" y="3065101"/>
            <a:ext cx="783624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48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ru-RU" sz="48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разрыва</a:t>
            </a:r>
            <a:endParaRPr lang="en-US" sz="48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93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4800600" y="2743200"/>
            <a:ext cx="4038600" cy="53340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rgbClr val="FFC000"/>
                </a:solidFill>
              </a:rPr>
              <a:t>Изменения структуры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66800" y="2743200"/>
            <a:ext cx="304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ru-RU" sz="2000" dirty="0" smtClean="0">
                <a:solidFill>
                  <a:srgbClr val="FFCC00"/>
                </a:solidFill>
              </a:rPr>
              <a:t>Изменения МР-сигнала</a:t>
            </a:r>
            <a:endParaRPr lang="en-US" sz="2000" dirty="0">
              <a:solidFill>
                <a:srgbClr val="FFCC00"/>
              </a:solidFill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4495800" y="2658763"/>
            <a:ext cx="4191000" cy="694037"/>
          </a:xfrm>
          <a:prstGeom prst="ellips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743826" flipH="1">
            <a:off x="2775201" y="1773861"/>
            <a:ext cx="304800" cy="838200"/>
          </a:xfrm>
          <a:prstGeom prst="downArrow">
            <a:avLst>
              <a:gd name="adj1" fmla="val 50000"/>
              <a:gd name="adj2" fmla="val 68750"/>
            </a:avLst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-1866682">
            <a:off x="5971493" y="1771498"/>
            <a:ext cx="609600" cy="867555"/>
          </a:xfrm>
          <a:prstGeom prst="downArrow">
            <a:avLst>
              <a:gd name="adj1" fmla="val 50000"/>
              <a:gd name="adj2" fmla="val 46875"/>
            </a:avLst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762000" y="609600"/>
            <a:ext cx="7772400" cy="1470025"/>
          </a:xfrm>
          <a:prstGeom prst="rect">
            <a:avLst/>
          </a:prstGeom>
          <a:noFill/>
        </p:spPr>
        <p:txBody>
          <a:bodyPr>
            <a:normAutofit fontScale="975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900" b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Разрывы мениска</a:t>
            </a:r>
            <a:r>
              <a:rPr lang="en-US" sz="49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49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1384717"/>
            <a:ext cx="55041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Критерии МР-визуализации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 rot="5400000" flipV="1">
            <a:off x="7021288" y="4637315"/>
            <a:ext cx="664027" cy="990601"/>
          </a:xfrm>
          <a:custGeom>
            <a:avLst/>
            <a:gdLst>
              <a:gd name="connsiteX0" fmla="*/ 0 w 751114"/>
              <a:gd name="connsiteY0" fmla="*/ 370115 h 370115"/>
              <a:gd name="connsiteX1" fmla="*/ 751114 w 751114"/>
              <a:gd name="connsiteY1" fmla="*/ 0 h 37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1114" h="370115">
                <a:moveTo>
                  <a:pt x="0" y="370115"/>
                </a:moveTo>
                <a:lnTo>
                  <a:pt x="751114" y="0"/>
                </a:lnTo>
              </a:path>
            </a:pathLst>
          </a:custGeom>
          <a:ln w="76200">
            <a:solidFill>
              <a:srgbClr val="FFC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hlinkClick r:id="" action="ppaction://noaction"/>
          </p:cNvPr>
          <p:cNvSpPr txBox="1"/>
          <p:nvPr/>
        </p:nvSpPr>
        <p:spPr>
          <a:xfrm>
            <a:off x="6329509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4771411" y="100487"/>
            <a:ext cx="132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0554" y="5978723"/>
            <a:ext cx="4127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Патологический сигнал на 2-х последовательностях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4991100" y="5715000"/>
            <a:ext cx="3733800" cy="838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Изменения контуров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Смещение или отсутствие ткани мениска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Повреждение связок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838200" y="2667000"/>
            <a:ext cx="2971800" cy="694037"/>
          </a:xfrm>
          <a:prstGeom prst="ellips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" name="Picture 8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68" t="45895" r="23784" b="33130"/>
          <a:stretch>
            <a:fillRect/>
          </a:stretch>
        </p:blipFill>
        <p:spPr bwMode="auto">
          <a:xfrm>
            <a:off x="4800600" y="35052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886200" cy="209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eform 12"/>
          <p:cNvSpPr/>
          <p:nvPr/>
        </p:nvSpPr>
        <p:spPr>
          <a:xfrm flipH="1" flipV="1">
            <a:off x="1905000" y="4923896"/>
            <a:ext cx="776300" cy="714904"/>
          </a:xfrm>
          <a:custGeom>
            <a:avLst/>
            <a:gdLst>
              <a:gd name="connsiteX0" fmla="*/ 0 w 751114"/>
              <a:gd name="connsiteY0" fmla="*/ 370115 h 370115"/>
              <a:gd name="connsiteX1" fmla="*/ 751114 w 751114"/>
              <a:gd name="connsiteY1" fmla="*/ 0 h 37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1114" h="370115">
                <a:moveTo>
                  <a:pt x="0" y="370115"/>
                </a:moveTo>
                <a:lnTo>
                  <a:pt x="751114" y="0"/>
                </a:lnTo>
              </a:path>
            </a:pathLst>
          </a:custGeom>
          <a:ln w="76200">
            <a:solidFill>
              <a:srgbClr val="FFC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 flipV="1">
            <a:off x="4953000" y="4953000"/>
            <a:ext cx="609600" cy="685800"/>
          </a:xfrm>
          <a:custGeom>
            <a:avLst/>
            <a:gdLst>
              <a:gd name="connsiteX0" fmla="*/ 0 w 751114"/>
              <a:gd name="connsiteY0" fmla="*/ 370115 h 370115"/>
              <a:gd name="connsiteX1" fmla="*/ 751114 w 751114"/>
              <a:gd name="connsiteY1" fmla="*/ 0 h 37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1114" h="370115">
                <a:moveTo>
                  <a:pt x="0" y="370115"/>
                </a:moveTo>
                <a:lnTo>
                  <a:pt x="751114" y="0"/>
                </a:lnTo>
              </a:path>
            </a:pathLst>
          </a:custGeom>
          <a:ln w="76200">
            <a:solidFill>
              <a:srgbClr val="FFC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38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 animBg="1"/>
      <p:bldP spid="7" grpId="1" animBg="1"/>
      <p:bldP spid="8" grpId="0" animBg="1"/>
      <p:bldP spid="9" grpId="0" animBg="1"/>
      <p:bldP spid="14" grpId="0" animBg="1"/>
      <p:bldP spid="22" grpId="0"/>
      <p:bldP spid="24" grpId="0" animBg="1"/>
      <p:bldP spid="24" grpId="1" animBg="1"/>
      <p:bldP spid="13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 мениска</a:t>
            </a: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основных типа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2281"/>
            <a:ext cx="3124200" cy="376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75857"/>
            <a:ext cx="3657600" cy="3147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4791" y="1425927"/>
            <a:ext cx="6151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Продольный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Вертикальный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Разрыв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75857"/>
            <a:ext cx="3657600" cy="3147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6492">
            <a:off x="2727248" y="812752"/>
            <a:ext cx="16045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Freeform 17"/>
          <p:cNvSpPr/>
          <p:nvPr/>
        </p:nvSpPr>
        <p:spPr>
          <a:xfrm>
            <a:off x="6276975" y="3134499"/>
            <a:ext cx="811772" cy="1905000"/>
          </a:xfrm>
          <a:custGeom>
            <a:avLst/>
            <a:gdLst>
              <a:gd name="connsiteX0" fmla="*/ 0 w 323850"/>
              <a:gd name="connsiteY0" fmla="*/ 1952625 h 1952625"/>
              <a:gd name="connsiteX1" fmla="*/ 323850 w 323850"/>
              <a:gd name="connsiteY1" fmla="*/ 0 h 1952625"/>
              <a:gd name="connsiteX0" fmla="*/ 0 w 323850"/>
              <a:gd name="connsiteY0" fmla="*/ 1952625 h 1952625"/>
              <a:gd name="connsiteX1" fmla="*/ 152400 w 323850"/>
              <a:gd name="connsiteY1" fmla="*/ 942975 h 1952625"/>
              <a:gd name="connsiteX2" fmla="*/ 323850 w 323850"/>
              <a:gd name="connsiteY2" fmla="*/ 0 h 1952625"/>
              <a:gd name="connsiteX0" fmla="*/ 0 w 876300"/>
              <a:gd name="connsiteY0" fmla="*/ 1952625 h 1952625"/>
              <a:gd name="connsiteX1" fmla="*/ 876300 w 876300"/>
              <a:gd name="connsiteY1" fmla="*/ 1038225 h 1952625"/>
              <a:gd name="connsiteX2" fmla="*/ 323850 w 876300"/>
              <a:gd name="connsiteY2" fmla="*/ 0 h 1952625"/>
              <a:gd name="connsiteX0" fmla="*/ 0 w 932749"/>
              <a:gd name="connsiteY0" fmla="*/ 1952625 h 1952625"/>
              <a:gd name="connsiteX1" fmla="*/ 876300 w 932749"/>
              <a:gd name="connsiteY1" fmla="*/ 1038225 h 1952625"/>
              <a:gd name="connsiteX2" fmla="*/ 323850 w 932749"/>
              <a:gd name="connsiteY2" fmla="*/ 0 h 1952625"/>
              <a:gd name="connsiteX0" fmla="*/ 0 w 877594"/>
              <a:gd name="connsiteY0" fmla="*/ 1952625 h 1952625"/>
              <a:gd name="connsiteX1" fmla="*/ 876300 w 877594"/>
              <a:gd name="connsiteY1" fmla="*/ 1038225 h 1952625"/>
              <a:gd name="connsiteX2" fmla="*/ 323850 w 877594"/>
              <a:gd name="connsiteY2" fmla="*/ 0 h 1952625"/>
              <a:gd name="connsiteX0" fmla="*/ 0 w 877594"/>
              <a:gd name="connsiteY0" fmla="*/ 1952625 h 1952625"/>
              <a:gd name="connsiteX1" fmla="*/ 876300 w 877594"/>
              <a:gd name="connsiteY1" fmla="*/ 1038225 h 1952625"/>
              <a:gd name="connsiteX2" fmla="*/ 323850 w 877594"/>
              <a:gd name="connsiteY2" fmla="*/ 0 h 1952625"/>
              <a:gd name="connsiteX0" fmla="*/ 0 w 877594"/>
              <a:gd name="connsiteY0" fmla="*/ 1952625 h 1952625"/>
              <a:gd name="connsiteX1" fmla="*/ 876300 w 877594"/>
              <a:gd name="connsiteY1" fmla="*/ 1038225 h 1952625"/>
              <a:gd name="connsiteX2" fmla="*/ 323850 w 877594"/>
              <a:gd name="connsiteY2" fmla="*/ 0 h 1952625"/>
              <a:gd name="connsiteX0" fmla="*/ 0 w 877594"/>
              <a:gd name="connsiteY0" fmla="*/ 1952625 h 1952625"/>
              <a:gd name="connsiteX1" fmla="*/ 876300 w 877594"/>
              <a:gd name="connsiteY1" fmla="*/ 1038225 h 1952625"/>
              <a:gd name="connsiteX2" fmla="*/ 323850 w 877594"/>
              <a:gd name="connsiteY2" fmla="*/ 0 h 1952625"/>
              <a:gd name="connsiteX0" fmla="*/ 0 w 879135"/>
              <a:gd name="connsiteY0" fmla="*/ 1952625 h 1952625"/>
              <a:gd name="connsiteX1" fmla="*/ 876300 w 879135"/>
              <a:gd name="connsiteY1" fmla="*/ 1038225 h 1952625"/>
              <a:gd name="connsiteX2" fmla="*/ 323850 w 879135"/>
              <a:gd name="connsiteY2" fmla="*/ 0 h 1952625"/>
              <a:gd name="connsiteX0" fmla="*/ 0 w 879135"/>
              <a:gd name="connsiteY0" fmla="*/ 1952625 h 1952625"/>
              <a:gd name="connsiteX1" fmla="*/ 876300 w 879135"/>
              <a:gd name="connsiteY1" fmla="*/ 1038225 h 1952625"/>
              <a:gd name="connsiteX2" fmla="*/ 323850 w 879135"/>
              <a:gd name="connsiteY2" fmla="*/ 0 h 1952625"/>
              <a:gd name="connsiteX0" fmla="*/ 0 w 831989"/>
              <a:gd name="connsiteY0" fmla="*/ 1952625 h 1952625"/>
              <a:gd name="connsiteX1" fmla="*/ 828675 w 831989"/>
              <a:gd name="connsiteY1" fmla="*/ 1038225 h 1952625"/>
              <a:gd name="connsiteX2" fmla="*/ 323850 w 831989"/>
              <a:gd name="connsiteY2" fmla="*/ 0 h 1952625"/>
              <a:gd name="connsiteX0" fmla="*/ 0 w 831601"/>
              <a:gd name="connsiteY0" fmla="*/ 1952625 h 1952625"/>
              <a:gd name="connsiteX1" fmla="*/ 828675 w 831601"/>
              <a:gd name="connsiteY1" fmla="*/ 1038225 h 1952625"/>
              <a:gd name="connsiteX2" fmla="*/ 323850 w 831601"/>
              <a:gd name="connsiteY2" fmla="*/ 0 h 1952625"/>
              <a:gd name="connsiteX0" fmla="*/ 0 w 831601"/>
              <a:gd name="connsiteY0" fmla="*/ 1952625 h 1952625"/>
              <a:gd name="connsiteX1" fmla="*/ 828675 w 831601"/>
              <a:gd name="connsiteY1" fmla="*/ 1038225 h 1952625"/>
              <a:gd name="connsiteX2" fmla="*/ 323850 w 831601"/>
              <a:gd name="connsiteY2" fmla="*/ 0 h 1952625"/>
              <a:gd name="connsiteX0" fmla="*/ 0 w 784490"/>
              <a:gd name="connsiteY0" fmla="*/ 1952625 h 1952625"/>
              <a:gd name="connsiteX1" fmla="*/ 781050 w 784490"/>
              <a:gd name="connsiteY1" fmla="*/ 1085850 h 1952625"/>
              <a:gd name="connsiteX2" fmla="*/ 323850 w 784490"/>
              <a:gd name="connsiteY2" fmla="*/ 0 h 1952625"/>
              <a:gd name="connsiteX0" fmla="*/ 0 w 784490"/>
              <a:gd name="connsiteY0" fmla="*/ 1952625 h 1952625"/>
              <a:gd name="connsiteX1" fmla="*/ 781050 w 784490"/>
              <a:gd name="connsiteY1" fmla="*/ 1085850 h 1952625"/>
              <a:gd name="connsiteX2" fmla="*/ 323850 w 784490"/>
              <a:gd name="connsiteY2" fmla="*/ 0 h 1952625"/>
              <a:gd name="connsiteX0" fmla="*/ 0 w 812737"/>
              <a:gd name="connsiteY0" fmla="*/ 1952625 h 1952625"/>
              <a:gd name="connsiteX1" fmla="*/ 809625 w 812737"/>
              <a:gd name="connsiteY1" fmla="*/ 1085850 h 1952625"/>
              <a:gd name="connsiteX2" fmla="*/ 323850 w 812737"/>
              <a:gd name="connsiteY2" fmla="*/ 0 h 1952625"/>
              <a:gd name="connsiteX0" fmla="*/ 0 w 813057"/>
              <a:gd name="connsiteY0" fmla="*/ 1952625 h 1952625"/>
              <a:gd name="connsiteX1" fmla="*/ 809625 w 813057"/>
              <a:gd name="connsiteY1" fmla="*/ 1085850 h 1952625"/>
              <a:gd name="connsiteX2" fmla="*/ 323850 w 813057"/>
              <a:gd name="connsiteY2" fmla="*/ 0 h 1952625"/>
              <a:gd name="connsiteX0" fmla="*/ 0 w 816319"/>
              <a:gd name="connsiteY0" fmla="*/ 1924050 h 1924050"/>
              <a:gd name="connsiteX1" fmla="*/ 809625 w 816319"/>
              <a:gd name="connsiteY1" fmla="*/ 1057275 h 1924050"/>
              <a:gd name="connsiteX2" fmla="*/ 314325 w 816319"/>
              <a:gd name="connsiteY2" fmla="*/ 0 h 1924050"/>
              <a:gd name="connsiteX0" fmla="*/ 0 w 810268"/>
              <a:gd name="connsiteY0" fmla="*/ 1924050 h 1924050"/>
              <a:gd name="connsiteX1" fmla="*/ 809625 w 810268"/>
              <a:gd name="connsiteY1" fmla="*/ 1057275 h 1924050"/>
              <a:gd name="connsiteX2" fmla="*/ 314325 w 810268"/>
              <a:gd name="connsiteY2" fmla="*/ 0 h 1924050"/>
              <a:gd name="connsiteX0" fmla="*/ 0 w 810268"/>
              <a:gd name="connsiteY0" fmla="*/ 1924050 h 1924050"/>
              <a:gd name="connsiteX1" fmla="*/ 809625 w 810268"/>
              <a:gd name="connsiteY1" fmla="*/ 1104900 h 1924050"/>
              <a:gd name="connsiteX2" fmla="*/ 314325 w 810268"/>
              <a:gd name="connsiteY2" fmla="*/ 0 h 1924050"/>
              <a:gd name="connsiteX0" fmla="*/ 0 w 810268"/>
              <a:gd name="connsiteY0" fmla="*/ 1924050 h 1924050"/>
              <a:gd name="connsiteX1" fmla="*/ 809625 w 810268"/>
              <a:gd name="connsiteY1" fmla="*/ 1057275 h 1924050"/>
              <a:gd name="connsiteX2" fmla="*/ 314325 w 810268"/>
              <a:gd name="connsiteY2" fmla="*/ 0 h 1924050"/>
              <a:gd name="connsiteX0" fmla="*/ 0 w 857250"/>
              <a:gd name="connsiteY0" fmla="*/ 1924050 h 1924050"/>
              <a:gd name="connsiteX1" fmla="*/ 809625 w 857250"/>
              <a:gd name="connsiteY1" fmla="*/ 1057275 h 1924050"/>
              <a:gd name="connsiteX2" fmla="*/ 714375 w 857250"/>
              <a:gd name="connsiteY2" fmla="*/ 466724 h 1924050"/>
              <a:gd name="connsiteX3" fmla="*/ 314325 w 857250"/>
              <a:gd name="connsiteY3" fmla="*/ 0 h 1924050"/>
              <a:gd name="connsiteX0" fmla="*/ 0 w 857250"/>
              <a:gd name="connsiteY0" fmla="*/ 1924050 h 1924050"/>
              <a:gd name="connsiteX1" fmla="*/ 809625 w 857250"/>
              <a:gd name="connsiteY1" fmla="*/ 1057275 h 1924050"/>
              <a:gd name="connsiteX2" fmla="*/ 714375 w 857250"/>
              <a:gd name="connsiteY2" fmla="*/ 466724 h 1924050"/>
              <a:gd name="connsiteX3" fmla="*/ 314325 w 857250"/>
              <a:gd name="connsiteY3" fmla="*/ 0 h 1924050"/>
              <a:gd name="connsiteX0" fmla="*/ 0 w 821140"/>
              <a:gd name="connsiteY0" fmla="*/ 1924050 h 1924050"/>
              <a:gd name="connsiteX1" fmla="*/ 762000 w 821140"/>
              <a:gd name="connsiteY1" fmla="*/ 1381125 h 1924050"/>
              <a:gd name="connsiteX2" fmla="*/ 714375 w 821140"/>
              <a:gd name="connsiteY2" fmla="*/ 466724 h 1924050"/>
              <a:gd name="connsiteX3" fmla="*/ 314325 w 821140"/>
              <a:gd name="connsiteY3" fmla="*/ 0 h 1924050"/>
              <a:gd name="connsiteX0" fmla="*/ 0 w 814587"/>
              <a:gd name="connsiteY0" fmla="*/ 1924050 h 1924050"/>
              <a:gd name="connsiteX1" fmla="*/ 762000 w 814587"/>
              <a:gd name="connsiteY1" fmla="*/ 1381125 h 1924050"/>
              <a:gd name="connsiteX2" fmla="*/ 695325 w 814587"/>
              <a:gd name="connsiteY2" fmla="*/ 466724 h 1924050"/>
              <a:gd name="connsiteX3" fmla="*/ 314325 w 814587"/>
              <a:gd name="connsiteY3" fmla="*/ 0 h 1924050"/>
              <a:gd name="connsiteX0" fmla="*/ 0 w 814587"/>
              <a:gd name="connsiteY0" fmla="*/ 1924050 h 1924050"/>
              <a:gd name="connsiteX1" fmla="*/ 762000 w 814587"/>
              <a:gd name="connsiteY1" fmla="*/ 1381125 h 1924050"/>
              <a:gd name="connsiteX2" fmla="*/ 695325 w 814587"/>
              <a:gd name="connsiteY2" fmla="*/ 466724 h 1924050"/>
              <a:gd name="connsiteX3" fmla="*/ 314325 w 814587"/>
              <a:gd name="connsiteY3" fmla="*/ 0 h 1924050"/>
              <a:gd name="connsiteX0" fmla="*/ 0 w 807240"/>
              <a:gd name="connsiteY0" fmla="*/ 1924050 h 1924050"/>
              <a:gd name="connsiteX1" fmla="*/ 762000 w 807240"/>
              <a:gd name="connsiteY1" fmla="*/ 1381125 h 1924050"/>
              <a:gd name="connsiteX2" fmla="*/ 695325 w 807240"/>
              <a:gd name="connsiteY2" fmla="*/ 466724 h 1924050"/>
              <a:gd name="connsiteX3" fmla="*/ 314325 w 807240"/>
              <a:gd name="connsiteY3" fmla="*/ 0 h 1924050"/>
              <a:gd name="connsiteX0" fmla="*/ 0 w 810711"/>
              <a:gd name="connsiteY0" fmla="*/ 1924050 h 1924050"/>
              <a:gd name="connsiteX1" fmla="*/ 762000 w 810711"/>
              <a:gd name="connsiteY1" fmla="*/ 1381125 h 1924050"/>
              <a:gd name="connsiteX2" fmla="*/ 695325 w 810711"/>
              <a:gd name="connsiteY2" fmla="*/ 466724 h 1924050"/>
              <a:gd name="connsiteX3" fmla="*/ 314325 w 810711"/>
              <a:gd name="connsiteY3" fmla="*/ 0 h 1924050"/>
              <a:gd name="connsiteX0" fmla="*/ 0 w 810711"/>
              <a:gd name="connsiteY0" fmla="*/ 1924050 h 1924050"/>
              <a:gd name="connsiteX1" fmla="*/ 762000 w 810711"/>
              <a:gd name="connsiteY1" fmla="*/ 1381125 h 1924050"/>
              <a:gd name="connsiteX2" fmla="*/ 695325 w 810711"/>
              <a:gd name="connsiteY2" fmla="*/ 466724 h 1924050"/>
              <a:gd name="connsiteX3" fmla="*/ 314325 w 810711"/>
              <a:gd name="connsiteY3" fmla="*/ 0 h 1924050"/>
              <a:gd name="connsiteX0" fmla="*/ 0 w 810712"/>
              <a:gd name="connsiteY0" fmla="*/ 1895475 h 1895475"/>
              <a:gd name="connsiteX1" fmla="*/ 762000 w 810712"/>
              <a:gd name="connsiteY1" fmla="*/ 1381125 h 1895475"/>
              <a:gd name="connsiteX2" fmla="*/ 695325 w 810712"/>
              <a:gd name="connsiteY2" fmla="*/ 466724 h 1895475"/>
              <a:gd name="connsiteX3" fmla="*/ 314325 w 810712"/>
              <a:gd name="connsiteY3" fmla="*/ 0 h 1895475"/>
              <a:gd name="connsiteX0" fmla="*/ 0 w 812921"/>
              <a:gd name="connsiteY0" fmla="*/ 1895475 h 1895475"/>
              <a:gd name="connsiteX1" fmla="*/ 762000 w 812921"/>
              <a:gd name="connsiteY1" fmla="*/ 1343025 h 1895475"/>
              <a:gd name="connsiteX2" fmla="*/ 695325 w 812921"/>
              <a:gd name="connsiteY2" fmla="*/ 466724 h 1895475"/>
              <a:gd name="connsiteX3" fmla="*/ 314325 w 812921"/>
              <a:gd name="connsiteY3" fmla="*/ 0 h 1895475"/>
              <a:gd name="connsiteX0" fmla="*/ 0 w 821373"/>
              <a:gd name="connsiteY0" fmla="*/ 1895475 h 1895475"/>
              <a:gd name="connsiteX1" fmla="*/ 762000 w 821373"/>
              <a:gd name="connsiteY1" fmla="*/ 1343025 h 1895475"/>
              <a:gd name="connsiteX2" fmla="*/ 695325 w 821373"/>
              <a:gd name="connsiteY2" fmla="*/ 466724 h 1895475"/>
              <a:gd name="connsiteX3" fmla="*/ 314325 w 821373"/>
              <a:gd name="connsiteY3" fmla="*/ 0 h 1895475"/>
              <a:gd name="connsiteX0" fmla="*/ 0 w 832447"/>
              <a:gd name="connsiteY0" fmla="*/ 1895475 h 1895475"/>
              <a:gd name="connsiteX1" fmla="*/ 762000 w 832447"/>
              <a:gd name="connsiteY1" fmla="*/ 1343025 h 1895475"/>
              <a:gd name="connsiteX2" fmla="*/ 695325 w 832447"/>
              <a:gd name="connsiteY2" fmla="*/ 466724 h 1895475"/>
              <a:gd name="connsiteX3" fmla="*/ 314325 w 832447"/>
              <a:gd name="connsiteY3" fmla="*/ 0 h 1895475"/>
              <a:gd name="connsiteX0" fmla="*/ 0 w 832447"/>
              <a:gd name="connsiteY0" fmla="*/ 1895475 h 1895475"/>
              <a:gd name="connsiteX1" fmla="*/ 762000 w 832447"/>
              <a:gd name="connsiteY1" fmla="*/ 1343025 h 1895475"/>
              <a:gd name="connsiteX2" fmla="*/ 695325 w 832447"/>
              <a:gd name="connsiteY2" fmla="*/ 466724 h 1895475"/>
              <a:gd name="connsiteX3" fmla="*/ 314325 w 832447"/>
              <a:gd name="connsiteY3" fmla="*/ 0 h 1895475"/>
              <a:gd name="connsiteX0" fmla="*/ 0 w 832447"/>
              <a:gd name="connsiteY0" fmla="*/ 1895475 h 1895475"/>
              <a:gd name="connsiteX1" fmla="*/ 762000 w 832447"/>
              <a:gd name="connsiteY1" fmla="*/ 1343025 h 1895475"/>
              <a:gd name="connsiteX2" fmla="*/ 695325 w 832447"/>
              <a:gd name="connsiteY2" fmla="*/ 466724 h 1895475"/>
              <a:gd name="connsiteX3" fmla="*/ 314325 w 832447"/>
              <a:gd name="connsiteY3" fmla="*/ 0 h 1895475"/>
              <a:gd name="connsiteX0" fmla="*/ 0 w 832447"/>
              <a:gd name="connsiteY0" fmla="*/ 1895475 h 1895475"/>
              <a:gd name="connsiteX1" fmla="*/ 762000 w 832447"/>
              <a:gd name="connsiteY1" fmla="*/ 1343025 h 1895475"/>
              <a:gd name="connsiteX2" fmla="*/ 695325 w 832447"/>
              <a:gd name="connsiteY2" fmla="*/ 466724 h 1895475"/>
              <a:gd name="connsiteX3" fmla="*/ 314325 w 832447"/>
              <a:gd name="connsiteY3" fmla="*/ 0 h 1895475"/>
              <a:gd name="connsiteX0" fmla="*/ 0 w 832447"/>
              <a:gd name="connsiteY0" fmla="*/ 1895475 h 1895475"/>
              <a:gd name="connsiteX1" fmla="*/ 762000 w 832447"/>
              <a:gd name="connsiteY1" fmla="*/ 1343025 h 1895475"/>
              <a:gd name="connsiteX2" fmla="*/ 695325 w 832447"/>
              <a:gd name="connsiteY2" fmla="*/ 466724 h 1895475"/>
              <a:gd name="connsiteX3" fmla="*/ 314325 w 832447"/>
              <a:gd name="connsiteY3" fmla="*/ 0 h 1895475"/>
              <a:gd name="connsiteX0" fmla="*/ 0 w 845345"/>
              <a:gd name="connsiteY0" fmla="*/ 1895475 h 1895475"/>
              <a:gd name="connsiteX1" fmla="*/ 762000 w 845345"/>
              <a:gd name="connsiteY1" fmla="*/ 1343025 h 1895475"/>
              <a:gd name="connsiteX2" fmla="*/ 742950 w 845345"/>
              <a:gd name="connsiteY2" fmla="*/ 552449 h 1895475"/>
              <a:gd name="connsiteX3" fmla="*/ 314325 w 845345"/>
              <a:gd name="connsiteY3" fmla="*/ 0 h 1895475"/>
              <a:gd name="connsiteX0" fmla="*/ 0 w 835983"/>
              <a:gd name="connsiteY0" fmla="*/ 1895475 h 1895475"/>
              <a:gd name="connsiteX1" fmla="*/ 762000 w 835983"/>
              <a:gd name="connsiteY1" fmla="*/ 1343025 h 1895475"/>
              <a:gd name="connsiteX2" fmla="*/ 742950 w 835983"/>
              <a:gd name="connsiteY2" fmla="*/ 552449 h 1895475"/>
              <a:gd name="connsiteX3" fmla="*/ 314325 w 835983"/>
              <a:gd name="connsiteY3" fmla="*/ 0 h 1895475"/>
              <a:gd name="connsiteX0" fmla="*/ 0 w 835983"/>
              <a:gd name="connsiteY0" fmla="*/ 1895475 h 1895475"/>
              <a:gd name="connsiteX1" fmla="*/ 762000 w 835983"/>
              <a:gd name="connsiteY1" fmla="*/ 1343025 h 1895475"/>
              <a:gd name="connsiteX2" fmla="*/ 742950 w 835983"/>
              <a:gd name="connsiteY2" fmla="*/ 552449 h 1895475"/>
              <a:gd name="connsiteX3" fmla="*/ 314325 w 835983"/>
              <a:gd name="connsiteY3" fmla="*/ 0 h 1895475"/>
              <a:gd name="connsiteX0" fmla="*/ 0 w 832127"/>
              <a:gd name="connsiteY0" fmla="*/ 1905000 h 1905000"/>
              <a:gd name="connsiteX1" fmla="*/ 762000 w 832127"/>
              <a:gd name="connsiteY1" fmla="*/ 1352550 h 1905000"/>
              <a:gd name="connsiteX2" fmla="*/ 742950 w 832127"/>
              <a:gd name="connsiteY2" fmla="*/ 561974 h 1905000"/>
              <a:gd name="connsiteX3" fmla="*/ 276225 w 832127"/>
              <a:gd name="connsiteY3" fmla="*/ 0 h 1905000"/>
              <a:gd name="connsiteX0" fmla="*/ 0 w 819983"/>
              <a:gd name="connsiteY0" fmla="*/ 1905000 h 1905000"/>
              <a:gd name="connsiteX1" fmla="*/ 762000 w 819983"/>
              <a:gd name="connsiteY1" fmla="*/ 1352550 h 1905000"/>
              <a:gd name="connsiteX2" fmla="*/ 742950 w 819983"/>
              <a:gd name="connsiteY2" fmla="*/ 561974 h 1905000"/>
              <a:gd name="connsiteX3" fmla="*/ 276225 w 819983"/>
              <a:gd name="connsiteY3" fmla="*/ 0 h 1905000"/>
              <a:gd name="connsiteX0" fmla="*/ 0 w 824315"/>
              <a:gd name="connsiteY0" fmla="*/ 1905000 h 1905000"/>
              <a:gd name="connsiteX1" fmla="*/ 762000 w 824315"/>
              <a:gd name="connsiteY1" fmla="*/ 1352550 h 1905000"/>
              <a:gd name="connsiteX2" fmla="*/ 723900 w 824315"/>
              <a:gd name="connsiteY2" fmla="*/ 561974 h 1905000"/>
              <a:gd name="connsiteX3" fmla="*/ 276225 w 824315"/>
              <a:gd name="connsiteY3" fmla="*/ 0 h 1905000"/>
              <a:gd name="connsiteX0" fmla="*/ 0 w 824315"/>
              <a:gd name="connsiteY0" fmla="*/ 1905000 h 1905000"/>
              <a:gd name="connsiteX1" fmla="*/ 762000 w 824315"/>
              <a:gd name="connsiteY1" fmla="*/ 1352550 h 1905000"/>
              <a:gd name="connsiteX2" fmla="*/ 723900 w 824315"/>
              <a:gd name="connsiteY2" fmla="*/ 561974 h 1905000"/>
              <a:gd name="connsiteX3" fmla="*/ 276225 w 824315"/>
              <a:gd name="connsiteY3" fmla="*/ 0 h 1905000"/>
              <a:gd name="connsiteX0" fmla="*/ 0 w 811772"/>
              <a:gd name="connsiteY0" fmla="*/ 1905000 h 1905000"/>
              <a:gd name="connsiteX1" fmla="*/ 762000 w 811772"/>
              <a:gd name="connsiteY1" fmla="*/ 1352550 h 1905000"/>
              <a:gd name="connsiteX2" fmla="*/ 723900 w 811772"/>
              <a:gd name="connsiteY2" fmla="*/ 561974 h 1905000"/>
              <a:gd name="connsiteX3" fmla="*/ 276225 w 811772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772" h="1905000">
                <a:moveTo>
                  <a:pt x="0" y="1905000"/>
                </a:moveTo>
                <a:cubicBezTo>
                  <a:pt x="282575" y="1857375"/>
                  <a:pt x="669925" y="1576388"/>
                  <a:pt x="762000" y="1352550"/>
                </a:cubicBezTo>
                <a:cubicBezTo>
                  <a:pt x="854075" y="1128712"/>
                  <a:pt x="804863" y="787399"/>
                  <a:pt x="723900" y="561974"/>
                </a:cubicBezTo>
                <a:cubicBezTo>
                  <a:pt x="642938" y="336549"/>
                  <a:pt x="542925" y="125412"/>
                  <a:pt x="276225" y="0"/>
                </a:cubicBezTo>
              </a:path>
            </a:pathLst>
          </a:custGeom>
          <a:ln w="38100">
            <a:solidFill>
              <a:srgbClr val="66FF33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b="1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1210" y="1938010"/>
            <a:ext cx="1872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</a:rPr>
              <a:t>Аксиальная плоскость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8100" y="60402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Вертикальный разрыв делит мениск на </a:t>
            </a:r>
            <a:r>
              <a:rPr lang="ru-RU" sz="1400" dirty="0" smtClean="0">
                <a:solidFill>
                  <a:srgbClr val="00B0F0"/>
                </a:solidFill>
              </a:rPr>
              <a:t>внутренний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наружный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сегменты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hlinkClick r:id="" action="ppaction://noaction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hlinkClick r:id="rId8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514599" y="3733800"/>
            <a:ext cx="685801" cy="3810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70468" y="3200400"/>
            <a:ext cx="631464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052351" y="3858399"/>
            <a:ext cx="685801" cy="3810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108220" y="3324999"/>
            <a:ext cx="631464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205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243 0.00046 C -0.00538 -0.01991 0.02014 -0.00903 -0.02066 -0.11945 C -0.06146 -0.22963 -0.08577 -0.20324 -0.10261 -0.22523 " pathEditMode="relative" rAng="0" ptsTypes="asa">
                                      <p:cBhvr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-1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accel="16667" decel="1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7200000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8" grpId="0" animBg="1"/>
      <p:bldP spid="18" grpId="1" animBg="1"/>
      <p:bldP spid="1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 мениска</a:t>
            </a:r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: </a:t>
            </a: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основных типа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75857"/>
            <a:ext cx="3657600" cy="3147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1829" y="1467308"/>
            <a:ext cx="6151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Продольный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Вертикальный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Разрыв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75857"/>
            <a:ext cx="3657600" cy="3147776"/>
          </a:xfrm>
          <a:prstGeom prst="rect">
            <a:avLst/>
          </a:prstGeom>
        </p:spPr>
      </p:pic>
      <p:pic>
        <p:nvPicPr>
          <p:cNvPr id="9" name="Coronal M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7" y="3006329"/>
            <a:ext cx="3638075" cy="251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ronal Top Arrow"/>
          <p:cNvSpPr>
            <a:spLocks noChangeShapeType="1"/>
          </p:cNvSpPr>
          <p:nvPr/>
        </p:nvSpPr>
        <p:spPr bwMode="auto">
          <a:xfrm>
            <a:off x="3429001" y="3808230"/>
            <a:ext cx="96854" cy="387416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19" name="Coronal Bottom Arrow"/>
          <p:cNvSpPr>
            <a:spLocks noChangeShapeType="1"/>
          </p:cNvSpPr>
          <p:nvPr/>
        </p:nvSpPr>
        <p:spPr bwMode="auto">
          <a:xfrm flipV="1">
            <a:off x="3581400" y="4494030"/>
            <a:ext cx="1" cy="387416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133600" y="2928257"/>
            <a:ext cx="2438400" cy="1186543"/>
          </a:xfrm>
          <a:prstGeom prst="line">
            <a:avLst/>
          </a:prstGeom>
          <a:ln w="28575">
            <a:solidFill>
              <a:srgbClr val="66FF3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LT Cor Trim 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7800" y="2181567"/>
            <a:ext cx="4872000" cy="3623440"/>
          </a:xfrm>
          <a:prstGeom prst="rect">
            <a:avLst/>
          </a:prstGeom>
        </p:spPr>
      </p:pic>
      <p:pic>
        <p:nvPicPr>
          <p:cNvPr id="7" name="VLT Cor Trim T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7800" y="2181567"/>
            <a:ext cx="4872000" cy="3623440"/>
          </a:xfrm>
          <a:prstGeom prst="rect">
            <a:avLst/>
          </a:prstGeom>
        </p:spPr>
      </p:pic>
      <p:sp>
        <p:nvSpPr>
          <p:cNvPr id="20" name="Coronal Top Arrow"/>
          <p:cNvSpPr>
            <a:spLocks noChangeShapeType="1"/>
          </p:cNvSpPr>
          <p:nvPr/>
        </p:nvSpPr>
        <p:spPr bwMode="auto">
          <a:xfrm>
            <a:off x="7772400" y="3617730"/>
            <a:ext cx="96854" cy="387416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21" name="Coronal Bottom Arrow"/>
          <p:cNvSpPr>
            <a:spLocks noChangeShapeType="1"/>
          </p:cNvSpPr>
          <p:nvPr/>
        </p:nvSpPr>
        <p:spPr bwMode="auto">
          <a:xfrm flipV="1">
            <a:off x="7924799" y="4303530"/>
            <a:ext cx="1" cy="387416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5148" y="2636997"/>
            <a:ext cx="250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Корональная плоскость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TextBox 17">
            <a:hlinkClick r:id="rId7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hlinkClick r:id="rId8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" action="ppaction://noaction"/>
          </p:cNvPr>
          <p:cNvSpPr txBox="1"/>
          <p:nvPr/>
        </p:nvSpPr>
        <p:spPr>
          <a:xfrm>
            <a:off x="6329508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hlinkClick r:id="rId9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931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 мениска</a:t>
            </a:r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: </a:t>
            </a: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основных типа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VLT AX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75857"/>
            <a:ext cx="3657600" cy="3147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8958" y="1331116"/>
            <a:ext cx="6151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Продольный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Вертикальный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Разрыв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Cut Line"/>
          <p:cNvCxnSpPr/>
          <p:nvPr/>
        </p:nvCxnSpPr>
        <p:spPr>
          <a:xfrm flipH="1" flipV="1">
            <a:off x="2133600" y="2286000"/>
            <a:ext cx="1905000" cy="2819400"/>
          </a:xfrm>
          <a:prstGeom prst="line">
            <a:avLst/>
          </a:prstGeom>
          <a:ln w="28575">
            <a:solidFill>
              <a:srgbClr val="66FF3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08975" y="2366416"/>
            <a:ext cx="251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Сагиттальная плоскость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8" name="VLT SAG 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8150" y="2136000"/>
            <a:ext cx="5129250" cy="3843480"/>
          </a:xfrm>
          <a:prstGeom prst="rect">
            <a:avLst/>
          </a:prstGeom>
        </p:spPr>
      </p:pic>
      <p:pic>
        <p:nvPicPr>
          <p:cNvPr id="29" name="VLT SAG T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8150" y="2136000"/>
            <a:ext cx="5129250" cy="3843480"/>
          </a:xfrm>
          <a:prstGeom prst="rect">
            <a:avLst/>
          </a:prstGeom>
        </p:spPr>
      </p:pic>
      <p:sp>
        <p:nvSpPr>
          <p:cNvPr id="32" name="Sag Top Arrow"/>
          <p:cNvSpPr>
            <a:spLocks noChangeShapeType="1"/>
          </p:cNvSpPr>
          <p:nvPr/>
        </p:nvSpPr>
        <p:spPr bwMode="auto">
          <a:xfrm>
            <a:off x="7991732" y="3765500"/>
            <a:ext cx="105032" cy="5017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33" name="Sag Bottom Arrow"/>
          <p:cNvSpPr>
            <a:spLocks noChangeShapeType="1"/>
          </p:cNvSpPr>
          <p:nvPr/>
        </p:nvSpPr>
        <p:spPr bwMode="auto">
          <a:xfrm flipV="1">
            <a:off x="8158548" y="4552056"/>
            <a:ext cx="0" cy="5017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pic>
        <p:nvPicPr>
          <p:cNvPr id="3" name="DJ LMT Radial Parrot Beak MMT Vert Long very good second part of the video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>
                  <p14:trim st="45582.736" end="5084.2277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66564" y="2816164"/>
            <a:ext cx="4496070" cy="2850120"/>
          </a:xfrm>
          <a:prstGeom prst="rect">
            <a:avLst/>
          </a:prstGeom>
        </p:spPr>
      </p:pic>
      <p:pic>
        <p:nvPicPr>
          <p:cNvPr id="10" name="Sag MR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4" y="2735748"/>
            <a:ext cx="4640716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ag Top Arrow"/>
          <p:cNvSpPr>
            <a:spLocks noChangeShapeType="1"/>
          </p:cNvSpPr>
          <p:nvPr/>
        </p:nvSpPr>
        <p:spPr bwMode="auto">
          <a:xfrm>
            <a:off x="3471598" y="3711910"/>
            <a:ext cx="105032" cy="5017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13" name="Sag Bottom Arrow"/>
          <p:cNvSpPr>
            <a:spLocks noChangeShapeType="1"/>
          </p:cNvSpPr>
          <p:nvPr/>
        </p:nvSpPr>
        <p:spPr bwMode="auto">
          <a:xfrm flipV="1">
            <a:off x="3638414" y="4537460"/>
            <a:ext cx="0" cy="5017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hlinkClick r:id="rId9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10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" action="ppaction://noaction"/>
          </p:cNvPr>
          <p:cNvSpPr txBox="1"/>
          <p:nvPr/>
        </p:nvSpPr>
        <p:spPr>
          <a:xfrm>
            <a:off x="6329509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4771410" y="100487"/>
            <a:ext cx="132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190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32" grpId="0" animBg="1"/>
      <p:bldP spid="33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 мениска</a:t>
            </a:r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: </a:t>
            </a: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основных типа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HLT 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804" y="1524000"/>
            <a:ext cx="6379004" cy="4795684"/>
          </a:xfrm>
          <a:prstGeom prst="rect">
            <a:avLst/>
          </a:prstGeom>
        </p:spPr>
      </p:pic>
      <p:pic>
        <p:nvPicPr>
          <p:cNvPr id="7" name="HLT T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804" y="1524000"/>
            <a:ext cx="6379004" cy="4795684"/>
          </a:xfrm>
          <a:prstGeom prst="rect">
            <a:avLst/>
          </a:prstGeom>
        </p:spPr>
      </p:pic>
      <p:sp>
        <p:nvSpPr>
          <p:cNvPr id="9" name="Cut Line"/>
          <p:cNvSpPr/>
          <p:nvPr/>
        </p:nvSpPr>
        <p:spPr>
          <a:xfrm>
            <a:off x="1343025" y="4074242"/>
            <a:ext cx="942975" cy="400050"/>
          </a:xfrm>
          <a:custGeom>
            <a:avLst/>
            <a:gdLst>
              <a:gd name="connsiteX0" fmla="*/ 942975 w 942975"/>
              <a:gd name="connsiteY0" fmla="*/ 0 h 400050"/>
              <a:gd name="connsiteX1" fmla="*/ 0 w 942975"/>
              <a:gd name="connsiteY1" fmla="*/ 400050 h 400050"/>
              <a:gd name="connsiteX0" fmla="*/ 942975 w 942975"/>
              <a:gd name="connsiteY0" fmla="*/ 0 h 400050"/>
              <a:gd name="connsiteX1" fmla="*/ 514350 w 942975"/>
              <a:gd name="connsiteY1" fmla="*/ 228600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514350 w 942975"/>
              <a:gd name="connsiteY1" fmla="*/ 228600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975" h="400050">
                <a:moveTo>
                  <a:pt x="942975" y="0"/>
                </a:moveTo>
                <a:cubicBezTo>
                  <a:pt x="752202" y="41093"/>
                  <a:pt x="594088" y="65859"/>
                  <a:pt x="419645" y="146141"/>
                </a:cubicBezTo>
                <a:cubicBezTo>
                  <a:pt x="245202" y="226423"/>
                  <a:pt x="193067" y="236656"/>
                  <a:pt x="0" y="400050"/>
                </a:cubicBezTo>
              </a:path>
            </a:pathLst>
          </a:custGeom>
          <a:ln w="38100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2575048">
            <a:off x="1877284" y="3651487"/>
            <a:ext cx="381000" cy="914400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838200" y="2971800"/>
            <a:ext cx="1229584" cy="1628533"/>
          </a:xfrm>
          <a:prstGeom prst="line">
            <a:avLst/>
          </a:prstGeom>
          <a:ln w="38100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61871" y="1368601"/>
            <a:ext cx="6452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8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Продольный</a:t>
            </a:r>
            <a:r>
              <a:rPr lang="en-US" sz="28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Горизонтальный</a:t>
            </a:r>
            <a:r>
              <a:rPr lang="en-US" sz="28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Разрыв</a:t>
            </a:r>
            <a:endParaRPr lang="en-US" sz="28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103120"/>
            <a:ext cx="4865090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8113" y="57398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</a:rPr>
              <a:t>Делит мениск на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ru-RU" sz="1400" dirty="0" smtClean="0">
                <a:solidFill>
                  <a:srgbClr val="00B0F0"/>
                </a:solidFill>
              </a:rPr>
              <a:t>верхний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</a:rPr>
              <a:t>и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нижний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</a:rPr>
              <a:t>сегменты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</a:rPr>
              <a:t> (</a:t>
            </a:r>
            <a:r>
              <a:rPr lang="ru-RU" sz="1400" dirty="0" smtClean="0">
                <a:solidFill>
                  <a:prstClr val="white">
                    <a:lumMod val="95000"/>
                  </a:prstClr>
                </a:solidFill>
              </a:rPr>
              <a:t>рыбий рот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</a:rPr>
              <a:t>)</a:t>
            </a:r>
            <a:endParaRPr lang="en-US" sz="1400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5" name="WD LMT Horiz Cleavage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end="11335.9069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47049" y="2449597"/>
            <a:ext cx="4424240" cy="3318180"/>
          </a:xfrm>
          <a:prstGeom prst="rect">
            <a:avLst/>
          </a:prstGeom>
        </p:spPr>
      </p:pic>
      <p:sp>
        <p:nvSpPr>
          <p:cNvPr id="17" name="TextBox 16">
            <a:hlinkClick r:id="rId9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hlinkClick r:id="" action="ppaction://noaction"/>
          </p:cNvPr>
          <p:cNvSpPr txBox="1"/>
          <p:nvPr/>
        </p:nvSpPr>
        <p:spPr>
          <a:xfrm>
            <a:off x="6329508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rId11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49" y="2103120"/>
            <a:ext cx="4924444" cy="3702222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5791357" y="2819400"/>
            <a:ext cx="247335" cy="769066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5" y="2069215"/>
            <a:ext cx="3717690" cy="25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5" y="4917704"/>
            <a:ext cx="3717690" cy="142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>
            <a:off x="2608319" y="2931241"/>
            <a:ext cx="315881" cy="68580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72951" y="5054086"/>
            <a:ext cx="315881" cy="68580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486400" y="3805475"/>
            <a:ext cx="304800" cy="85653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08319" y="3786066"/>
            <a:ext cx="304800" cy="68822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913119" y="5834840"/>
            <a:ext cx="315881" cy="64216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401" y="5162622"/>
            <a:ext cx="336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FFC000"/>
                </a:solidFill>
              </a:rPr>
              <a:t>Параменисковая</a:t>
            </a:r>
            <a:r>
              <a:rPr lang="ru-RU" sz="1600" dirty="0" smtClean="0">
                <a:solidFill>
                  <a:srgbClr val="FFC000"/>
                </a:solidFill>
              </a:rPr>
              <a:t> киста часто ассоциируется с этим типом разрыва</a:t>
            </a:r>
            <a:endParaRPr lang="en-US" sz="1600" dirty="0">
              <a:solidFill>
                <a:srgbClr val="FFC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575530" y="3669506"/>
            <a:ext cx="339766" cy="60476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3578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0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4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4696484" y="100487"/>
            <a:ext cx="1475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разрывы</a:t>
            </a:r>
            <a:endParaRPr lang="en-US" sz="105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6102198" y="100486"/>
            <a:ext cx="17155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 со смещением</a:t>
            </a:r>
            <a:endParaRPr lang="en-US" sz="105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" action="ppaction://noaction"/>
          </p:cNvPr>
          <p:cNvSpPr txBox="1"/>
          <p:nvPr/>
        </p:nvSpPr>
        <p:spPr>
          <a:xfrm>
            <a:off x="7848600" y="192818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sz="11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609600"/>
            <a:ext cx="8229600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</a:t>
            </a:r>
            <a:r>
              <a:rPr lang="en-US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20574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Изучить анатомию мениска на МРТ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Проанализировать признаки повреждений мениска с использованием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3D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моделей и корреляцией с артроскопией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Рассмотреть и сравнить современные понятия используемые в рентгенологии и ортопедии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 мениска</a:t>
            </a:r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: </a:t>
            </a:r>
            <a:r>
              <a:rPr lang="ru-RU" sz="4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основных типа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8078" y="1414790"/>
            <a:ext cx="3749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Радиальный разрыв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96" y="2286000"/>
            <a:ext cx="5046538" cy="3809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96" y="2286000"/>
            <a:ext cx="5046538" cy="3809998"/>
          </a:xfrm>
          <a:prstGeom prst="rect">
            <a:avLst/>
          </a:prstGeom>
        </p:spPr>
      </p:pic>
      <p:pic>
        <p:nvPicPr>
          <p:cNvPr id="6" name="Pizza Wheel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3394">
            <a:off x="2197852" y="3655735"/>
            <a:ext cx="221334" cy="145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 descr="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3600" y="1991712"/>
            <a:ext cx="3429000" cy="42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6172200" y="4257676"/>
            <a:ext cx="457200" cy="68092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564773" y="1828800"/>
            <a:ext cx="0" cy="388620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50044"/>
            <a:ext cx="4194876" cy="32295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50044"/>
            <a:ext cx="4194876" cy="322951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564773" y="3876675"/>
            <a:ext cx="457200" cy="381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2" descr="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91" t="26080" r="24713" b="11905"/>
          <a:stretch>
            <a:fillRect/>
          </a:stretch>
        </p:blipFill>
        <p:spPr bwMode="auto">
          <a:xfrm>
            <a:off x="990598" y="2222254"/>
            <a:ext cx="3048002" cy="41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flipH="1" flipV="1">
            <a:off x="2590800" y="4724400"/>
            <a:ext cx="457200" cy="77152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898038" y="4191000"/>
            <a:ext cx="433787" cy="74760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rId10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" action="ppaction://noaction"/>
          </p:cNvPr>
          <p:cNvSpPr txBox="1"/>
          <p:nvPr/>
        </p:nvSpPr>
        <p:spPr>
          <a:xfrm>
            <a:off x="6329508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hlinkClick r:id="rId11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H:\Gorbachova Tetyana\Meniscal tear project\cases and videos\Presentation vids\radial tear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7" y="2541872"/>
            <a:ext cx="3779306" cy="302344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flipH="1">
            <a:off x="1564773" y="3832618"/>
            <a:ext cx="949826" cy="220976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7171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3958 -0.15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-75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2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4546" y="2275703"/>
            <a:ext cx="8229600" cy="19503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chemeClr val="bg1"/>
                </a:solidFill>
              </a:rPr>
              <a:t>КОНЕЦ 1 ЧАСТИ</a:t>
            </a:r>
            <a:br>
              <a:rPr lang="ru-RU" sz="4400" dirty="0" smtClean="0">
                <a:solidFill>
                  <a:schemeClr val="bg1"/>
                </a:solidFill>
              </a:rPr>
            </a:br>
            <a:r>
              <a:rPr lang="ru-RU" sz="4400" dirty="0" smtClean="0">
                <a:solidFill>
                  <a:schemeClr val="bg1"/>
                </a:solidFill>
              </a:rPr>
              <a:t>Спасибо за внимание!</a:t>
            </a:r>
            <a:endParaRPr lang="en-US" sz="4400" dirty="0">
              <a:solidFill>
                <a:schemeClr val="bg1"/>
              </a:solidFill>
            </a:endParaRPr>
          </a:p>
          <a:p>
            <a:pPr algn="ctr">
              <a:buFont typeface="+mj-lt"/>
              <a:buAutoNum type="arabicPeriod"/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buFont typeface="+mj-lt"/>
              <a:buAutoNum type="arabicPeriod"/>
            </a:pPr>
            <a:endParaRPr lang="en-US" sz="4400" dirty="0">
              <a:solidFill>
                <a:schemeClr val="bg1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3389" y="3141944"/>
            <a:ext cx="6177653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 мениска</a:t>
            </a:r>
            <a:endParaRPr lang="en-US" sz="48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4696483" y="100487"/>
            <a:ext cx="1475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разрывы</a:t>
            </a:r>
            <a:endParaRPr lang="en-US" sz="105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6102199" y="100486"/>
            <a:ext cx="17155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105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 со смещением</a:t>
            </a:r>
            <a:endParaRPr lang="en-US" sz="105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hlinkClick r:id="" action="ppaction://noaction"/>
          </p:cNvPr>
          <p:cNvSpPr txBox="1"/>
          <p:nvPr/>
        </p:nvSpPr>
        <p:spPr>
          <a:xfrm>
            <a:off x="7832422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95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98098" y="2041663"/>
            <a:ext cx="402343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Полукруглой формы (буква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Задний рог толще переднего</a:t>
            </a:r>
            <a:endParaRPr lang="en-US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Передний рог мениска прикрепляется кпереди от передней крестообразной связке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Задний рог прикрепляется к задней части заднего межмыщелкового поля большеберцовой кости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Поперечная связка колена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соединяет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передние рога обоих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менисков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По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периферии медиальный мениск срастается с капсулой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сустава – это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сращение также известно как венечная связка.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027" name="Picture 3" descr="C:\Users\Windows 7\Desktop\Renders\Normal Meniscus No PC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38" y="2088820"/>
            <a:ext cx="3177402" cy="298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dows 7\Desktop\Renders\Normal Menisc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75" y="2088820"/>
            <a:ext cx="3177400" cy="298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1524000"/>
            <a:ext cx="11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Передний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1276" y="3124200"/>
            <a:ext cx="148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Медиальный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2081" y="3156990"/>
            <a:ext cx="149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Латеральный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0977" y="505577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Задний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8030" y="1447800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Медиальный мениск</a:t>
            </a:r>
            <a:endParaRPr lang="en-US" sz="3200" b="1" i="1" u="sng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287046" y="1981200"/>
            <a:ext cx="1710133" cy="2057400"/>
          </a:xfrm>
          <a:custGeom>
            <a:avLst/>
            <a:gdLst>
              <a:gd name="connsiteX0" fmla="*/ 0 w 927173"/>
              <a:gd name="connsiteY0" fmla="*/ 21405 h 2713805"/>
              <a:gd name="connsiteX1" fmla="*/ 374650 w 927173"/>
              <a:gd name="connsiteY1" fmla="*/ 205555 h 2713805"/>
              <a:gd name="connsiteX2" fmla="*/ 927100 w 927173"/>
              <a:gd name="connsiteY2" fmla="*/ 1507305 h 2713805"/>
              <a:gd name="connsiteX3" fmla="*/ 336550 w 927173"/>
              <a:gd name="connsiteY3" fmla="*/ 2713805 h 2713805"/>
              <a:gd name="connsiteX0" fmla="*/ 0 w 929818"/>
              <a:gd name="connsiteY0" fmla="*/ 4165 h 2696565"/>
              <a:gd name="connsiteX1" fmla="*/ 533400 w 929818"/>
              <a:gd name="connsiteY1" fmla="*/ 372465 h 2696565"/>
              <a:gd name="connsiteX2" fmla="*/ 927100 w 929818"/>
              <a:gd name="connsiteY2" fmla="*/ 1490065 h 2696565"/>
              <a:gd name="connsiteX3" fmla="*/ 336550 w 929818"/>
              <a:gd name="connsiteY3" fmla="*/ 2696565 h 2696565"/>
              <a:gd name="connsiteX0" fmla="*/ 0 w 1286064"/>
              <a:gd name="connsiteY0" fmla="*/ 3840 h 2715290"/>
              <a:gd name="connsiteX1" fmla="*/ 889000 w 1286064"/>
              <a:gd name="connsiteY1" fmla="*/ 391190 h 2715290"/>
              <a:gd name="connsiteX2" fmla="*/ 1282700 w 1286064"/>
              <a:gd name="connsiteY2" fmla="*/ 1508790 h 2715290"/>
              <a:gd name="connsiteX3" fmla="*/ 692150 w 1286064"/>
              <a:gd name="connsiteY3" fmla="*/ 2715290 h 2715290"/>
              <a:gd name="connsiteX0" fmla="*/ 0 w 1286064"/>
              <a:gd name="connsiteY0" fmla="*/ 3840 h 2715290"/>
              <a:gd name="connsiteX1" fmla="*/ 889000 w 1286064"/>
              <a:gd name="connsiteY1" fmla="*/ 391190 h 2715290"/>
              <a:gd name="connsiteX2" fmla="*/ 1282700 w 1286064"/>
              <a:gd name="connsiteY2" fmla="*/ 1508790 h 2715290"/>
              <a:gd name="connsiteX3" fmla="*/ 692150 w 1286064"/>
              <a:gd name="connsiteY3" fmla="*/ 2715290 h 2715290"/>
              <a:gd name="connsiteX0" fmla="*/ 0 w 1283506"/>
              <a:gd name="connsiteY0" fmla="*/ 2556 h 2714006"/>
              <a:gd name="connsiteX1" fmla="*/ 800100 w 1283506"/>
              <a:gd name="connsiteY1" fmla="*/ 491506 h 2714006"/>
              <a:gd name="connsiteX2" fmla="*/ 1282700 w 1283506"/>
              <a:gd name="connsiteY2" fmla="*/ 1507506 h 2714006"/>
              <a:gd name="connsiteX3" fmla="*/ 692150 w 1283506"/>
              <a:gd name="connsiteY3" fmla="*/ 2714006 h 2714006"/>
              <a:gd name="connsiteX0" fmla="*/ 0 w 1068764"/>
              <a:gd name="connsiteY0" fmla="*/ 2915 h 2714365"/>
              <a:gd name="connsiteX1" fmla="*/ 800100 w 1068764"/>
              <a:gd name="connsiteY1" fmla="*/ 491865 h 2714365"/>
              <a:gd name="connsiteX2" fmla="*/ 1066800 w 1068764"/>
              <a:gd name="connsiteY2" fmla="*/ 1736465 h 2714365"/>
              <a:gd name="connsiteX3" fmla="*/ 692150 w 1068764"/>
              <a:gd name="connsiteY3" fmla="*/ 2714365 h 2714365"/>
              <a:gd name="connsiteX0" fmla="*/ 0 w 1074483"/>
              <a:gd name="connsiteY0" fmla="*/ 2915 h 2530215"/>
              <a:gd name="connsiteX1" fmla="*/ 800100 w 1074483"/>
              <a:gd name="connsiteY1" fmla="*/ 491865 h 2530215"/>
              <a:gd name="connsiteX2" fmla="*/ 1066800 w 1074483"/>
              <a:gd name="connsiteY2" fmla="*/ 1736465 h 2530215"/>
              <a:gd name="connsiteX3" fmla="*/ 552450 w 1074483"/>
              <a:gd name="connsiteY3" fmla="*/ 2530215 h 2530215"/>
              <a:gd name="connsiteX0" fmla="*/ 0 w 1074483"/>
              <a:gd name="connsiteY0" fmla="*/ 2915 h 2530215"/>
              <a:gd name="connsiteX1" fmla="*/ 800100 w 1074483"/>
              <a:gd name="connsiteY1" fmla="*/ 491865 h 2530215"/>
              <a:gd name="connsiteX2" fmla="*/ 1066800 w 1074483"/>
              <a:gd name="connsiteY2" fmla="*/ 1736465 h 2530215"/>
              <a:gd name="connsiteX3" fmla="*/ 552450 w 1074483"/>
              <a:gd name="connsiteY3" fmla="*/ 2530215 h 2530215"/>
              <a:gd name="connsiteX0" fmla="*/ 0 w 1069126"/>
              <a:gd name="connsiteY0" fmla="*/ 2987 h 2530287"/>
              <a:gd name="connsiteX1" fmla="*/ 711200 w 1069126"/>
              <a:gd name="connsiteY1" fmla="*/ 485587 h 2530287"/>
              <a:gd name="connsiteX2" fmla="*/ 1066800 w 1069126"/>
              <a:gd name="connsiteY2" fmla="*/ 1736537 h 2530287"/>
              <a:gd name="connsiteX3" fmla="*/ 552450 w 1069126"/>
              <a:gd name="connsiteY3" fmla="*/ 2530287 h 2530287"/>
              <a:gd name="connsiteX0" fmla="*/ 0 w 987569"/>
              <a:gd name="connsiteY0" fmla="*/ 3035 h 2530335"/>
              <a:gd name="connsiteX1" fmla="*/ 711200 w 987569"/>
              <a:gd name="connsiteY1" fmla="*/ 485635 h 2530335"/>
              <a:gd name="connsiteX2" fmla="*/ 984250 w 987569"/>
              <a:gd name="connsiteY2" fmla="*/ 1761985 h 2530335"/>
              <a:gd name="connsiteX3" fmla="*/ 552450 w 987569"/>
              <a:gd name="connsiteY3" fmla="*/ 2530335 h 2530335"/>
              <a:gd name="connsiteX0" fmla="*/ 615950 w 686384"/>
              <a:gd name="connsiteY0" fmla="*/ 1729 h 2757629"/>
              <a:gd name="connsiteX1" fmla="*/ 158750 w 686384"/>
              <a:gd name="connsiteY1" fmla="*/ 712929 h 2757629"/>
              <a:gd name="connsiteX2" fmla="*/ 431800 w 686384"/>
              <a:gd name="connsiteY2" fmla="*/ 1989279 h 2757629"/>
              <a:gd name="connsiteX3" fmla="*/ 0 w 686384"/>
              <a:gd name="connsiteY3" fmla="*/ 2757629 h 2757629"/>
              <a:gd name="connsiteX0" fmla="*/ 615950 w 1550420"/>
              <a:gd name="connsiteY0" fmla="*/ 3354 h 2759254"/>
              <a:gd name="connsiteX1" fmla="*/ 1549400 w 1550420"/>
              <a:gd name="connsiteY1" fmla="*/ 498654 h 2759254"/>
              <a:gd name="connsiteX2" fmla="*/ 431800 w 1550420"/>
              <a:gd name="connsiteY2" fmla="*/ 1990904 h 2759254"/>
              <a:gd name="connsiteX3" fmla="*/ 0 w 1550420"/>
              <a:gd name="connsiteY3" fmla="*/ 2759254 h 2759254"/>
              <a:gd name="connsiteX0" fmla="*/ 615950 w 2033783"/>
              <a:gd name="connsiteY0" fmla="*/ 2609 h 2758509"/>
              <a:gd name="connsiteX1" fmla="*/ 1549400 w 2033783"/>
              <a:gd name="connsiteY1" fmla="*/ 497909 h 2758509"/>
              <a:gd name="connsiteX2" fmla="*/ 2032000 w 2033783"/>
              <a:gd name="connsiteY2" fmla="*/ 1583759 h 2758509"/>
              <a:gd name="connsiteX3" fmla="*/ 0 w 2033783"/>
              <a:gd name="connsiteY3" fmla="*/ 2758509 h 2758509"/>
              <a:gd name="connsiteX0" fmla="*/ 0 w 1417833"/>
              <a:gd name="connsiteY0" fmla="*/ 2609 h 2091759"/>
              <a:gd name="connsiteX1" fmla="*/ 933450 w 1417833"/>
              <a:gd name="connsiteY1" fmla="*/ 497909 h 2091759"/>
              <a:gd name="connsiteX2" fmla="*/ 1416050 w 1417833"/>
              <a:gd name="connsiteY2" fmla="*/ 1583759 h 2091759"/>
              <a:gd name="connsiteX3" fmla="*/ 393700 w 1417833"/>
              <a:gd name="connsiteY3" fmla="*/ 2091759 h 2091759"/>
              <a:gd name="connsiteX0" fmla="*/ 0 w 1417833"/>
              <a:gd name="connsiteY0" fmla="*/ 2609 h 2135035"/>
              <a:gd name="connsiteX1" fmla="*/ 933450 w 1417833"/>
              <a:gd name="connsiteY1" fmla="*/ 497909 h 2135035"/>
              <a:gd name="connsiteX2" fmla="*/ 1416050 w 1417833"/>
              <a:gd name="connsiteY2" fmla="*/ 1583759 h 2135035"/>
              <a:gd name="connsiteX3" fmla="*/ 393700 w 1417833"/>
              <a:gd name="connsiteY3" fmla="*/ 2091759 h 2135035"/>
              <a:gd name="connsiteX0" fmla="*/ 0 w 1417833"/>
              <a:gd name="connsiteY0" fmla="*/ 2609 h 2146860"/>
              <a:gd name="connsiteX1" fmla="*/ 933450 w 1417833"/>
              <a:gd name="connsiteY1" fmla="*/ 497909 h 2146860"/>
              <a:gd name="connsiteX2" fmla="*/ 1416050 w 1417833"/>
              <a:gd name="connsiteY2" fmla="*/ 1583759 h 2146860"/>
              <a:gd name="connsiteX3" fmla="*/ 393700 w 1417833"/>
              <a:gd name="connsiteY3" fmla="*/ 2091759 h 2146860"/>
              <a:gd name="connsiteX0" fmla="*/ 0 w 1429299"/>
              <a:gd name="connsiteY0" fmla="*/ 2609 h 2146860"/>
              <a:gd name="connsiteX1" fmla="*/ 933450 w 1429299"/>
              <a:gd name="connsiteY1" fmla="*/ 497909 h 2146860"/>
              <a:gd name="connsiteX2" fmla="*/ 1416050 w 1429299"/>
              <a:gd name="connsiteY2" fmla="*/ 1583759 h 2146860"/>
              <a:gd name="connsiteX3" fmla="*/ 393700 w 1429299"/>
              <a:gd name="connsiteY3" fmla="*/ 2091759 h 2146860"/>
              <a:gd name="connsiteX0" fmla="*/ 0 w 1429299"/>
              <a:gd name="connsiteY0" fmla="*/ 2609 h 2140552"/>
              <a:gd name="connsiteX1" fmla="*/ 933450 w 1429299"/>
              <a:gd name="connsiteY1" fmla="*/ 497909 h 2140552"/>
              <a:gd name="connsiteX2" fmla="*/ 1416050 w 1429299"/>
              <a:gd name="connsiteY2" fmla="*/ 1583759 h 2140552"/>
              <a:gd name="connsiteX3" fmla="*/ 393700 w 1429299"/>
              <a:gd name="connsiteY3" fmla="*/ 2091759 h 2140552"/>
              <a:gd name="connsiteX0" fmla="*/ 0 w 1430180"/>
              <a:gd name="connsiteY0" fmla="*/ 2993 h 2140936"/>
              <a:gd name="connsiteX1" fmla="*/ 958850 w 1430180"/>
              <a:gd name="connsiteY1" fmla="*/ 460193 h 2140936"/>
              <a:gd name="connsiteX2" fmla="*/ 1416050 w 1430180"/>
              <a:gd name="connsiteY2" fmla="*/ 1584143 h 2140936"/>
              <a:gd name="connsiteX3" fmla="*/ 393700 w 1430180"/>
              <a:gd name="connsiteY3" fmla="*/ 2092143 h 2140936"/>
              <a:gd name="connsiteX0" fmla="*/ 0 w 1430418"/>
              <a:gd name="connsiteY0" fmla="*/ 4085 h 2142028"/>
              <a:gd name="connsiteX1" fmla="*/ 965200 w 1430418"/>
              <a:gd name="connsiteY1" fmla="*/ 391435 h 2142028"/>
              <a:gd name="connsiteX2" fmla="*/ 1416050 w 1430418"/>
              <a:gd name="connsiteY2" fmla="*/ 1585235 h 2142028"/>
              <a:gd name="connsiteX3" fmla="*/ 393700 w 1430418"/>
              <a:gd name="connsiteY3" fmla="*/ 2093235 h 2142028"/>
              <a:gd name="connsiteX0" fmla="*/ 0 w 1622169"/>
              <a:gd name="connsiteY0" fmla="*/ 4323 h 2129566"/>
              <a:gd name="connsiteX1" fmla="*/ 1155700 w 1622169"/>
              <a:gd name="connsiteY1" fmla="*/ 378973 h 2129566"/>
              <a:gd name="connsiteX2" fmla="*/ 1606550 w 1622169"/>
              <a:gd name="connsiteY2" fmla="*/ 1572773 h 2129566"/>
              <a:gd name="connsiteX3" fmla="*/ 584200 w 1622169"/>
              <a:gd name="connsiteY3" fmla="*/ 2080773 h 2129566"/>
              <a:gd name="connsiteX0" fmla="*/ 0 w 1622169"/>
              <a:gd name="connsiteY0" fmla="*/ 30294 h 2155537"/>
              <a:gd name="connsiteX1" fmla="*/ 1155700 w 1622169"/>
              <a:gd name="connsiteY1" fmla="*/ 404944 h 2155537"/>
              <a:gd name="connsiteX2" fmla="*/ 1606550 w 1622169"/>
              <a:gd name="connsiteY2" fmla="*/ 1598744 h 2155537"/>
              <a:gd name="connsiteX3" fmla="*/ 584200 w 1622169"/>
              <a:gd name="connsiteY3" fmla="*/ 2106744 h 2155537"/>
              <a:gd name="connsiteX0" fmla="*/ 0 w 1711723"/>
              <a:gd name="connsiteY0" fmla="*/ 30294 h 2155537"/>
              <a:gd name="connsiteX1" fmla="*/ 1244600 w 1711723"/>
              <a:gd name="connsiteY1" fmla="*/ 404944 h 2155537"/>
              <a:gd name="connsiteX2" fmla="*/ 1695450 w 1711723"/>
              <a:gd name="connsiteY2" fmla="*/ 1598744 h 2155537"/>
              <a:gd name="connsiteX3" fmla="*/ 673100 w 1711723"/>
              <a:gd name="connsiteY3" fmla="*/ 2106744 h 2155537"/>
              <a:gd name="connsiteX0" fmla="*/ 0 w 1711723"/>
              <a:gd name="connsiteY0" fmla="*/ 69939 h 2195182"/>
              <a:gd name="connsiteX1" fmla="*/ 1244600 w 1711723"/>
              <a:gd name="connsiteY1" fmla="*/ 444589 h 2195182"/>
              <a:gd name="connsiteX2" fmla="*/ 1695450 w 1711723"/>
              <a:gd name="connsiteY2" fmla="*/ 1638389 h 2195182"/>
              <a:gd name="connsiteX3" fmla="*/ 673100 w 1711723"/>
              <a:gd name="connsiteY3" fmla="*/ 2146389 h 2195182"/>
              <a:gd name="connsiteX0" fmla="*/ 0 w 1710133"/>
              <a:gd name="connsiteY0" fmla="*/ 76459 h 2201702"/>
              <a:gd name="connsiteX1" fmla="*/ 1244600 w 1710133"/>
              <a:gd name="connsiteY1" fmla="*/ 451109 h 2201702"/>
              <a:gd name="connsiteX2" fmla="*/ 1695450 w 1710133"/>
              <a:gd name="connsiteY2" fmla="*/ 1644909 h 2201702"/>
              <a:gd name="connsiteX3" fmla="*/ 673100 w 1710133"/>
              <a:gd name="connsiteY3" fmla="*/ 2152909 h 220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0133" h="2201702">
                <a:moveTo>
                  <a:pt x="0" y="76459"/>
                </a:moveTo>
                <a:cubicBezTo>
                  <a:pt x="687916" y="-139441"/>
                  <a:pt x="1000125" y="138901"/>
                  <a:pt x="1244600" y="451109"/>
                </a:cubicBezTo>
                <a:cubicBezTo>
                  <a:pt x="1489075" y="763317"/>
                  <a:pt x="1779058" y="1164426"/>
                  <a:pt x="1695450" y="1644909"/>
                </a:cubicBezTo>
                <a:cubicBezTo>
                  <a:pt x="1630892" y="1909492"/>
                  <a:pt x="1299633" y="2348701"/>
                  <a:pt x="673100" y="2152909"/>
                </a:cubicBezTo>
              </a:path>
            </a:pathLst>
          </a:custGeom>
          <a:ln w="76200">
            <a:solidFill>
              <a:srgbClr val="FFC000"/>
            </a:soli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75378" y="1367122"/>
            <a:ext cx="492211" cy="105241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81591" y="3537535"/>
            <a:ext cx="152400" cy="304800"/>
          </a:xfrm>
          <a:prstGeom prst="line">
            <a:avLst/>
          </a:prstGeom>
          <a:ln w="1905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41729" y="3763542"/>
            <a:ext cx="633895" cy="104803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rId4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hlinkClick r:id="rId5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hlinkClick r:id="" action="ppaction://noaction"/>
          </p:cNvPr>
          <p:cNvSpPr txBox="1"/>
          <p:nvPr/>
        </p:nvSpPr>
        <p:spPr>
          <a:xfrm>
            <a:off x="6248554" y="100486"/>
            <a:ext cx="142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со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hlinkClick r:id="" action="ppaction://noaction"/>
          </p:cNvPr>
          <p:cNvSpPr txBox="1"/>
          <p:nvPr/>
        </p:nvSpPr>
        <p:spPr>
          <a:xfrm>
            <a:off x="7708557" y="184580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hlinkClick r:id="rId6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91240" y="6399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80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111E-6 -2.22222E-6 L -0.25 -2.22222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7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2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250"/>
                            </p:stCondLst>
                            <p:childTnLst>
                              <p:par>
                                <p:cTn id="84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250"/>
                            </p:stCondLst>
                            <p:childTnLst>
                              <p:par>
                                <p:cTn id="91" presetID="26" presetClass="emph" presetSubtype="0" fill="hold" grpId="2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750"/>
                            </p:stCondLst>
                            <p:childTnLst>
                              <p:par>
                                <p:cTn id="95" presetID="26" presetClass="emph" presetSubtype="0" fill="hold" grpId="3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 animBg="1"/>
      <p:bldP spid="37" grpId="0"/>
      <p:bldP spid="37" grpId="1"/>
      <p:bldP spid="37" grpId="2"/>
      <p:bldP spid="37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03" y="2037504"/>
            <a:ext cx="4126192" cy="3093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938" y="1587549"/>
            <a:ext cx="43827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Форма – правильная полуокружность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Примерно одинаковой ширины по всей протяженности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Передний рог мениска прикрепляется к переднему межмыщелковому полю, чуть кнутри расположена передняя крестообразная связка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Задний рог мениска крепится к заднему межмыщелковому полю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FFC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По задненаружной поверхности сустава, через щель между капсулой и латеральным мениском, в полость сустава проникает сухожилие подколенной мышцы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76" y="2029810"/>
            <a:ext cx="4154741" cy="31151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41" y="2029810"/>
            <a:ext cx="4146716" cy="3109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2206" y="975997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Латеральный мениск</a:t>
            </a:r>
            <a:endParaRPr lang="en-US" sz="3200" b="1" i="1" u="sng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334000" y="3048000"/>
            <a:ext cx="1398649" cy="1600200"/>
          </a:xfrm>
          <a:custGeom>
            <a:avLst/>
            <a:gdLst>
              <a:gd name="connsiteX0" fmla="*/ 826705 w 826705"/>
              <a:gd name="connsiteY0" fmla="*/ 1799303 h 1799303"/>
              <a:gd name="connsiteX1" fmla="*/ 30292 w 826705"/>
              <a:gd name="connsiteY1" fmla="*/ 1386348 h 1799303"/>
              <a:gd name="connsiteX2" fmla="*/ 251518 w 826705"/>
              <a:gd name="connsiteY2" fmla="*/ 0 h 1799303"/>
              <a:gd name="connsiteX0" fmla="*/ 838601 w 838601"/>
              <a:gd name="connsiteY0" fmla="*/ 1799303 h 1799303"/>
              <a:gd name="connsiteX1" fmla="*/ 42188 w 838601"/>
              <a:gd name="connsiteY1" fmla="*/ 1386348 h 1799303"/>
              <a:gd name="connsiteX2" fmla="*/ 263414 w 838601"/>
              <a:gd name="connsiteY2" fmla="*/ 0 h 1799303"/>
              <a:gd name="connsiteX0" fmla="*/ 802123 w 802123"/>
              <a:gd name="connsiteY0" fmla="*/ 1780253 h 1780253"/>
              <a:gd name="connsiteX1" fmla="*/ 5710 w 802123"/>
              <a:gd name="connsiteY1" fmla="*/ 1367298 h 1780253"/>
              <a:gd name="connsiteX2" fmla="*/ 499986 w 802123"/>
              <a:gd name="connsiteY2" fmla="*/ 0 h 1780253"/>
              <a:gd name="connsiteX0" fmla="*/ 840611 w 840611"/>
              <a:gd name="connsiteY0" fmla="*/ 1780253 h 1780253"/>
              <a:gd name="connsiteX1" fmla="*/ 44198 w 840611"/>
              <a:gd name="connsiteY1" fmla="*/ 1367298 h 1780253"/>
              <a:gd name="connsiteX2" fmla="*/ 538474 w 840611"/>
              <a:gd name="connsiteY2" fmla="*/ 0 h 1780253"/>
              <a:gd name="connsiteX0" fmla="*/ 833768 w 833768"/>
              <a:gd name="connsiteY0" fmla="*/ 1780253 h 1780253"/>
              <a:gd name="connsiteX1" fmla="*/ 46880 w 833768"/>
              <a:gd name="connsiteY1" fmla="*/ 1078373 h 1780253"/>
              <a:gd name="connsiteX2" fmla="*/ 531631 w 833768"/>
              <a:gd name="connsiteY2" fmla="*/ 0 h 1780253"/>
              <a:gd name="connsiteX0" fmla="*/ 833768 w 833768"/>
              <a:gd name="connsiteY0" fmla="*/ 1780253 h 1780253"/>
              <a:gd name="connsiteX1" fmla="*/ 46880 w 833768"/>
              <a:gd name="connsiteY1" fmla="*/ 1078373 h 1780253"/>
              <a:gd name="connsiteX2" fmla="*/ 531631 w 833768"/>
              <a:gd name="connsiteY2" fmla="*/ 0 h 1780253"/>
              <a:gd name="connsiteX0" fmla="*/ 797627 w 797627"/>
              <a:gd name="connsiteY0" fmla="*/ 1777078 h 1777078"/>
              <a:gd name="connsiteX1" fmla="*/ 10739 w 797627"/>
              <a:gd name="connsiteY1" fmla="*/ 1075198 h 1777078"/>
              <a:gd name="connsiteX2" fmla="*/ 632015 w 797627"/>
              <a:gd name="connsiteY2" fmla="*/ 0 h 1777078"/>
              <a:gd name="connsiteX0" fmla="*/ 800489 w 800489"/>
              <a:gd name="connsiteY0" fmla="*/ 1777078 h 1777078"/>
              <a:gd name="connsiteX1" fmla="*/ 10426 w 800489"/>
              <a:gd name="connsiteY1" fmla="*/ 1170448 h 1777078"/>
              <a:gd name="connsiteX2" fmla="*/ 634877 w 800489"/>
              <a:gd name="connsiteY2" fmla="*/ 0 h 1777078"/>
              <a:gd name="connsiteX0" fmla="*/ 794727 w 1124415"/>
              <a:gd name="connsiteY0" fmla="*/ 1681828 h 1681828"/>
              <a:gd name="connsiteX1" fmla="*/ 4664 w 1124415"/>
              <a:gd name="connsiteY1" fmla="*/ 1075198 h 1681828"/>
              <a:gd name="connsiteX2" fmla="*/ 1124415 w 1124415"/>
              <a:gd name="connsiteY2" fmla="*/ 0 h 1681828"/>
              <a:gd name="connsiteX0" fmla="*/ 794727 w 1124415"/>
              <a:gd name="connsiteY0" fmla="*/ 1729939 h 1729939"/>
              <a:gd name="connsiteX1" fmla="*/ 4664 w 1124415"/>
              <a:gd name="connsiteY1" fmla="*/ 1123309 h 1729939"/>
              <a:gd name="connsiteX2" fmla="*/ 1124415 w 1124415"/>
              <a:gd name="connsiteY2" fmla="*/ 48111 h 1729939"/>
              <a:gd name="connsiteX0" fmla="*/ 1602148 w 1602148"/>
              <a:gd name="connsiteY0" fmla="*/ 1608588 h 1608588"/>
              <a:gd name="connsiteX1" fmla="*/ 24685 w 1602148"/>
              <a:gd name="connsiteY1" fmla="*/ 1122608 h 1608588"/>
              <a:gd name="connsiteX2" fmla="*/ 1144436 w 1602148"/>
              <a:gd name="connsiteY2" fmla="*/ 47410 h 1608588"/>
              <a:gd name="connsiteX0" fmla="*/ 1602148 w 1602148"/>
              <a:gd name="connsiteY0" fmla="*/ 1608588 h 1737699"/>
              <a:gd name="connsiteX1" fmla="*/ 24685 w 1602148"/>
              <a:gd name="connsiteY1" fmla="*/ 1122608 h 1737699"/>
              <a:gd name="connsiteX2" fmla="*/ 1144436 w 1602148"/>
              <a:gd name="connsiteY2" fmla="*/ 47410 h 1737699"/>
              <a:gd name="connsiteX0" fmla="*/ 1611740 w 1611740"/>
              <a:gd name="connsiteY0" fmla="*/ 1612853 h 1757373"/>
              <a:gd name="connsiteX1" fmla="*/ 34277 w 1611740"/>
              <a:gd name="connsiteY1" fmla="*/ 1126873 h 1757373"/>
              <a:gd name="connsiteX2" fmla="*/ 1154028 w 1611740"/>
              <a:gd name="connsiteY2" fmla="*/ 51675 h 175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1740" h="1757373">
                <a:moveTo>
                  <a:pt x="1611740" y="1612853"/>
                </a:moveTo>
                <a:cubicBezTo>
                  <a:pt x="604240" y="2010342"/>
                  <a:pt x="135962" y="1501369"/>
                  <a:pt x="34277" y="1126873"/>
                </a:cubicBezTo>
                <a:cubicBezTo>
                  <a:pt x="-67408" y="752377"/>
                  <a:pt x="-9353" y="-235714"/>
                  <a:pt x="1154028" y="51675"/>
                </a:cubicBezTo>
              </a:path>
            </a:pathLst>
          </a:custGeom>
          <a:ln w="76200">
            <a:solidFill>
              <a:srgbClr val="FFC00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07919" y="4126706"/>
            <a:ext cx="33337" cy="291307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77429" y="2743200"/>
            <a:ext cx="304800" cy="5334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885422" y="3720908"/>
            <a:ext cx="450850" cy="45758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hlinkClick r:id="" action="ppaction://noaction"/>
          </p:cNvPr>
          <p:cNvSpPr txBox="1"/>
          <p:nvPr/>
        </p:nvSpPr>
        <p:spPr>
          <a:xfrm>
            <a:off x="6343514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" action="ppaction://noaction"/>
          </p:cNvPr>
          <p:cNvSpPr txBox="1"/>
          <p:nvPr/>
        </p:nvSpPr>
        <p:spPr>
          <a:xfrm>
            <a:off x="7725032" y="201056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hlinkClick r:id="rId8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08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5951355" y="4478636"/>
            <a:ext cx="915850" cy="36933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41" y="1728236"/>
            <a:ext cx="4972140" cy="25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4771410" y="100487"/>
            <a:ext cx="132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" action="ppaction://noaction"/>
          </p:cNvPr>
          <p:cNvSpPr txBox="1"/>
          <p:nvPr/>
        </p:nvSpPr>
        <p:spPr>
          <a:xfrm>
            <a:off x="6343514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773327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8410" y="596799"/>
            <a:ext cx="678955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Поддерживающие структуры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05622"/>
            <a:ext cx="3525618" cy="503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05622"/>
            <a:ext cx="3525618" cy="503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91054" y="5029200"/>
            <a:ext cx="262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Подколенное сухожилие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067609" y="4267200"/>
            <a:ext cx="1023445" cy="94666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41" y="1728236"/>
            <a:ext cx="4972140" cy="25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41" y="1728236"/>
            <a:ext cx="4972140" cy="25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41" y="1728236"/>
            <a:ext cx="4972140" cy="25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986440" y="4478636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Повтор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494329" y="1339334"/>
            <a:ext cx="250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Саггитальная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плоскость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41" y="1728236"/>
            <a:ext cx="4972140" cy="25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Straight Arrow Connector 29"/>
          <p:cNvCxnSpPr/>
          <p:nvPr/>
        </p:nvCxnSpPr>
        <p:spPr>
          <a:xfrm flipH="1">
            <a:off x="7103131" y="3001837"/>
            <a:ext cx="924578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976441" y="2667000"/>
            <a:ext cx="924578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783339" y="2436341"/>
            <a:ext cx="924578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603224" y="2283941"/>
            <a:ext cx="924578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354511" y="1905000"/>
            <a:ext cx="924578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146733" y="3001837"/>
            <a:ext cx="874311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025225" y="2667000"/>
            <a:ext cx="874311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867205" y="2423984"/>
            <a:ext cx="874311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628357" y="2288060"/>
            <a:ext cx="874311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404778" y="1905000"/>
            <a:ext cx="874311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051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4" grpId="0" animBg="1"/>
      <p:bldP spid="11" grpId="0"/>
      <p:bldP spid="14" grpId="0"/>
      <p:bldP spid="2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ch1_image_018.bmp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06" y="1881609"/>
            <a:ext cx="4319210" cy="345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" action="ppaction://noaction"/>
          </p:cNvPr>
          <p:cNvSpPr txBox="1"/>
          <p:nvPr/>
        </p:nvSpPr>
        <p:spPr>
          <a:xfrm>
            <a:off x="6329505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773327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3947" y="562151"/>
            <a:ext cx="678955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Поддерживающие структуры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05622"/>
            <a:ext cx="3525618" cy="503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05622"/>
            <a:ext cx="3525618" cy="503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9331" y="5336977"/>
            <a:ext cx="262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Подколенное сухожилие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067609" y="4267200"/>
            <a:ext cx="1023445" cy="94666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354511" y="2822377"/>
            <a:ext cx="1023445" cy="94666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94906" y="1482805"/>
            <a:ext cx="4666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Внутрикапсулярная часть сухожилия подколенной мышцы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1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1648" y="6062208"/>
            <a:ext cx="572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Передняя поперечная (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межменисковая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) связка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5" name="Picture 3" descr="C:\Users\Windows 7\Desktop\Renders\ATML Norma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8" y="1981200"/>
            <a:ext cx="3543768" cy="3996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indows 7\Desktop\Renders\ATM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8" y="1981200"/>
            <a:ext cx="3543768" cy="396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727630" y="3571299"/>
            <a:ext cx="986886" cy="16250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hlinkClick r:id="" action="ppaction://noaction"/>
          </p:cNvPr>
          <p:cNvSpPr txBox="1"/>
          <p:nvPr/>
        </p:nvSpPr>
        <p:spPr>
          <a:xfrm>
            <a:off x="6248557" y="100486"/>
            <a:ext cx="142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со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" action="ppaction://noaction"/>
          </p:cNvPr>
          <p:cNvSpPr txBox="1"/>
          <p:nvPr/>
        </p:nvSpPr>
        <p:spPr>
          <a:xfrm>
            <a:off x="7733270" y="201056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1415" y="531911"/>
            <a:ext cx="678955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Поддерживающие структуры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82" y="1286514"/>
            <a:ext cx="3121784" cy="262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5924865" y="1565153"/>
            <a:ext cx="18735" cy="381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833286" y="1447800"/>
            <a:ext cx="0" cy="381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8" descr="matthews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82" y="3979438"/>
            <a:ext cx="3121784" cy="201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flipV="1">
            <a:off x="5383003" y="4929379"/>
            <a:ext cx="676432" cy="2545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265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981" y="580576"/>
            <a:ext cx="678955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Поддерживающие структуры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9" y="1676400"/>
            <a:ext cx="3647182" cy="48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9" y="1676400"/>
            <a:ext cx="3647182" cy="48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9" y="1676400"/>
            <a:ext cx="3647182" cy="488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50525" y="2143780"/>
            <a:ext cx="1760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rgbClr val="FFC000"/>
                </a:solidFill>
              </a:rPr>
              <a:t>Мениско</a:t>
            </a:r>
            <a:r>
              <a:rPr lang="ru-RU" sz="1400" dirty="0" smtClean="0">
                <a:solidFill>
                  <a:srgbClr val="FFC000"/>
                </a:solidFill>
              </a:rPr>
              <a:t>-бедренная</a:t>
            </a:r>
            <a:br>
              <a:rPr lang="ru-RU" sz="1400" dirty="0" smtClean="0">
                <a:solidFill>
                  <a:srgbClr val="FFC000"/>
                </a:solidFill>
              </a:rPr>
            </a:br>
            <a:r>
              <a:rPr lang="ru-RU" sz="1400" dirty="0" smtClean="0">
                <a:solidFill>
                  <a:srgbClr val="FFC000"/>
                </a:solidFill>
              </a:rPr>
              <a:t>связка </a:t>
            </a:r>
            <a:r>
              <a:rPr lang="ru-RU" sz="1400" dirty="0" err="1" smtClean="0">
                <a:solidFill>
                  <a:srgbClr val="FFC000"/>
                </a:solidFill>
              </a:rPr>
              <a:t>Врисберга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6800" y="5062210"/>
            <a:ext cx="180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rgbClr val="00B0F0"/>
                </a:solidFill>
              </a:rPr>
              <a:t>Мениско</a:t>
            </a:r>
            <a:r>
              <a:rPr lang="ru-RU" sz="1400" dirty="0" smtClean="0">
                <a:solidFill>
                  <a:srgbClr val="00B0F0"/>
                </a:solidFill>
              </a:rPr>
              <a:t>-бедренная </a:t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>связка Хамфри</a:t>
            </a:r>
            <a:endParaRPr lang="en-US" sz="1400" dirty="0">
              <a:solidFill>
                <a:srgbClr val="00B0F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14485" y="2667000"/>
            <a:ext cx="1389827" cy="82643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434412" y="4119600"/>
            <a:ext cx="1451788" cy="94261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hlinkClick r:id="rId7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" action="ppaction://noaction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hlinkClick r:id="" action="ppaction://noaction"/>
          </p:cNvPr>
          <p:cNvSpPr txBox="1"/>
          <p:nvPr/>
        </p:nvSpPr>
        <p:spPr>
          <a:xfrm>
            <a:off x="7725032" y="184580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hlinkClick r:id="rId8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8320" y="1215509"/>
            <a:ext cx="295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Мениско</a:t>
            </a:r>
            <a:r>
              <a:rPr lang="ru-RU" dirty="0" smtClean="0">
                <a:solidFill>
                  <a:schemeClr val="bg1"/>
                </a:solidFill>
              </a:rPr>
              <a:t>-бедренные связки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486400" y="3379837"/>
            <a:ext cx="3352800" cy="13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486400" y="1685925"/>
            <a:ext cx="3352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>
            <a:stCxn id="32" idx="3"/>
          </p:cNvCxnSpPr>
          <p:nvPr/>
        </p:nvCxnSpPr>
        <p:spPr>
          <a:xfrm>
            <a:off x="6770762" y="1857213"/>
            <a:ext cx="645254" cy="45943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4" idx="3"/>
          </p:cNvCxnSpPr>
          <p:nvPr/>
        </p:nvCxnSpPr>
        <p:spPr>
          <a:xfrm>
            <a:off x="6675120" y="3598597"/>
            <a:ext cx="259080" cy="46319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99502" y="3877127"/>
            <a:ext cx="158689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FF33"/>
                </a:solidFill>
              </a:rPr>
              <a:t>Задняя крестообразная связка</a:t>
            </a:r>
            <a:endParaRPr lang="en-US" sz="1600" dirty="0">
              <a:solidFill>
                <a:srgbClr val="66FF33"/>
              </a:solidFill>
            </a:endParaRPr>
          </a:p>
        </p:txBody>
      </p:sp>
      <p:cxnSp>
        <p:nvCxnSpPr>
          <p:cNvPr id="27" name="Straight Arrow Connector 26"/>
          <p:cNvCxnSpPr>
            <a:stCxn id="6" idx="1"/>
          </p:cNvCxnSpPr>
          <p:nvPr/>
        </p:nvCxnSpPr>
        <p:spPr>
          <a:xfrm flipH="1" flipV="1">
            <a:off x="2819402" y="4061801"/>
            <a:ext cx="1080100" cy="230825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593997" y="2484614"/>
            <a:ext cx="479026" cy="341405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063498" y="2684344"/>
            <a:ext cx="6796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r>
              <a:rPr lang="ru-RU" dirty="0" smtClean="0">
                <a:solidFill>
                  <a:srgbClr val="66FF33"/>
                </a:solidFill>
              </a:rPr>
              <a:t>ЗКС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64369" y="1672547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Врисберг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86400" y="3413931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Врисберг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7053" y="4911825"/>
            <a:ext cx="3352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 flipH="1" flipV="1">
            <a:off x="7546685" y="4159895"/>
            <a:ext cx="479026" cy="341405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016186" y="4359625"/>
            <a:ext cx="6796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r>
              <a:rPr lang="ru-RU" dirty="0" smtClean="0">
                <a:solidFill>
                  <a:srgbClr val="66FF33"/>
                </a:solidFill>
              </a:rPr>
              <a:t>ЗКС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3596168">
            <a:off x="7584228" y="5896396"/>
            <a:ext cx="6796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r>
              <a:rPr lang="ru-RU" dirty="0" smtClean="0">
                <a:solidFill>
                  <a:srgbClr val="66FF33"/>
                </a:solidFill>
              </a:rPr>
              <a:t>ЗКС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-2880000">
            <a:off x="7467332" y="5637523"/>
            <a:ext cx="109188" cy="25296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rot="-2880000">
            <a:off x="7728891" y="5399171"/>
            <a:ext cx="108214" cy="23337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75932" y="5772163"/>
            <a:ext cx="99572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Хамфри</a:t>
            </a:r>
            <a:endParaRPr lang="en-US" b="1" dirty="0">
              <a:ln>
                <a:solidFill>
                  <a:srgbClr val="0070C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43753" y="5005967"/>
            <a:ext cx="1198993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1400" b="1" dirty="0" smtClean="0">
                <a:solidFill>
                  <a:srgbClr val="FFC000"/>
                </a:solidFill>
              </a:rPr>
              <a:t>Врисберг</a:t>
            </a:r>
            <a:endParaRPr lang="en-US" sz="1400" b="1" dirty="0">
              <a:solidFill>
                <a:srgbClr val="FFC000"/>
              </a:solidFill>
            </a:endParaRPr>
          </a:p>
        </p:txBody>
      </p:sp>
      <p:cxnSp>
        <p:nvCxnSpPr>
          <p:cNvPr id="41" name="Straight Connector 40"/>
          <p:cNvCxnSpPr>
            <a:endCxn id="39" idx="6"/>
          </p:cNvCxnSpPr>
          <p:nvPr/>
        </p:nvCxnSpPr>
        <p:spPr>
          <a:xfrm flipH="1">
            <a:off x="7819203" y="5174677"/>
            <a:ext cx="378658" cy="30097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1" idx="3"/>
            <a:endCxn id="10" idx="1"/>
          </p:cNvCxnSpPr>
          <p:nvPr/>
        </p:nvCxnSpPr>
        <p:spPr>
          <a:xfrm flipV="1">
            <a:off x="6471654" y="5732849"/>
            <a:ext cx="957976" cy="223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8890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  <p:bldP spid="6" grpId="0"/>
      <p:bldP spid="31" grpId="0"/>
      <p:bldP spid="32" grpId="0"/>
      <p:bldP spid="34" grpId="0"/>
      <p:bldP spid="37" grpId="0"/>
      <p:bldP spid="38" grpId="0"/>
      <p:bldP spid="10" grpId="0" animBg="1"/>
      <p:bldP spid="39" grpId="0" animBg="1"/>
      <p:bldP spid="11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4692</TotalTime>
  <Words>782</Words>
  <Application>Microsoft Office PowerPoint</Application>
  <PresentationFormat>Экран (4:3)</PresentationFormat>
  <Paragraphs>257</Paragraphs>
  <Slides>21</Slides>
  <Notes>8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Ordinator</cp:lastModifiedBy>
  <cp:revision>399</cp:revision>
  <dcterms:created xsi:type="dcterms:W3CDTF">2013-10-19T18:30:54Z</dcterms:created>
  <dcterms:modified xsi:type="dcterms:W3CDTF">2023-05-29T01:32:49Z</dcterms:modified>
</cp:coreProperties>
</file>