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0" r:id="rId2"/>
    <p:sldId id="278" r:id="rId3"/>
    <p:sldId id="273" r:id="rId4"/>
    <p:sldId id="276" r:id="rId5"/>
    <p:sldId id="27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96033024"/>
        <c:axId val="96035200"/>
      </c:barChart>
      <c:catAx>
        <c:axId val="96033024"/>
        <c:scaling>
          <c:orientation val="minMax"/>
        </c:scaling>
        <c:delete val="0"/>
        <c:axPos val="b"/>
        <c:title>
          <c:layout/>
          <c:overlay val="0"/>
        </c:title>
        <c:majorTickMark val="none"/>
        <c:minorTickMark val="none"/>
        <c:tickLblPos val="nextTo"/>
        <c:crossAx val="96035200"/>
        <c:crosses val="autoZero"/>
        <c:auto val="1"/>
        <c:lblAlgn val="ctr"/>
        <c:lblOffset val="100"/>
        <c:noMultiLvlLbl val="0"/>
      </c:catAx>
      <c:valAx>
        <c:axId val="9603520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96033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47490768445688E-2"/>
          <c:y val="0.11229624275221178"/>
          <c:w val="0.92261664899756901"/>
          <c:h val="0.830179030740606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модулей по приказу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модуль  (30.06.2017)</c:v>
                </c:pt>
                <c:pt idx="1">
                  <c:v>2 модуль (30.10.2017)</c:v>
                </c:pt>
                <c:pt idx="2">
                  <c:v>3 модуль (29.12.2017)</c:v>
                </c:pt>
                <c:pt idx="3">
                  <c:v>4 модуль (31.03.2018)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</c:v>
                </c:pt>
                <c:pt idx="1">
                  <c:v>105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готовых модулей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1 модуль  (30.06.2017)</c:v>
                </c:pt>
                <c:pt idx="1">
                  <c:v>2 модуль (30.10.2017)</c:v>
                </c:pt>
                <c:pt idx="2">
                  <c:v>3 модуль (29.12.2017)</c:v>
                </c:pt>
                <c:pt idx="3">
                  <c:v>4 модуль (31.03.2018)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37</c:v>
                </c:pt>
                <c:pt idx="2">
                  <c:v>30</c:v>
                </c:pt>
                <c:pt idx="3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303744"/>
        <c:axId val="96317824"/>
      </c:barChart>
      <c:catAx>
        <c:axId val="96303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6317824"/>
        <c:crosses val="autoZero"/>
        <c:auto val="1"/>
        <c:lblAlgn val="ctr"/>
        <c:lblOffset val="100"/>
        <c:noMultiLvlLbl val="0"/>
      </c:catAx>
      <c:valAx>
        <c:axId val="9631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3037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194484040379698"/>
          <c:y val="2.4977006774212149E-2"/>
          <c:w val="0.43319280437766794"/>
          <c:h val="0.1016994947115580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5367B-543E-4CD3-B435-170F8CC0B322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1EF3C-F30F-45C2-8CF0-D0311ABDD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338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Наркевич – второе место по экспертизе тестов!!! Первое – Иванова Наталья Владимировна - Псков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A5B64-FFDE-4908-AE24-35CC16F3DC3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28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8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06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1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946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68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107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535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9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84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20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48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BA6FE-0426-4956-991A-28C401305009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21664-B442-4468-8421-7BDE038F81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7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628800" y="-1467544"/>
            <a:ext cx="11772800" cy="3764094"/>
            <a:chOff x="-2628800" y="-1467544"/>
            <a:chExt cx="11772800" cy="3764094"/>
          </a:xfrm>
        </p:grpSpPr>
        <p:grpSp>
          <p:nvGrpSpPr>
            <p:cNvPr id="2052" name="Группа 6"/>
            <p:cNvGrpSpPr>
              <a:grpSpLocks/>
            </p:cNvGrpSpPr>
            <p:nvPr/>
          </p:nvGrpSpPr>
          <p:grpSpPr bwMode="auto">
            <a:xfrm>
              <a:off x="2538413" y="0"/>
              <a:ext cx="6605587" cy="836612"/>
              <a:chOff x="2561847" y="0"/>
              <a:chExt cx="6664972" cy="836711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561847" y="361992"/>
                <a:ext cx="6664972" cy="474719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" name="Shape 34"/>
              <p:cNvSpPr>
                <a:spLocks noChangeArrowheads="1"/>
              </p:cNvSpPr>
              <p:nvPr/>
            </p:nvSpPr>
            <p:spPr bwMode="auto">
              <a:xfrm>
                <a:off x="2579366" y="0"/>
                <a:ext cx="6647453" cy="657302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91425" tIns="91425" rIns="91425" bIns="91425" anchor="ctr"/>
              <a:lstStyle/>
              <a:p>
                <a:pPr algn="ctr">
                  <a:defRPr/>
                </a:pPr>
                <a:r>
                  <a:rPr lang="ru-RU" sz="2000" b="1" dirty="0">
                    <a:solidFill>
                      <a:prstClr val="white"/>
                    </a:solidFill>
                    <a:latin typeface="Georgia" pitchFamily="18" charset="0"/>
                    <a:cs typeface="Times New Roman" pitchFamily="18" charset="0"/>
                  </a:rPr>
                  <a:t>ЭКСПЕРТИЗА ТЕСТОВЫХ ЗАДАНИЙ</a:t>
                </a:r>
              </a:p>
            </p:txBody>
          </p:sp>
        </p:grpSp>
        <p:pic>
          <p:nvPicPr>
            <p:cNvPr id="4" name="Picture 3" descr="C:\Users\user\Pictures\Sechenov_logo_русский-синий-горизонтальный-две-строки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28800" y="-1467544"/>
              <a:ext cx="7526566" cy="3764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Прямоугольник 47"/>
            <p:cNvSpPr/>
            <p:nvPr/>
          </p:nvSpPr>
          <p:spPr>
            <a:xfrm>
              <a:off x="-85195" y="656592"/>
              <a:ext cx="2640732" cy="3600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000" dirty="0">
                  <a:solidFill>
                    <a:srgbClr val="4F81BD">
                      <a:lumMod val="75000"/>
                    </a:srgbClr>
                  </a:solidFill>
                  <a:latin typeface="Georgia" pitchFamily="18" charset="0"/>
                </a:rPr>
                <a:t>МЕТОДИЧЕСКИЙ ЦЕНТР АККРЕДИТАЦИИ СПЕЦИАЛИСТОВ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37220" y="1313779"/>
            <a:ext cx="21487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91DB7"/>
                </a:solidFill>
                <a:latin typeface="Georgia" pitchFamily="18" charset="0"/>
              </a:rPr>
              <a:t>ЭКСПЕРТЫ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423220" y="1124744"/>
            <a:ext cx="2796852" cy="576064"/>
          </a:xfrm>
          <a:prstGeom prst="rect">
            <a:avLst/>
          </a:prstGeom>
          <a:noFill/>
          <a:ln>
            <a:solidFill>
              <a:srgbClr val="191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Georgia" pitchFamily="18" charset="0"/>
              </a:rPr>
              <a:t>СПЕЦИАЛИТЕТ 1291/891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3220" y="1720486"/>
            <a:ext cx="2796852" cy="576064"/>
          </a:xfrm>
          <a:prstGeom prst="rect">
            <a:avLst/>
          </a:prstGeom>
          <a:noFill/>
          <a:ln>
            <a:solidFill>
              <a:srgbClr val="191D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91DB7"/>
                </a:solidFill>
                <a:latin typeface="Georgia" pitchFamily="18" charset="0"/>
              </a:rPr>
              <a:t>ОРДИНАТУРА 1431/476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5580112" y="1124744"/>
            <a:ext cx="72008" cy="1171806"/>
          </a:xfrm>
          <a:prstGeom prst="rightBrace">
            <a:avLst/>
          </a:prstGeom>
          <a:ln w="19050">
            <a:solidFill>
              <a:srgbClr val="191D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00192" y="1601546"/>
            <a:ext cx="115212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91DB7"/>
                </a:solidFill>
                <a:latin typeface="Georgia" pitchFamily="18" charset="0"/>
              </a:rPr>
              <a:t>66 НКО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1116909"/>
            <a:ext cx="14401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91DB7"/>
                </a:solidFill>
                <a:latin typeface="Georgia" pitchFamily="18" charset="0"/>
              </a:rPr>
              <a:t>799 ВУЗЫ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740338" y="1484784"/>
            <a:ext cx="528042" cy="216024"/>
          </a:xfrm>
          <a:prstGeom prst="straightConnector1">
            <a:avLst/>
          </a:prstGeom>
          <a:ln w="19050">
            <a:solidFill>
              <a:srgbClr val="191D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40338" y="1736097"/>
            <a:ext cx="591666" cy="170921"/>
          </a:xfrm>
          <a:prstGeom prst="straightConnector1">
            <a:avLst/>
          </a:prstGeom>
          <a:ln w="19050">
            <a:solidFill>
              <a:srgbClr val="191DB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834421"/>
              </p:ext>
            </p:extLst>
          </p:nvPr>
        </p:nvGraphicFramePr>
        <p:xfrm>
          <a:off x="645220" y="3356992"/>
          <a:ext cx="3556000" cy="3192780"/>
        </p:xfrm>
        <a:graphic>
          <a:graphicData uri="http://schemas.openxmlformats.org/drawingml/2006/table">
            <a:tbl>
              <a:tblPr/>
              <a:tblGrid>
                <a:gridCol w="2819400"/>
                <a:gridCol w="736600"/>
              </a:tblGrid>
              <a:tr h="56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Лечебное дело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ТЗ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Березовская Марина Альбертовна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221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Большакова Ирина Александровна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Демко</a:t>
                      </a:r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 Ирина Владимировна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Здзитовецкий</a:t>
                      </a:r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 Дмитрий Эдуардович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Шульмин</a:t>
                      </a:r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 Андрей Владимирович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Педиатрия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Приходько Елена Анатольевна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Мартынова Галина Петровна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Ильенкова</a:t>
                      </a:r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 Наталья Анатольевна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Стоматология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Тарасова Наталья Валентиновна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Дуж</a:t>
                      </a:r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 Анатолий Николаевич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Чучунов</a:t>
                      </a:r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 Андрей Александрович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Галонский</a:t>
                      </a:r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 Владислав Геннадьевич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Орешкин Игорь Валерьевич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75273"/>
              </p:ext>
            </p:extLst>
          </p:nvPr>
        </p:nvGraphicFramePr>
        <p:xfrm>
          <a:off x="5004048" y="3356992"/>
          <a:ext cx="3556000" cy="2958465"/>
        </p:xfrm>
        <a:graphic>
          <a:graphicData uri="http://schemas.openxmlformats.org/drawingml/2006/table">
            <a:tbl>
              <a:tblPr/>
              <a:tblGrid>
                <a:gridCol w="2819400"/>
                <a:gridCol w="736600"/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Фармация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ТЗ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Савельева Елена Евгеньевна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Бочанова</a:t>
                      </a:r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 Елена Николаевна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Стороженко Сергей Евгеньевич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Богданов Вячеслав Владимирович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Веселова Ольга Федоровна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Медицинская биофизика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Петрова Марина Михайловна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Медицинская кибернетика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191DB7"/>
                          </a:solidFill>
                          <a:effectLst/>
                          <a:latin typeface="Georgia" pitchFamily="18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Наркевич Артем 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Николаевич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 - </a:t>
                      </a:r>
                      <a:r>
                        <a:rPr lang="ru-RU" sz="1200" dirty="0" smtClean="0">
                          <a:latin typeface="Georgia" pitchFamily="18" charset="0"/>
                        </a:rPr>
                        <a:t>старший преподаватель кафедры медицинской кибернетики, </a:t>
                      </a:r>
                      <a:r>
                        <a:rPr lang="ru-RU" sz="1200" dirty="0" err="1" smtClean="0">
                          <a:latin typeface="Georgia" pitchFamily="18" charset="0"/>
                        </a:rPr>
                        <a:t>к.м.н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Georgia" pitchFamily="18" charset="0"/>
                        </a:rPr>
                        <a:t>691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Виноградов Константин Анатольевич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546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Гусев Сергей Дмитриевич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290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Капустина Светлана Витальевна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Georgia" pitchFamily="18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55576" y="2636912"/>
            <a:ext cx="771631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91DB7"/>
                </a:solidFill>
                <a:latin typeface="Georgia" pitchFamily="18" charset="0"/>
              </a:rPr>
              <a:t>Красноярский государственный медицинский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247750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73635"/>
            <a:ext cx="3456384" cy="5338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99992" y="1213008"/>
            <a:ext cx="4355976" cy="83099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/>
              <a:t>Разработать УМК для ДО по </a:t>
            </a:r>
            <a:r>
              <a:rPr lang="ru-RU" sz="1600" dirty="0"/>
              <a:t>программам дополнительного профессионального </a:t>
            </a:r>
            <a:r>
              <a:rPr lang="ru-RU" sz="1600" dirty="0" smtClean="0"/>
              <a:t>образования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2276872"/>
            <a:ext cx="4355976" cy="147732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Содержание программ разделить на </a:t>
            </a:r>
            <a:r>
              <a:rPr lang="ru-RU" dirty="0" smtClean="0"/>
              <a:t>образовательные модули по 36 часов, </a:t>
            </a:r>
            <a:r>
              <a:rPr lang="ru-RU" dirty="0" err="1" smtClean="0"/>
              <a:t>т.о</a:t>
            </a:r>
            <a:r>
              <a:rPr lang="ru-RU" dirty="0" smtClean="0"/>
              <a:t>. </a:t>
            </a:r>
            <a:r>
              <a:rPr lang="ru-RU" dirty="0"/>
              <a:t>что при </a:t>
            </a:r>
            <a:r>
              <a:rPr lang="ru-RU" dirty="0" smtClean="0"/>
              <a:t>освоении </a:t>
            </a:r>
            <a:r>
              <a:rPr lang="ru-RU" dirty="0"/>
              <a:t>каждого из модулей слушателями будет обеспечено полное освоение программы.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99992" y="4005064"/>
            <a:ext cx="4355976" cy="9233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Провести </a:t>
            </a:r>
            <a:r>
              <a:rPr lang="ru-RU" dirty="0"/>
              <a:t>запись </a:t>
            </a:r>
            <a:r>
              <a:rPr lang="ru-RU" dirty="0" err="1" smtClean="0"/>
              <a:t>видеолекций</a:t>
            </a:r>
            <a:r>
              <a:rPr lang="ru-RU" dirty="0" smtClean="0"/>
              <a:t> </a:t>
            </a:r>
            <a:r>
              <a:rPr lang="ru-RU" dirty="0"/>
              <a:t>преподавателей в объёме не менее 15% от количества часов каждого модуля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5301208"/>
            <a:ext cx="4355976" cy="12003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Провести запись </a:t>
            </a:r>
            <a:r>
              <a:rPr lang="ru-RU" dirty="0" smtClean="0"/>
              <a:t>1 </a:t>
            </a:r>
            <a:r>
              <a:rPr lang="ru-RU" dirty="0"/>
              <a:t>практического навыка по каждому модулю программ дополнительного профессионального образования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851920" y="1412776"/>
            <a:ext cx="504056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879524" y="2708920"/>
            <a:ext cx="504056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896616" y="4250705"/>
            <a:ext cx="504056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915674" y="5685348"/>
            <a:ext cx="504056" cy="43204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Проект 2017-2018 гг. «Внедрение ДОТ в дополнительное профессиональное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75891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0678565"/>
              </p:ext>
            </p:extLst>
          </p:nvPr>
        </p:nvGraphicFramePr>
        <p:xfrm>
          <a:off x="763960" y="1133128"/>
          <a:ext cx="806489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71918590"/>
              </p:ext>
            </p:extLst>
          </p:nvPr>
        </p:nvGraphicFramePr>
        <p:xfrm>
          <a:off x="251520" y="908720"/>
          <a:ext cx="8496944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8"/>
          <p:cNvSpPr txBox="1"/>
          <p:nvPr/>
        </p:nvSpPr>
        <p:spPr>
          <a:xfrm>
            <a:off x="5724128" y="1052736"/>
            <a:ext cx="316835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dirty="0" smtClean="0"/>
              <a:t>Количество образовательных модулей – </a:t>
            </a:r>
            <a:r>
              <a:rPr lang="ru-RU" sz="1600" b="1" dirty="0" smtClean="0">
                <a:solidFill>
                  <a:srgbClr val="FF0000"/>
                </a:solidFill>
              </a:rPr>
              <a:t>385</a:t>
            </a:r>
          </a:p>
          <a:p>
            <a:pPr algn="ctr">
              <a:defRPr/>
            </a:pPr>
            <a:endParaRPr lang="ru-RU" sz="800" b="1" dirty="0" smtClean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1600" b="1" dirty="0" smtClean="0"/>
              <a:t>Модулей размещенных на сайте ДО - </a:t>
            </a:r>
            <a:r>
              <a:rPr lang="ru-RU" sz="1600" b="1" dirty="0" smtClean="0">
                <a:solidFill>
                  <a:srgbClr val="FF0000"/>
                </a:solidFill>
              </a:rPr>
              <a:t>135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Предоставление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размещение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модулей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 программам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ДПО на сайте ДО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265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323528" y="1052736"/>
            <a:ext cx="8354726" cy="86409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0000"/>
                </a:solidFill>
                <a:ea typeface="Arial"/>
              </a:rPr>
              <a:t>До 30.12.2017 должны были быть готовы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ea typeface="Arial"/>
              </a:rPr>
              <a:t>1, 2 и 3 модули </a:t>
            </a:r>
            <a:r>
              <a:rPr lang="ru-RU" dirty="0" smtClean="0">
                <a:solidFill>
                  <a:srgbClr val="000000"/>
                </a:solidFill>
                <a:latin typeface="Calibri"/>
                <a:ea typeface="Arial"/>
              </a:rPr>
              <a:t>дополнительного профессионального образования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Calibri"/>
              </a:rPr>
              <a:t>Всего: 300 модулей ДПО</a:t>
            </a:r>
            <a:endParaRPr b="1" dirty="0"/>
          </a:p>
        </p:txBody>
      </p:sp>
      <p:cxnSp>
        <p:nvCxnSpPr>
          <p:cNvPr id="6" name="Прямая со стрелкой 5"/>
          <p:cNvCxnSpPr>
            <a:stCxn id="11" idx="2"/>
          </p:cNvCxnSpPr>
          <p:nvPr/>
        </p:nvCxnSpPr>
        <p:spPr>
          <a:xfrm>
            <a:off x="4500891" y="1916832"/>
            <a:ext cx="8546" cy="36004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63458" y="2318120"/>
            <a:ext cx="460625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готовы 173 модуля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4214" y="3575242"/>
            <a:ext cx="2232248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Модули имеют </a:t>
            </a:r>
          </a:p>
          <a:p>
            <a:pPr algn="ctr"/>
            <a:r>
              <a:rPr lang="ru-RU" dirty="0" smtClean="0"/>
              <a:t>незначительные замечания</a:t>
            </a:r>
          </a:p>
          <a:p>
            <a:pPr algn="ctr"/>
            <a:endParaRPr lang="ru-RU" sz="1600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3039476" y="3598254"/>
            <a:ext cx="2531108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Модули находятся в процессе разработки</a:t>
            </a:r>
          </a:p>
          <a:p>
            <a:pPr algn="ctr"/>
            <a:r>
              <a:rPr lang="ru-RU" dirty="0" smtClean="0"/>
              <a:t>Имеют большое количество замечаний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15956" y="3621266"/>
            <a:ext cx="2657500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Пустые модули</a:t>
            </a:r>
          </a:p>
          <a:p>
            <a:pPr algn="ctr"/>
            <a:r>
              <a:rPr lang="ru-RU" dirty="0" smtClean="0"/>
              <a:t>Полностью отсутствует наполнение на сайте ДО</a:t>
            </a:r>
          </a:p>
          <a:p>
            <a:pPr algn="ctr"/>
            <a:r>
              <a:rPr lang="ru-RU" b="1" dirty="0" smtClean="0"/>
              <a:t>(69 модулей) 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2200846" y="3031178"/>
            <a:ext cx="1080120" cy="54406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5433395" y="3103186"/>
            <a:ext cx="1159939" cy="49506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3" name="Прямая со стрелкой 1032"/>
          <p:cNvCxnSpPr/>
          <p:nvPr/>
        </p:nvCxnSpPr>
        <p:spPr>
          <a:xfrm flipH="1">
            <a:off x="4314669" y="3116061"/>
            <a:ext cx="3934" cy="47163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94278" y="5407711"/>
            <a:ext cx="5544616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 каждом модуле должен присутствовать </a:t>
            </a:r>
          </a:p>
          <a:p>
            <a:pPr algn="ctr"/>
            <a:r>
              <a:rPr lang="ru-RU" b="1" dirty="0" smtClean="0"/>
              <a:t>1 </a:t>
            </a:r>
            <a:r>
              <a:rPr lang="ru-RU" b="1" dirty="0" err="1" smtClean="0"/>
              <a:t>видеолекция</a:t>
            </a:r>
            <a:endParaRPr lang="ru-RU" b="1" dirty="0" smtClean="0"/>
          </a:p>
          <a:p>
            <a:pPr algn="ctr"/>
            <a:r>
              <a:rPr lang="ru-RU" b="1" dirty="0" smtClean="0"/>
              <a:t>1 практический навык</a:t>
            </a:r>
          </a:p>
          <a:p>
            <a:pPr algn="ctr"/>
            <a:r>
              <a:rPr lang="ru-RU" b="1" dirty="0" smtClean="0"/>
              <a:t>(видео или озвученная презентация)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0"/>
            <a:ext cx="9144000" cy="836711"/>
          </a:xfrm>
          <a:prstGeom prst="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Замечания по модулям ДПО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1133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/>
          <p:cNvSpPr/>
          <p:nvPr/>
        </p:nvSpPr>
        <p:spPr>
          <a:xfrm>
            <a:off x="548098" y="2053227"/>
            <a:ext cx="7992888" cy="6215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5000" rIns="90000" bIns="4500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rgbClr val="000000"/>
                </a:solidFill>
                <a:ea typeface="Arial"/>
              </a:rPr>
              <a:t>4-ый образовательный модуль по</a:t>
            </a:r>
            <a:r>
              <a:rPr lang="ru-RU" b="1" dirty="0" smtClean="0">
                <a:solidFill>
                  <a:srgbClr val="000000"/>
                </a:solidFill>
                <a:latin typeface="Calibri"/>
                <a:ea typeface="Arial"/>
              </a:rPr>
              <a:t> программ 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Calibri"/>
              </a:rPr>
              <a:t>до 31.03.2017</a:t>
            </a:r>
            <a:endParaRPr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-2960"/>
            <a:ext cx="9144000" cy="836711"/>
          </a:xfrm>
          <a:prstGeom prst="rect">
            <a:avLst/>
          </a:prstGeom>
          <a:solidFill>
            <a:schemeClr val="accent1">
              <a:lumMod val="20000"/>
              <a:lumOff val="80000"/>
              <a:alpha val="4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Устранение замечаний по модулям ДПО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427984" y="2676762"/>
            <a:ext cx="8546" cy="36004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9612" y="3020144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02.04.2018</a:t>
            </a:r>
          </a:p>
          <a:p>
            <a:pPr algn="ctr"/>
            <a:r>
              <a:rPr lang="ru-RU" b="1" dirty="0" smtClean="0"/>
              <a:t>Отдел дистанционного обучения УМУ начинает проверку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015153" y="3584034"/>
            <a:ext cx="684076" cy="32401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35696" y="3911976"/>
            <a:ext cx="180020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Исправление замечаний по 1,2 и 3 модулям</a:t>
            </a:r>
            <a:endParaRPr lang="ru-RU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5103385" y="3584034"/>
            <a:ext cx="648072" cy="324019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164521" y="3911976"/>
            <a:ext cx="1800200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Готовность</a:t>
            </a:r>
          </a:p>
          <a:p>
            <a:pPr algn="ctr"/>
            <a:r>
              <a:rPr lang="ru-RU" dirty="0" smtClean="0"/>
              <a:t>4 модуля</a:t>
            </a:r>
          </a:p>
          <a:p>
            <a:pPr algn="ctr"/>
            <a:endParaRPr lang="ru-RU" dirty="0"/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091960" y="3686839"/>
            <a:ext cx="528032" cy="302433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https://images.clipartlogo.com/files/istock/thumbs/2408/24083702-tick-and-cross-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48" y="5647689"/>
            <a:ext cx="1872208" cy="113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08720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Замечания по модулям переданы заведующим кафедрами, разосланы по сайту ДО сотрудникам ответственным за разработку</a:t>
            </a:r>
          </a:p>
          <a:p>
            <a:pPr algn="ctr"/>
            <a:r>
              <a:rPr lang="ru-RU" sz="1600" dirty="0" smtClean="0"/>
              <a:t>Уточнить замечания можно в ОДО УМУ каб.1-46 б т. 220-98-32 Резниченко Наталья Сергеевна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8" y="5463023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ИНФОРМИРУЕТ АДМИНИСТРАЦИЮ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969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b3f4d7e178ad5eda9d568169d58bca337cd1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378</Words>
  <Application>Microsoft Office PowerPoint</Application>
  <PresentationFormat>Экран (4:3)</PresentationFormat>
  <Paragraphs>107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РезниченкоНС</dc:creator>
  <cp:lastModifiedBy>Зал ученого совета</cp:lastModifiedBy>
  <cp:revision>93</cp:revision>
  <dcterms:created xsi:type="dcterms:W3CDTF">2018-02-28T03:33:43Z</dcterms:created>
  <dcterms:modified xsi:type="dcterms:W3CDTF">2018-03-21T02:49:14Z</dcterms:modified>
</cp:coreProperties>
</file>