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37B6C-8841-4D96-84DE-FC64ACEC5A0A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4A0C7C-AAF0-4BBE-BFAC-C6DE93677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37B6C-8841-4D96-84DE-FC64ACEC5A0A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4A0C7C-AAF0-4BBE-BFAC-C6DE93677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37B6C-8841-4D96-84DE-FC64ACEC5A0A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4A0C7C-AAF0-4BBE-BFAC-C6DE93677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37B6C-8841-4D96-84DE-FC64ACEC5A0A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4A0C7C-AAF0-4BBE-BFAC-C6DE93677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37B6C-8841-4D96-84DE-FC64ACEC5A0A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4A0C7C-AAF0-4BBE-BFAC-C6DE93677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37B6C-8841-4D96-84DE-FC64ACEC5A0A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4A0C7C-AAF0-4BBE-BFAC-C6DE93677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37B6C-8841-4D96-84DE-FC64ACEC5A0A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4A0C7C-AAF0-4BBE-BFAC-C6DE93677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37B6C-8841-4D96-84DE-FC64ACEC5A0A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4A0C7C-AAF0-4BBE-BFAC-C6DE93677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37B6C-8841-4D96-84DE-FC64ACEC5A0A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4A0C7C-AAF0-4BBE-BFAC-C6DE93677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37B6C-8841-4D96-84DE-FC64ACEC5A0A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4A0C7C-AAF0-4BBE-BFAC-C6DE93677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37B6C-8841-4D96-84DE-FC64ACEC5A0A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4A0C7C-AAF0-4BBE-BFAC-C6DE9367798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C37B6C-8841-4D96-84DE-FC64ACEC5A0A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4A0C7C-AAF0-4BBE-BFAC-C6DE936779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Способы разрешения конфликтов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20232"/>
          </a:xfrm>
        </p:spPr>
        <p:txBody>
          <a:bodyPr/>
          <a:lstStyle/>
          <a:p>
            <a:r>
              <a:rPr lang="ru-RU" b="1" dirty="0" smtClean="0"/>
              <a:t>ЛЕКЦИЯ № </a:t>
            </a:r>
            <a:r>
              <a:rPr lang="ru-RU" b="1" dirty="0" smtClean="0"/>
              <a:t>14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Разработал преподаватель психологии </a:t>
            </a:r>
            <a:br>
              <a:rPr lang="ru-RU" b="1" dirty="0" smtClean="0"/>
            </a:br>
            <a:r>
              <a:rPr lang="ru-RU" b="1" dirty="0" err="1" smtClean="0"/>
              <a:t>Рупенко</a:t>
            </a:r>
            <a:r>
              <a:rPr lang="ru-RU" b="1" dirty="0" smtClean="0"/>
              <a:t> Анастасия Юрьевна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sz="3800" dirty="0" smtClean="0"/>
              <a:t>Перечислите стратегии поведения в конфликте (по </a:t>
            </a:r>
            <a:r>
              <a:rPr lang="ru-RU" sz="3800" dirty="0" err="1" smtClean="0"/>
              <a:t>Томасу-Килменну</a:t>
            </a:r>
            <a:r>
              <a:rPr lang="ru-RU" sz="3800" dirty="0" smtClean="0"/>
              <a:t>). Какая из этих стратегий считается наиболее перспективной и почему?</a:t>
            </a:r>
          </a:p>
          <a:p>
            <a:pPr lvl="0"/>
            <a:r>
              <a:rPr lang="ru-RU" sz="3800" dirty="0" smtClean="0"/>
              <a:t>Опишите тактику поведения в конфликте.</a:t>
            </a:r>
          </a:p>
          <a:p>
            <a:pPr lvl="0"/>
            <a:r>
              <a:rPr lang="ru-RU" sz="3800" dirty="0" smtClean="0"/>
              <a:t>Что такое разрешение конфликта? Какие бывают варианты разрешения конфликта?</a:t>
            </a:r>
          </a:p>
          <a:p>
            <a:pPr lvl="0"/>
            <a:r>
              <a:rPr lang="ru-RU" sz="3800" dirty="0" smtClean="0"/>
              <a:t>Опишите этапы разрешения конфликта.</a:t>
            </a:r>
          </a:p>
          <a:p>
            <a:r>
              <a:rPr lang="ru-RU" dirty="0" smtClean="0"/>
              <a:t> </a:t>
            </a:r>
          </a:p>
          <a:p>
            <a:pPr lvl="1">
              <a:buNone/>
            </a:pPr>
            <a:r>
              <a:rPr lang="ru-RU" b="1" dirty="0" smtClean="0"/>
              <a:t>Рекомендуемая литература</a:t>
            </a:r>
            <a:endParaRPr lang="ru-RU" dirty="0" smtClean="0"/>
          </a:p>
          <a:p>
            <a:pPr lvl="1"/>
            <a:r>
              <a:rPr lang="ru-RU" dirty="0" smtClean="0"/>
              <a:t>Петрова Н.Н. Психология для медицинских специальностей: учеб. для студ. сред. мед. учеб. заведений / Н.Н. Петрова. – М.: Издательский центр «Академия», 2006.</a:t>
            </a:r>
          </a:p>
          <a:p>
            <a:pPr lvl="1"/>
            <a:r>
              <a:rPr lang="ru-RU" dirty="0" err="1" smtClean="0"/>
              <a:t>Копасова</a:t>
            </a:r>
            <a:r>
              <a:rPr lang="ru-RU" dirty="0" smtClean="0"/>
              <a:t> В.Н. Справочник фармацевта: эффективные техники продаж / В.Н. </a:t>
            </a:r>
            <a:r>
              <a:rPr lang="ru-RU" dirty="0" err="1" smtClean="0"/>
              <a:t>Копасова</a:t>
            </a:r>
            <a:r>
              <a:rPr lang="ru-RU" dirty="0" smtClean="0"/>
              <a:t>. – Ростов </a:t>
            </a:r>
            <a:r>
              <a:rPr lang="ru-RU" dirty="0" err="1" smtClean="0"/>
              <a:t>н</a:t>
            </a:r>
            <a:r>
              <a:rPr lang="ru-RU" dirty="0" smtClean="0"/>
              <a:t>/Д: Феникс, 2009.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Стратегии </a:t>
            </a:r>
            <a:r>
              <a:rPr lang="ru-RU" dirty="0" smtClean="0"/>
              <a:t>поведения в </a:t>
            </a:r>
            <a:r>
              <a:rPr lang="ru-RU" dirty="0" smtClean="0"/>
              <a:t>конфликте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Тактика поведения в </a:t>
            </a:r>
            <a:r>
              <a:rPr lang="ru-RU" dirty="0" smtClean="0"/>
              <a:t>конфликте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Этапы разрешения конфликта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Стратегии поведения в конфликте.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Существует </a:t>
            </a:r>
            <a:r>
              <a:rPr lang="ru-RU" b="1" dirty="0" smtClean="0"/>
              <a:t>пять стратегий</a:t>
            </a:r>
            <a:r>
              <a:rPr lang="ru-RU" dirty="0" smtClean="0"/>
              <a:t>, которые были выделены Кеннетом У. Томасом и Ральфом Х. </a:t>
            </a:r>
            <a:r>
              <a:rPr lang="ru-RU" dirty="0" err="1" smtClean="0"/>
              <a:t>Килменном</a:t>
            </a:r>
            <a:r>
              <a:rPr lang="ru-RU" dirty="0" smtClean="0"/>
              <a:t> в 1972 году. </a:t>
            </a:r>
            <a:endParaRPr lang="ru-RU" dirty="0" smtClean="0"/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Стратегия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поведения с конфликте </a:t>
            </a:r>
            <a:r>
              <a:rPr lang="ru-RU" i="1" dirty="0" smtClean="0"/>
              <a:t>–</a:t>
            </a:r>
            <a:r>
              <a:rPr lang="ru-RU" dirty="0" smtClean="0"/>
              <a:t> это программа и план действия, направленные на реализацию поставленной цели в конфликте, другими </a:t>
            </a:r>
            <a:r>
              <a:rPr lang="ru-RU" dirty="0" smtClean="0"/>
              <a:t>словами, </a:t>
            </a:r>
            <a:r>
              <a:rPr lang="ru-RU" dirty="0" smtClean="0"/>
              <a:t>– это решение задачи удовлетворения своей конкретной потребности, своего конкретного интереса в данном конфликте.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Стратегии поведения в конфликте.</a:t>
            </a:r>
            <a:endParaRPr lang="ru-RU" dirty="0"/>
          </a:p>
        </p:txBody>
      </p:sp>
      <p:pic>
        <p:nvPicPr>
          <p:cNvPr id="4" name="Содержимое 3" descr="Стили поведения в конфликте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620687"/>
            <a:ext cx="7776864" cy="424847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Стратегии поведения в конфликте.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>
            <a:noAutofit/>
          </a:bodyPr>
          <a:lstStyle/>
          <a:p>
            <a:pPr lvl="0"/>
            <a:r>
              <a:rPr lang="ru-RU" sz="1600" b="1" dirty="0" smtClean="0"/>
              <a:t>Конкуренция</a:t>
            </a:r>
            <a:r>
              <a:rPr lang="ru-RU" sz="1600" dirty="0" smtClean="0"/>
              <a:t>. Человек старается удовлетворить собственные интересы в ущерб, интересам других, вынуждая других людей принимать его решение проблемы.</a:t>
            </a:r>
          </a:p>
          <a:p>
            <a:pPr lvl="0"/>
            <a:r>
              <a:rPr lang="ru-RU" sz="1600" b="1" dirty="0" smtClean="0"/>
              <a:t>Уклонение</a:t>
            </a:r>
            <a:r>
              <a:rPr lang="ru-RU" sz="1600" dirty="0" smtClean="0"/>
              <a:t>. Человек не отстаивает свои права и не сотрудничает ни с кем для выработки решения проблемы, а просто уходит от проблемы, игнорируя её, перекладывая ответственность за её решение на другого, добиваясь отсрочки решения или используя иные проблемы.</a:t>
            </a:r>
          </a:p>
          <a:p>
            <a:pPr lvl="0"/>
            <a:r>
              <a:rPr lang="ru-RU" sz="1600" b="1" dirty="0" smtClean="0"/>
              <a:t>Приспособление</a:t>
            </a:r>
            <a:r>
              <a:rPr lang="ru-RU" sz="1600" dirty="0" smtClean="0"/>
              <a:t>. Человек действует совместно с другим человеком, не пытаясь отстаивать собственные интересы, то есть жертвует собственными интересами в пользу другого человека, уступая ему.</a:t>
            </a:r>
          </a:p>
          <a:p>
            <a:pPr lvl="0"/>
            <a:r>
              <a:rPr lang="ru-RU" sz="1600" b="1" dirty="0" smtClean="0"/>
              <a:t>Сотрудничество</a:t>
            </a:r>
            <a:r>
              <a:rPr lang="ru-RU" sz="1600" dirty="0" smtClean="0"/>
              <a:t>. Участники конфликта приходят в альтернативе, полностью удовлетворяющей интересы обеих сторон. Этот стиль побуждает человека к  открытому обсуждению его нужд и желаний.</a:t>
            </a:r>
          </a:p>
          <a:p>
            <a:r>
              <a:rPr lang="ru-RU" sz="1600" b="1" dirty="0" smtClean="0"/>
              <a:t>Компромисс</a:t>
            </a:r>
            <a:r>
              <a:rPr lang="ru-RU" sz="1600" dirty="0" smtClean="0"/>
              <a:t>. Человек  немного уступает в своих интересах, чтобы удовлетворить их  в оставшемся, другая сторона делает то же самое. Иными словами стороны сходятся  на частичном удовлетворении своих желаний и  частичном выполнении желаний другого.</a:t>
            </a: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Тактика поведения в конфликте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Тактика поведения в конфликте </a:t>
            </a:r>
            <a:r>
              <a:rPr lang="ru-RU" sz="2400" i="1" dirty="0" smtClean="0"/>
              <a:t>–</a:t>
            </a:r>
            <a:r>
              <a:rPr lang="ru-RU" sz="2400" dirty="0" smtClean="0"/>
              <a:t> это средства, обеспечивающие стратегию, которые, в конечном счете, определяют стиль поведения человека в конфликте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71600" y="2276872"/>
            <a:ext cx="7344816" cy="2306241"/>
            <a:chOff x="1740" y="4759"/>
            <a:chExt cx="9345" cy="3405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4030" y="4759"/>
              <a:ext cx="4673" cy="4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Тактика воздействия на оппонента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740" y="5644"/>
              <a:ext cx="2910" cy="25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Жесткая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pitchFamily="18" charset="2"/>
                <a:buChar char="·"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захват и удержание объекта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pitchFamily="18" charset="2"/>
                <a:buChar char="·"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давление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pitchFamily="18" charset="2"/>
                <a:buChar char="·"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физическое насилие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pitchFamily="18" charset="2"/>
                <a:buChar char="·"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психологическое насилие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4874" y="5644"/>
              <a:ext cx="2956" cy="25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Нейтральная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pitchFamily="18" charset="2"/>
                <a:buChar char="·"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коалиция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pitchFamily="18" charset="2"/>
                <a:buChar char="·"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санкционирование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pitchFamily="18" charset="2"/>
                <a:buChar char="·"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демонстрация действий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7980" y="5644"/>
              <a:ext cx="3105" cy="25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Мягкая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pitchFamily="18" charset="2"/>
                <a:buChar char="·"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сделки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pitchFamily="18" charset="2"/>
                <a:buChar char="·"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дружелюбие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Symbol" pitchFamily="18" charset="2"/>
                <a:buChar char="·"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фиксация позиции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6375" y="5254"/>
              <a:ext cx="0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3693" y="5254"/>
              <a:ext cx="1347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7365" y="5254"/>
              <a:ext cx="1261" cy="3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Этапы разрешения конфликта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fontScale="62500" lnSpcReduction="20000"/>
          </a:bodyPr>
          <a:lstStyle/>
          <a:p>
            <a:r>
              <a:rPr lang="ru-RU" sz="3200" b="1" dirty="0" smtClean="0"/>
              <a:t>Разрешение конфликта </a:t>
            </a:r>
            <a:r>
              <a:rPr lang="ru-RU" sz="3200" dirty="0" smtClean="0"/>
              <a:t>— заключительный его этап. Во всех многообразных формах реализуются различные </a:t>
            </a:r>
            <a:r>
              <a:rPr lang="ru-RU" sz="3200" b="1" dirty="0" smtClean="0"/>
              <a:t>виды завершения конфликта</a:t>
            </a:r>
            <a:r>
              <a:rPr lang="ru-RU" sz="3200" dirty="0" smtClean="0"/>
              <a:t>: </a:t>
            </a:r>
            <a:endParaRPr lang="ru-RU" sz="3200" dirty="0" smtClean="0"/>
          </a:p>
          <a:p>
            <a:pPr lvl="1"/>
            <a:r>
              <a:rPr lang="ru-RU" dirty="0" smtClean="0"/>
              <a:t>прекращение </a:t>
            </a:r>
            <a:r>
              <a:rPr lang="ru-RU" dirty="0" smtClean="0"/>
              <a:t>конфликта путем уничтожения одной из сторон или полного подчинения другой; </a:t>
            </a:r>
            <a:endParaRPr lang="ru-RU" dirty="0" smtClean="0"/>
          </a:p>
          <a:p>
            <a:pPr lvl="1"/>
            <a:r>
              <a:rPr lang="ru-RU" dirty="0" smtClean="0"/>
              <a:t>преобразование </a:t>
            </a:r>
            <a:r>
              <a:rPr lang="ru-RU" dirty="0" smtClean="0"/>
              <a:t>обеих конфликтующих сторон в направлении согласования их интересов и позиций на новой основе; </a:t>
            </a:r>
            <a:endParaRPr lang="ru-RU" dirty="0" smtClean="0"/>
          </a:p>
          <a:p>
            <a:pPr lvl="1"/>
            <a:r>
              <a:rPr lang="ru-RU" dirty="0" smtClean="0"/>
              <a:t>взаимное </a:t>
            </a:r>
            <a:r>
              <a:rPr lang="ru-RU" dirty="0" smtClean="0"/>
              <a:t>примирения противоборствующих агентов; </a:t>
            </a:r>
            <a:endParaRPr lang="ru-RU" dirty="0" smtClean="0"/>
          </a:p>
          <a:p>
            <a:pPr lvl="1"/>
            <a:r>
              <a:rPr lang="ru-RU" dirty="0" smtClean="0"/>
              <a:t>взаимное </a:t>
            </a:r>
            <a:r>
              <a:rPr lang="ru-RU" dirty="0" smtClean="0"/>
              <a:t>уничтожения противоположностей. 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Различаются </a:t>
            </a:r>
            <a:r>
              <a:rPr lang="ru-RU" b="1" dirty="0" smtClean="0"/>
              <a:t>полное</a:t>
            </a:r>
            <a:r>
              <a:rPr lang="ru-RU" dirty="0" smtClean="0"/>
              <a:t> и </a:t>
            </a:r>
            <a:r>
              <a:rPr lang="ru-RU" b="1" dirty="0" smtClean="0"/>
              <a:t>неполное</a:t>
            </a:r>
            <a:r>
              <a:rPr lang="ru-RU" dirty="0" smtClean="0"/>
              <a:t> разрешение конфликта. Если имеет место преобразование или устранение основы </a:t>
            </a:r>
            <a:r>
              <a:rPr lang="ru-RU" dirty="0" smtClean="0"/>
              <a:t>конфликта, </a:t>
            </a:r>
            <a:r>
              <a:rPr lang="ru-RU" dirty="0" smtClean="0"/>
              <a:t>то конфликт разрешается </a:t>
            </a:r>
            <a:r>
              <a:rPr lang="ru-RU" b="1" dirty="0" smtClean="0"/>
              <a:t>полностью</a:t>
            </a:r>
            <a:r>
              <a:rPr lang="ru-RU" dirty="0" smtClean="0"/>
              <a:t>. </a:t>
            </a:r>
            <a:r>
              <a:rPr lang="ru-RU" b="1" dirty="0" smtClean="0"/>
              <a:t>Неполное разрешение</a:t>
            </a:r>
            <a:r>
              <a:rPr lang="ru-RU" dirty="0" smtClean="0"/>
              <a:t> имеет место тогда, когда устраняются или преобразуются лишь некоторые структурные элементы конфликта, в частности, содержание противоборства, его поле, мотивационная база конфликтного поведения участников и т.п.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Этапы разрешения конфликта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Разрешение конфликта следует отличать от его </a:t>
            </a:r>
            <a:r>
              <a:rPr lang="ru-RU" b="1" dirty="0" smtClean="0"/>
              <a:t>подавления</a:t>
            </a:r>
            <a:r>
              <a:rPr lang="ru-RU" dirty="0" smtClean="0"/>
              <a:t>, т.е</a:t>
            </a:r>
            <a:r>
              <a:rPr lang="ru-RU" dirty="0" smtClean="0"/>
              <a:t>. насильственного устранения одной или обеих сторон без ликвидации причин и предмета противоборства. </a:t>
            </a:r>
          </a:p>
          <a:p>
            <a:endParaRPr lang="ru-RU" dirty="0" smtClean="0"/>
          </a:p>
          <a:p>
            <a:r>
              <a:rPr lang="ru-RU" dirty="0" smtClean="0"/>
              <a:t>Не ведет к разрешению и так называемая </a:t>
            </a:r>
            <a:r>
              <a:rPr lang="ru-RU" b="1" dirty="0" smtClean="0"/>
              <a:t>отмена конфликта </a:t>
            </a:r>
            <a:r>
              <a:rPr lang="ru-RU" dirty="0" smtClean="0"/>
              <a:t>— это попытка избавиться от конфликта путем примирения или затушевывания, а не преодоления противоположностей, лежащих в его основе.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Этапы разрешения конфликта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33880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b="1" dirty="0" smtClean="0"/>
              <a:t>Диагностика </a:t>
            </a:r>
            <a:r>
              <a:rPr lang="ru-RU" b="1" dirty="0" smtClean="0"/>
              <a:t>конфликта</a:t>
            </a:r>
            <a:r>
              <a:rPr lang="ru-RU" dirty="0" smtClean="0"/>
              <a:t>. </a:t>
            </a:r>
            <a:r>
              <a:rPr lang="ru-RU" dirty="0" smtClean="0"/>
              <a:t> </a:t>
            </a:r>
          </a:p>
          <a:p>
            <a:pPr marL="1280160" lvl="3" indent="-457200">
              <a:spcBef>
                <a:spcPts val="600"/>
              </a:spcBef>
              <a:buNone/>
            </a:pPr>
            <a:r>
              <a:rPr lang="ru-RU" dirty="0" smtClean="0"/>
              <a:t>а) описание его видимых проявлений (стычки, столкновения, кризисы и т.п.), </a:t>
            </a:r>
          </a:p>
          <a:p>
            <a:pPr marL="1280160" lvl="3" indent="-457200">
              <a:spcBef>
                <a:spcPts val="600"/>
              </a:spcBef>
              <a:buNone/>
            </a:pPr>
            <a:r>
              <a:rPr lang="ru-RU" dirty="0" smtClean="0"/>
              <a:t>б) определение уровня развития конфликта; </a:t>
            </a:r>
          </a:p>
          <a:p>
            <a:pPr marL="1280160" lvl="3" indent="-457200">
              <a:spcBef>
                <a:spcPts val="600"/>
              </a:spcBef>
              <a:buNone/>
            </a:pPr>
            <a:r>
              <a:rPr lang="ru-RU" dirty="0" smtClean="0"/>
              <a:t>в) выявление причин конфликта и его природы (объективной или субъективной), </a:t>
            </a:r>
          </a:p>
          <a:p>
            <a:pPr marL="1280160" lvl="3" indent="-457200">
              <a:spcBef>
                <a:spcPts val="600"/>
              </a:spcBef>
              <a:buNone/>
            </a:pPr>
            <a:r>
              <a:rPr lang="ru-RU" dirty="0" smtClean="0"/>
              <a:t>г) измерение интенсивности, </a:t>
            </a:r>
          </a:p>
          <a:p>
            <a:pPr marL="1280160" lvl="3" indent="-457200">
              <a:spcBef>
                <a:spcPts val="600"/>
              </a:spcBef>
              <a:buNone/>
            </a:pPr>
            <a:r>
              <a:rPr lang="ru-RU" dirty="0" err="1" smtClean="0"/>
              <a:t>д</a:t>
            </a:r>
            <a:r>
              <a:rPr lang="ru-RU" dirty="0" smtClean="0"/>
              <a:t>) определение сферы распространенности.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b="1" dirty="0" smtClean="0"/>
              <a:t>Разработка </a:t>
            </a:r>
            <a:r>
              <a:rPr lang="ru-RU" b="1" dirty="0" smtClean="0"/>
              <a:t>стратегии разрешения и технологии</a:t>
            </a:r>
            <a:r>
              <a:rPr lang="ru-RU" dirty="0" smtClean="0"/>
              <a:t>. </a:t>
            </a:r>
            <a:r>
              <a:rPr lang="ru-RU" dirty="0" smtClean="0"/>
              <a:t>Осуществляется </a:t>
            </a:r>
            <a:r>
              <a:rPr lang="ru-RU" dirty="0" smtClean="0"/>
              <a:t>с учетом возможных моделей разрешения и принципов управления конфликтом. Исходя из первого, в зависимости от конкретной ситуации, вида конфликта, уровня его развития и степени интенсивности, предусматриваются различные стратегии.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b="1" dirty="0" smtClean="0"/>
              <a:t>Реализация </a:t>
            </a:r>
            <a:r>
              <a:rPr lang="ru-RU" b="1" dirty="0" smtClean="0"/>
              <a:t>комплекса методов и средств</a:t>
            </a:r>
            <a:r>
              <a:rPr lang="ru-RU" dirty="0" smtClean="0"/>
              <a:t>. Конкретные виды борьбы как средства разрешения конфликта избираются и применяются с учетом специфики разрешаемых конфликтов и обстановки, в которой эти действия осуществляются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</TotalTime>
  <Words>650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Способы разрешения конфликтов </vt:lpstr>
      <vt:lpstr>ПЛАН ЛЕКЦИИ</vt:lpstr>
      <vt:lpstr>1. Стратегии поведения в конфликте.</vt:lpstr>
      <vt:lpstr>1. Стратегии поведения в конфликте.</vt:lpstr>
      <vt:lpstr>1. Стратегии поведения в конфликте.</vt:lpstr>
      <vt:lpstr>2. Тактика поведения в конфликте</vt:lpstr>
      <vt:lpstr>3. Этапы разрешения конфликта</vt:lpstr>
      <vt:lpstr>3. Этапы разрешения конфликта</vt:lpstr>
      <vt:lpstr>3. Этапы разрешения конфликта</vt:lpstr>
      <vt:lpstr>Вопросы для самоконтроля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разрешения конфликтов</dc:title>
  <dc:creator>Настя</dc:creator>
  <cp:lastModifiedBy>Настя</cp:lastModifiedBy>
  <cp:revision>4</cp:revision>
  <dcterms:created xsi:type="dcterms:W3CDTF">2012-06-13T12:19:20Z</dcterms:created>
  <dcterms:modified xsi:type="dcterms:W3CDTF">2012-06-13T12:52:00Z</dcterms:modified>
</cp:coreProperties>
</file>