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B289-449B-418F-A972-C657345A5F0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7DA5-1B31-46ED-89F6-9639B47F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 товара в аптеке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3500462" cy="128588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Ю.В. </a:t>
            </a:r>
            <a:r>
              <a:rPr lang="ru-RU" sz="16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Шромова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303 группа</a:t>
            </a:r>
          </a:p>
          <a:p>
            <a:pPr algn="l">
              <a:spcBef>
                <a:spcPts val="0"/>
              </a:spcBef>
            </a:pP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Е.Н. Казакова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66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72164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Лекарственные препараты и медицинские изделия до подачи в торговый зал должны пройти предпродажную подготовку, которая включает распаковку, рассортировку и осмотр товара; проверку качества товара (по внешним признакам) и наличия необходимой информации о товаре и его изготовителе (поставщике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Юлик!\Desktop\687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4686"/>
            <a:ext cx="4857752" cy="3643314"/>
          </a:xfrm>
          <a:prstGeom prst="rect">
            <a:avLst/>
          </a:prstGeom>
          <a:noFill/>
        </p:spPr>
      </p:pic>
      <p:pic>
        <p:nvPicPr>
          <p:cNvPr id="7171" name="Picture 3" descr="C:\Users\Юлик!\Desktop\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3214686"/>
            <a:ext cx="507209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Лекарственные препараты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независимо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источника их поступления, подвергаются приемочному контролю с целью предупреждения поступления в аптеку недоброкачественных и фальсифицированных лекарственных средств.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Приемочный контроль заключается в проверке поступающих лекарственных средств на соответствие требованиям по показателям: "Маркировка"; "Упаковка"; "Описание"; в проверке правильности оформления сопроводительных документов, а также наличия реестра деклараций, подтверждающих качество лекарственных средств в соответствии с действующими нормативными документами.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Контроль по показателю "Описание" включает проверку внешнего вида, цвета, запаха.</a:t>
            </a:r>
          </a:p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проверке по показателю "Упаковка" особое внимание обращается на ее целостность.</a:t>
            </a:r>
          </a:p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контроле по показателю "Маркировка" обращается внимание на соответствие оформления лекарственных средств действующим законодательным требованиям. Особое внимание следует обращать на соответствие маркировки первичной, вторичной и групповой упаковки, наличие на русском языке в упаковке (или отдельно в пачке на все количество готовых лекарственных средств).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Юлик!\Desktop\смай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43314"/>
            <a:ext cx="221457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Приемка товаров в аптеке включает в себя: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количества поступивших товаров, их качество и комплектность;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оформление приемки соответствующими документами;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принятие товаров на учет.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 товаров в аптеке осуществляется материально-ответственным лицом на основании товарных и сопроводительных документов: товарно-транспортной накладной, счета-фактуры,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 приема товара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проверить наличие соответствующих документов.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к!\Desktop\999.jpg"/>
          <p:cNvPicPr>
            <a:picLocks noChangeAspect="1" noChangeArrowheads="1"/>
          </p:cNvPicPr>
          <p:nvPr/>
        </p:nvPicPr>
        <p:blipFill>
          <a:blip r:embed="rId2"/>
          <a:srcRect t="32639" b="33333"/>
          <a:stretch>
            <a:fillRect/>
          </a:stretch>
        </p:blipFill>
        <p:spPr bwMode="auto">
          <a:xfrm>
            <a:off x="0" y="2571744"/>
            <a:ext cx="4386228" cy="3857628"/>
          </a:xfrm>
          <a:prstGeom prst="rect">
            <a:avLst/>
          </a:prstGeom>
          <a:noFill/>
        </p:spPr>
      </p:pic>
      <p:pic>
        <p:nvPicPr>
          <p:cNvPr id="1027" name="Picture 3" descr="C:\Users\Юлик!\Desktop\000.jpg"/>
          <p:cNvPicPr>
            <a:picLocks noChangeAspect="1" noChangeArrowheads="1"/>
          </p:cNvPicPr>
          <p:nvPr/>
        </p:nvPicPr>
        <p:blipFill>
          <a:blip r:embed="rId3"/>
          <a:srcRect t="33334" b="32638"/>
          <a:stretch>
            <a:fillRect/>
          </a:stretch>
        </p:blipFill>
        <p:spPr bwMode="auto">
          <a:xfrm>
            <a:off x="4400550" y="2571744"/>
            <a:ext cx="474345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Юлик!\Desktop\999.jpg"/>
          <p:cNvPicPr>
            <a:picLocks noChangeAspect="1" noChangeArrowheads="1"/>
          </p:cNvPicPr>
          <p:nvPr/>
        </p:nvPicPr>
        <p:blipFill>
          <a:blip r:embed="rId2"/>
          <a:srcRect l="4349" t="3728" r="2487" b="4179"/>
          <a:stretch>
            <a:fillRect/>
          </a:stretch>
        </p:blipFill>
        <p:spPr bwMode="auto">
          <a:xfrm>
            <a:off x="1285852" y="3071810"/>
            <a:ext cx="6929486" cy="3357586"/>
          </a:xfrm>
          <a:prstGeom prst="rect">
            <a:avLst/>
          </a:prstGeom>
          <a:noFill/>
        </p:spPr>
      </p:pic>
      <p:pic>
        <p:nvPicPr>
          <p:cNvPr id="8197" name="Picture 5" descr="C:\Users\Юлик!\Desktop\000.jpg"/>
          <p:cNvPicPr>
            <a:picLocks noChangeAspect="1" noChangeArrowheads="1"/>
          </p:cNvPicPr>
          <p:nvPr/>
        </p:nvPicPr>
        <p:blipFill>
          <a:blip r:embed="rId3"/>
          <a:srcRect l="3012" t="33334" r="2108" b="34722"/>
          <a:stretch>
            <a:fillRect/>
          </a:stretch>
        </p:blipFill>
        <p:spPr bwMode="auto">
          <a:xfrm>
            <a:off x="1285852" y="428604"/>
            <a:ext cx="70009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124" t="18750" r="11417" b="6250"/>
          <a:stretch>
            <a:fillRect/>
          </a:stretch>
        </p:blipFill>
        <p:spPr bwMode="auto">
          <a:xfrm>
            <a:off x="428596" y="357166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718" t="17500" r="12842" b="7500"/>
          <a:stretch>
            <a:fillRect/>
          </a:stretch>
        </p:blipFill>
        <p:spPr bwMode="auto">
          <a:xfrm>
            <a:off x="642910" y="428604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254" t="17500" r="12109" b="6250"/>
          <a:stretch>
            <a:fillRect/>
          </a:stretch>
        </p:blipFill>
        <p:spPr bwMode="auto">
          <a:xfrm>
            <a:off x="357158" y="428604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количество и качество товара соответствует указанному в товаросопроводительных документах, то на сопроводительные документы (накладная, счет-фактура, товарно-транспортная накладная, реестр документов по качеству и другие документы, удостоверяющие количество или качество поступивших товаров) накладывается штамп организации, что подтверждает соответствие принятых товаров данным, указанным в сопроводительных документах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Материально- ответственное лицо, ставит свою подпись, и заверяет  товаросопроводительные документы печатью организации.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случае несоответствия фактического наличия товаров или отклонения по качеству, установленному в договоре, или данным, указанным в сопроводительных документах, составляется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акт, который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является юридическим основанием для предъявления претензий поставщику. В сопроводительном документе следует сделать отметку об актировании. Акт составляется комиссией, в состав которой должны входить материально ответственные лица аптечной организации, представитель поставщика (составление акта в одностороннем порядке возможно при согласии поставщика или его отсутствии).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441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Прием товара в аптеке</vt:lpstr>
      <vt:lpstr>Слайд 2</vt:lpstr>
      <vt:lpstr>Процесс приема товара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Юлик!</dc:creator>
  <cp:lastModifiedBy>Юлик!</cp:lastModifiedBy>
  <cp:revision>20</cp:revision>
  <dcterms:created xsi:type="dcterms:W3CDTF">2021-04-10T07:54:51Z</dcterms:created>
  <dcterms:modified xsi:type="dcterms:W3CDTF">2021-04-12T08:24:19Z</dcterms:modified>
</cp:coreProperties>
</file>