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58" r:id="rId3"/>
    <p:sldId id="320" r:id="rId4"/>
    <p:sldId id="257" r:id="rId5"/>
    <p:sldId id="321" r:id="rId6"/>
    <p:sldId id="259" r:id="rId7"/>
    <p:sldId id="260" r:id="rId8"/>
    <p:sldId id="261" r:id="rId9"/>
    <p:sldId id="262" r:id="rId10"/>
    <p:sldId id="263" r:id="rId11"/>
    <p:sldId id="318" r:id="rId12"/>
    <p:sldId id="322" r:id="rId13"/>
    <p:sldId id="337" r:id="rId14"/>
    <p:sldId id="335" r:id="rId15"/>
    <p:sldId id="336" r:id="rId16"/>
    <p:sldId id="323" r:id="rId17"/>
    <p:sldId id="338" r:id="rId18"/>
    <p:sldId id="264" r:id="rId19"/>
    <p:sldId id="267" r:id="rId20"/>
    <p:sldId id="327" r:id="rId21"/>
    <p:sldId id="325" r:id="rId22"/>
    <p:sldId id="265" r:id="rId23"/>
    <p:sldId id="326" r:id="rId24"/>
    <p:sldId id="302" r:id="rId25"/>
    <p:sldId id="301" r:id="rId26"/>
    <p:sldId id="266" r:id="rId27"/>
    <p:sldId id="339" r:id="rId28"/>
    <p:sldId id="303" r:id="rId29"/>
    <p:sldId id="304" r:id="rId30"/>
    <p:sldId id="305" r:id="rId31"/>
    <p:sldId id="340" r:id="rId32"/>
    <p:sldId id="271" r:id="rId33"/>
    <p:sldId id="330" r:id="rId34"/>
    <p:sldId id="294" r:id="rId35"/>
    <p:sldId id="328" r:id="rId36"/>
    <p:sldId id="295" r:id="rId37"/>
    <p:sldId id="296" r:id="rId38"/>
    <p:sldId id="329" r:id="rId39"/>
    <p:sldId id="298" r:id="rId40"/>
    <p:sldId id="332" r:id="rId41"/>
    <p:sldId id="331" r:id="rId42"/>
    <p:sldId id="299" r:id="rId43"/>
    <p:sldId id="30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26" autoAdjust="0"/>
    <p:restoredTop sz="74290" autoAdjust="0"/>
  </p:normalViewPr>
  <p:slideViewPr>
    <p:cSldViewPr>
      <p:cViewPr varScale="1">
        <p:scale>
          <a:sx n="90" d="100"/>
          <a:sy n="90" d="100"/>
        </p:scale>
        <p:origin x="11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234B-F52B-4652-9B30-352D1C0D5016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2F91-71D4-439F-9539-A2704868F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1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234B-F52B-4652-9B30-352D1C0D5016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2F91-71D4-439F-9539-A2704868F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1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234B-F52B-4652-9B30-352D1C0D5016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2F91-71D4-439F-9539-A2704868F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1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234B-F52B-4652-9B30-352D1C0D5016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2F91-71D4-439F-9539-A2704868F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8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234B-F52B-4652-9B30-352D1C0D5016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2F91-71D4-439F-9539-A2704868F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234B-F52B-4652-9B30-352D1C0D5016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2F91-71D4-439F-9539-A2704868F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3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234B-F52B-4652-9B30-352D1C0D5016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2F91-71D4-439F-9539-A2704868F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1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234B-F52B-4652-9B30-352D1C0D5016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2F91-71D4-439F-9539-A2704868F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234B-F52B-4652-9B30-352D1C0D5016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2F91-71D4-439F-9539-A2704868F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234B-F52B-4652-9B30-352D1C0D5016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2F91-71D4-439F-9539-A2704868F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6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234B-F52B-4652-9B30-352D1C0D5016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2F91-71D4-439F-9539-A2704868F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60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234B-F52B-4652-9B30-352D1C0D5016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B2F91-71D4-439F-9539-A2704868F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2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vodohranilishe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5DCDA3-4C87-4B95-AED3-AA5BAF798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68" y="0"/>
            <a:ext cx="4932091" cy="6741368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18A29B-C60B-40D6-9670-6D62080FE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4048" y="1556793"/>
            <a:ext cx="3454152" cy="288031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3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38F02B8-F9E3-49CC-8B86-B8BFB4E10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0023" y="3068960"/>
            <a:ext cx="3694425" cy="175260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воды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3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7" t="28931" r="23304" b="8270"/>
          <a:stretch/>
        </p:blipFill>
        <p:spPr bwMode="auto">
          <a:xfrm>
            <a:off x="251520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88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инфекции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71546"/>
            <a:ext cx="8507288" cy="5054617"/>
          </a:xfrm>
        </p:spPr>
        <p:txBody>
          <a:bodyPr/>
          <a:lstStyle/>
          <a:p>
            <a:pPr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водных инфекций характерны: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внезапный подъем заболеваемости;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сохранение высокого уровня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заболеваемости;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быстрое падение эпидемической волны (после устранения патологического фактора)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2B300-5DA5-4BD1-A366-543619D7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Значение природного минерального состава воды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091F0F-B31B-4330-BDE8-B391C836F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воде природных водоисточников обычно находится то или иное количество различных веществ: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органического;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неорганического происхождения.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самая чистая  вода содержит химические вещества.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016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2D0652-C37F-4307-90F1-7CB0A9FF8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важными химическими компонентами воды являются ионы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природных водах помимо макроэлементов присутствуют и микроэлементы: фтор, йод, молибден, бериллий, селен, стронций и др.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соли в воде находятся в виде ионов, что благоприятно для их усвоения организмом.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134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B328-9DF2-4EE4-AEBC-AAD6F455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64704"/>
            <a:ext cx="8579296" cy="536145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соли (макро– и микроэлементы) принимают участие в минеральном обмене и жизнедеятельности организма, влияют на рост и развитие тела, кроветворение, размножение, входят в состав ферментов, гормонов и витаминов.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организме человека обнаружены йод, фтор, медь, цинк, бром, марганец, алюминий, хром, никель, кобальт, свинец, ртуть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84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4BEC3F-7890-4B6F-AAE3-F3820446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 постоянно происходит рассеивание микроэлементов (за счет метеофакторов, воды, жизнедеятельности организмов).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приводит к их неравномерному распределению (недостатку или избытку) в почве и воде различных географических регионов, что ведет к изменению флоры и фауны и появлению биогеохимических провинций.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579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3758D6-27FA-4F3F-9316-9C69260FD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579296" cy="5289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нашей стране имеются регионы, для которых характерно высокое содержание минеральных солей в воде</a:t>
            </a:r>
          </a:p>
          <a:p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Минеральный показатель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пресной воды – не более 1 г/л,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солоноватой – 1 – 2,5 г/л,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соленой – выше 2,5 г/л.</a:t>
            </a:r>
          </a:p>
          <a:p>
            <a:pPr marL="0" indent="0">
              <a:buNone/>
            </a:pP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минерализация воды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нарушающая функций организма и не изменяющая органолептических свойств воды, составляет 1000 мг/л.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16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6F7CA-34CD-4733-8753-BA2B079B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72008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Заболевания, обусловленные минеральным составом природных вод</a:t>
            </a:r>
            <a:r>
              <a:rPr lang="ru-RU" b="1" dirty="0"/>
              <a:t>.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53A92E-A6B4-472A-A412-69721C002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001419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Избыточное или недостаточное поступление микроэлементов в организм человека вызывает физиологические сдвиги или патологические изменения, развиваются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биогеохимические эндемические заболевания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16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412776"/>
          </a:xfrm>
        </p:spPr>
        <p:txBody>
          <a:bodyPr>
            <a:normAutofit/>
          </a:bodyPr>
          <a:lstStyle/>
          <a:p>
            <a:br>
              <a:rPr lang="ru-RU" sz="3200" b="1" dirty="0"/>
            </a:br>
            <a:r>
              <a:rPr lang="ru-RU" sz="32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Эндемическое значение 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5" t="39032" r="23216" b="6900"/>
          <a:stretch/>
        </p:blipFill>
        <p:spPr bwMode="auto">
          <a:xfrm>
            <a:off x="107504" y="1412776"/>
            <a:ext cx="8784976" cy="500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054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29925" r="23254" b="7542"/>
          <a:stretch/>
        </p:blipFill>
        <p:spPr bwMode="auto">
          <a:xfrm>
            <a:off x="0" y="116632"/>
            <a:ext cx="903649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14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Значение воды для человека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Значение природного минерального состава воды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Заболевания, обусловленные минеральным составом природных вод.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Источники питьевого водоснабжения, их характеристика.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51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DBF33D-8728-49E7-91BF-E7DE7B692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Суточная потребность в йоде составляет 120—125 мкг.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Зоб распространен в сельских районах, где население питается исключительно пищевыми продуктами местного происхождения, и в почве йода мало.</a:t>
            </a:r>
          </a:p>
        </p:txBody>
      </p:sp>
    </p:spTree>
    <p:extLst>
      <p:ext uri="{BB962C8B-B14F-4D97-AF65-F5344CB8AC3E}">
        <p14:creationId xmlns:p14="http://schemas.microsoft.com/office/powerpoint/2010/main" val="3597393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FB2A0-45C4-447F-89B7-82AED97F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48414-5238-4571-A6E0-43175C640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0" y="836712"/>
            <a:ext cx="853812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Флюороз – общее заболевание всего организма, хотя отчетливее всего оно проявляется в поражении зубов</a:t>
            </a: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следующие стадии флюороза: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появление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меловидных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пятен;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появление пигментных пятен;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и 4 – появление дефектов и эрозий эмали (деструкция дентина).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Флюороз - если содержание фтора в воде больше 1,5мг\г</a:t>
            </a:r>
          </a:p>
        </p:txBody>
      </p:sp>
    </p:spTree>
    <p:extLst>
      <p:ext uri="{BB962C8B-B14F-4D97-AF65-F5344CB8AC3E}">
        <p14:creationId xmlns:p14="http://schemas.microsoft.com/office/powerpoint/2010/main" val="267688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1" t="29181" r="23011" b="8564"/>
          <a:stretch/>
        </p:blipFill>
        <p:spPr bwMode="auto">
          <a:xfrm>
            <a:off x="323528" y="0"/>
            <a:ext cx="8640960" cy="672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461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7A527D0-511E-40D3-B8E3-1E33E58B6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7687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фтора в воде нормируется стандартом, так как вредна вода и с малым – 0,5—0,7 мг/л – содержанием фтора, так как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кариес зубов.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Кариесом поражено 80—90 % всего населения. Это потенциальный источник инфекции и интоксикации. Кариес приводит к нарушению пищеварения и хроническим заболеваниям желудка, сердца и суставов. Убедительным доказательством антикариесного действия фтора является практика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фторирования воды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содержании фтора, равном 1,5 мг/л, заболеваемость кариесом наименьшая.</a:t>
            </a:r>
          </a:p>
        </p:txBody>
      </p:sp>
    </p:spTree>
    <p:extLst>
      <p:ext uri="{BB962C8B-B14F-4D97-AF65-F5344CB8AC3E}">
        <p14:creationId xmlns:p14="http://schemas.microsoft.com/office/powerpoint/2010/main" val="1119128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4" t="28223" r="23420" b="7991"/>
          <a:stretch/>
        </p:blipFill>
        <p:spPr bwMode="auto">
          <a:xfrm>
            <a:off x="179512" y="246580"/>
            <a:ext cx="8964488" cy="64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554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6" t="28184" r="22944" b="7848"/>
          <a:stretch/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273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1" t="27756" r="24033" b="17822"/>
          <a:stretch/>
        </p:blipFill>
        <p:spPr bwMode="auto">
          <a:xfrm>
            <a:off x="0" y="116632"/>
            <a:ext cx="9143999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694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E4CD-FE94-4A18-A0FB-DABE81470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жесткость (15—20 мг.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/л) один из факторов развития мочекаменной болезни и ведёт к развитию эндемического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уролитиаза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Затруднено использование воды повышенной жесткости для хозяйственных, бытовых целей, полива.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770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7338" r="22565" b="11077"/>
          <a:stretch/>
        </p:blipFill>
        <p:spPr bwMode="auto">
          <a:xfrm>
            <a:off x="251520" y="195208"/>
            <a:ext cx="8827413" cy="640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045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4" t="27662" r="22814" b="6942"/>
          <a:stretch/>
        </p:blipFill>
        <p:spPr bwMode="auto">
          <a:xfrm>
            <a:off x="457200" y="19247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55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93C879-E747-49E1-B8EB-FBB9DE12E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одним из самых важных элементов окружающей среды, она необходима для жизни человека, животных и растений.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пищи человек может прожить более месяца, а без воды – лишь несколько дней.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Обезвоживание ведет к необратимым последствиям и гибели организма.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040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5" t="30438" r="22400" b="6873"/>
          <a:stretch/>
        </p:blipFill>
        <p:spPr bwMode="auto">
          <a:xfrm>
            <a:off x="179512" y="188640"/>
            <a:ext cx="8527777" cy="65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814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2C58DE-35D4-46CA-9D4E-D81768288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Влияние воды с низкой минерализацией </a:t>
            </a:r>
            <a:r>
              <a:rPr lang="ru-RU" dirty="0"/>
              <a:t>(опресненная, дистиллированная) вызывает:</a:t>
            </a:r>
          </a:p>
          <a:p>
            <a:pPr marL="0" indent="0">
              <a:buNone/>
            </a:pPr>
            <a:r>
              <a:rPr lang="ru-RU" dirty="0"/>
              <a:t>1. нарушение водно-солевого обмена (снижение обмена хлора в тканях);</a:t>
            </a:r>
          </a:p>
          <a:p>
            <a:pPr marL="0" indent="0">
              <a:buNone/>
            </a:pPr>
            <a:r>
              <a:rPr lang="ru-RU" dirty="0"/>
              <a:t>2.изменение функционального состояния гипофиз-адреналовой системы, напряжение защитно-приспособительных реакций;</a:t>
            </a:r>
          </a:p>
          <a:p>
            <a:pPr marL="0" indent="0">
              <a:buNone/>
            </a:pPr>
            <a:r>
              <a:rPr lang="ru-RU" dirty="0"/>
              <a:t>3. отставание прироста и привеса тела.</a:t>
            </a:r>
          </a:p>
          <a:p>
            <a:pPr marL="0" indent="0">
              <a:buNone/>
            </a:pPr>
            <a:r>
              <a:rPr lang="ru-RU" dirty="0"/>
              <a:t> Минимальный допустимый уровень общей минерализации опресненной воды должен быть не менее 100 мг/л.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803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Источники питьевого водоснабжения, их характеристика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30345" r="24764" b="14190"/>
          <a:stretch/>
        </p:blipFill>
        <p:spPr bwMode="auto">
          <a:xfrm>
            <a:off x="107504" y="1417637"/>
            <a:ext cx="8856984" cy="50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599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7B4E1B-B72C-42A1-B0D6-A3E830653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Поверхностные источники </a:t>
            </a:r>
            <a:r>
              <a:rPr lang="ru-RU" dirty="0"/>
              <a:t>- воды рек, озер, искусственных </a:t>
            </a:r>
            <a:r>
              <a:rPr lang="ru-RU" dirty="0">
                <a:hlinkClick r:id="rId2" tooltip="Водохранилище"/>
              </a:rPr>
              <a:t>водохранилищ</a:t>
            </a:r>
            <a:r>
              <a:rPr lang="ru-RU" dirty="0"/>
              <a:t>, ручьев, болот, морей, океанов. Наиболее часто для водоснабжения используются реки. </a:t>
            </a:r>
          </a:p>
          <a:p>
            <a:r>
              <a:rPr lang="ru-RU" dirty="0"/>
              <a:t>Речные воды обладают наибольшими способностями к самоочищению, возобновлению стока, высоким дебитом, стабильностью минерального состава, хотя и более загрязняются антропогенными примесями, паводковыми и ливневыми водами, возможно, их полное пересыхание в жаркий период года. </a:t>
            </a:r>
          </a:p>
          <a:p>
            <a:r>
              <a:rPr lang="ru-RU" dirty="0"/>
              <a:t>К наиболее стабильным источникам относятся искусственные водохранилища. Все указанные виды вод требуют очистки.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198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4" t="30350" r="24731" b="21136"/>
          <a:stretch/>
        </p:blipFill>
        <p:spPr bwMode="auto">
          <a:xfrm>
            <a:off x="179512" y="116632"/>
            <a:ext cx="8800499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625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8C1BFC-376E-4960-9256-1E888C4B5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Подземные</a:t>
            </a:r>
            <a:r>
              <a:rPr lang="ru-RU" dirty="0"/>
              <a:t> </a:t>
            </a:r>
            <a:r>
              <a:rPr lang="ru-RU" b="1" dirty="0"/>
              <a:t>воды </a:t>
            </a:r>
            <a:r>
              <a:rPr lang="ru-RU" dirty="0"/>
              <a:t>- формируются в результате фильтрации через почву атмосферных осадков и поверхностных вод. </a:t>
            </a:r>
          </a:p>
          <a:p>
            <a:r>
              <a:rPr lang="ru-RU" dirty="0"/>
              <a:t>По глубине залегания и расположению по отношению к земным слоям все подземные воды делятся на: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верхнюю,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среднюю,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нижнюю зоны.</a:t>
            </a:r>
          </a:p>
          <a:p>
            <a:r>
              <a:rPr lang="ru-RU" b="1" i="1" dirty="0"/>
              <a:t>Воды верхней зоны </a:t>
            </a:r>
            <a:r>
              <a:rPr lang="ru-RU" dirty="0"/>
              <a:t>используют для хозяйственно-питьевого водоснабжения. Прослеживаются следующие закономерности: при продвижении с севера на юг повышается минерализация вод и снижение загрязнения подземных вод микроорганизмами, органическими веществами и токсическими примесями, соответственно глубине их залегания. </a:t>
            </a:r>
          </a:p>
          <a:p>
            <a:r>
              <a:rPr lang="ru-RU" dirty="0"/>
              <a:t>Процесс самоочищения воды носит название нитрификации, и зависит от вида, структуры, толщины почвы, ее инсоляции, </a:t>
            </a:r>
            <a:r>
              <a:rPr lang="ru-RU" dirty="0" err="1"/>
              <a:t>аэрирования</a:t>
            </a:r>
            <a:r>
              <a:rPr lang="ru-RU" dirty="0"/>
              <a:t>, температуры и других физико-химических и биологических характеристик.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828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31159" r="25452" b="11955"/>
          <a:stretch/>
        </p:blipFill>
        <p:spPr bwMode="auto">
          <a:xfrm>
            <a:off x="467544" y="404664"/>
            <a:ext cx="84249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504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8" t="30381" r="24732" b="9966"/>
          <a:stretch/>
        </p:blipFill>
        <p:spPr bwMode="auto">
          <a:xfrm>
            <a:off x="179512" y="188640"/>
            <a:ext cx="872428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777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407CE2-E545-42C7-949D-ADBE9744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r>
              <a:rPr lang="ru-RU" b="1" dirty="0"/>
              <a:t>Межпластовые воды </a:t>
            </a:r>
            <a:r>
              <a:rPr lang="ru-RU" dirty="0"/>
              <a:t>- обычно доброкачественные и могут употребляться для питья без дополнительной обработки. Располагаются между водонепроницаемыми пластами ниже первого водоупорного слоя. Носители воды - песок, трещиноватые породы, гравий. </a:t>
            </a:r>
          </a:p>
        </p:txBody>
      </p:sp>
    </p:spTree>
    <p:extLst>
      <p:ext uri="{BB962C8B-B14F-4D97-AF65-F5344CB8AC3E}">
        <p14:creationId xmlns:p14="http://schemas.microsoft.com/office/powerpoint/2010/main" val="1055489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t="29700" r="24310" b="9581"/>
          <a:stretch/>
        </p:blipFill>
        <p:spPr bwMode="auto">
          <a:xfrm>
            <a:off x="-118900" y="0"/>
            <a:ext cx="9262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78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4" t="30546" r="23174" b="9914"/>
          <a:stretch/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592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6E6C3-A8DA-4678-A9F6-D4C47D53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2A1730-008D-4722-A4DC-0048B21C3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Водоупорные слои </a:t>
            </a:r>
            <a:r>
              <a:rPr lang="ru-RU" dirty="0"/>
              <a:t>могут распространяться на десятки и сотни километров, и проходят самоочищение, преодолевая огромные расстояния. Характеризуются малым </a:t>
            </a:r>
            <a:r>
              <a:rPr lang="ru-RU" dirty="0" err="1"/>
              <a:t>аэрированием</a:t>
            </a:r>
            <a:r>
              <a:rPr lang="ru-RU" dirty="0"/>
              <a:t>, малой микробной загрязненностью, стабильным химическим составом, содержанием необходимых для человека макро-и микроэлементов.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097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DE2B7A-8ADC-4878-92AB-B48AE1DC7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Артезианские воды </a:t>
            </a:r>
            <a:r>
              <a:rPr lang="ru-RU" dirty="0"/>
              <a:t>- разновидность межпластовых вод, которые, обладая всеми благоприятными свойствами подземных вод, находятся под повышенным давлением, что обеспечивает их надежность в бактериальном смысле (нет возможности подсоса воды из загрязненных водоносных горизонтов). </a:t>
            </a:r>
          </a:p>
          <a:p>
            <a:r>
              <a:rPr lang="ru-RU" b="1" i="1" dirty="0"/>
              <a:t>Воды средней зоны </a:t>
            </a:r>
            <a:r>
              <a:rPr lang="ru-RU" dirty="0"/>
              <a:t>- солоноватые и соленые гидрокарбонатные, сероводородные, сульфатно-хлоридные и др. они могут быть термальными, находиться </a:t>
            </a:r>
            <a:r>
              <a:rPr lang="ru-RU" b="1" dirty="0"/>
              <a:t>в </a:t>
            </a:r>
            <a:r>
              <a:rPr lang="ru-RU" dirty="0"/>
              <a:t>замкнутом состоянии. Потому используются в основном с бальнеологическими целями или для отопления жилых зданий. </a:t>
            </a:r>
            <a:r>
              <a:rPr lang="ru-RU" b="1" i="1" dirty="0"/>
              <a:t>Воды нижней зоны </a:t>
            </a:r>
            <a:r>
              <a:rPr lang="ru-RU" dirty="0"/>
              <a:t>полностью изолированы и имеют стабильный биологический состав (высокоминерализованные). Используются в качестве сырья для добычи присутствующих в них минеральных веществ.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2039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178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t="30833" r="24890" b="9968"/>
          <a:stretch/>
        </p:blipFill>
        <p:spPr bwMode="auto">
          <a:xfrm>
            <a:off x="0" y="188640"/>
            <a:ext cx="896448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877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8" t="28056" r="22580" b="7194"/>
          <a:stretch/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55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F066B-CF8E-497F-BAD8-68F0F7D66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Физиологическое значение воды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EB89E8-08D2-4052-979A-67186AA72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входит в состав всех биологических тканей, но и в плотных образованиях организма.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Процентное количество воды в различных тканях и органах: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зубная эмаль — 0,2,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 — 22,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жировая ткань — 30,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белое вещество мозга — 70,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печень — 70,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скелетные мышцы — 76,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мышца сердца — 79,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почки — 83,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серое вещество мозга — 86,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стекловидное тело — 99 %.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19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9" t="28674" r="23378" b="6698"/>
          <a:stretch/>
        </p:blipFill>
        <p:spPr bwMode="auto">
          <a:xfrm>
            <a:off x="179512" y="125016"/>
            <a:ext cx="8903763" cy="673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39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27983" r="22905" b="7934"/>
          <a:stretch/>
        </p:blipFill>
        <p:spPr bwMode="auto">
          <a:xfrm>
            <a:off x="179512" y="115124"/>
            <a:ext cx="8856984" cy="66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49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7" t="28977" r="24760" b="7082"/>
          <a:stretch/>
        </p:blipFill>
        <p:spPr bwMode="auto">
          <a:xfrm>
            <a:off x="251520" y="156674"/>
            <a:ext cx="8640960" cy="670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30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4" t="30810" r="22870" b="8307"/>
          <a:stretch/>
        </p:blipFill>
        <p:spPr bwMode="auto">
          <a:xfrm>
            <a:off x="200777" y="188640"/>
            <a:ext cx="8964488" cy="663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405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1141</Words>
  <Application>Microsoft Office PowerPoint</Application>
  <PresentationFormat>Экран (4:3)</PresentationFormat>
  <Paragraphs>85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Тема Office</vt:lpstr>
      <vt:lpstr> Лекция 3</vt:lpstr>
      <vt:lpstr>Презентация PowerPoint</vt:lpstr>
      <vt:lpstr>Презентация PowerPoint</vt:lpstr>
      <vt:lpstr>Презентация PowerPoint</vt:lpstr>
      <vt:lpstr>Физиологическое значение 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Водные инфекции </vt:lpstr>
      <vt:lpstr>2. Значение природного минерального состава воды </vt:lpstr>
      <vt:lpstr>Презентация PowerPoint</vt:lpstr>
      <vt:lpstr>Презентация PowerPoint</vt:lpstr>
      <vt:lpstr>Презентация PowerPoint</vt:lpstr>
      <vt:lpstr>Презентация PowerPoint</vt:lpstr>
      <vt:lpstr>3. Заболевания, обусловленные минеральным составом природных вод. </vt:lpstr>
      <vt:lpstr> Эндемическое значение воды</vt:lpstr>
      <vt:lpstr>Презентация PowerPoint</vt:lpstr>
      <vt:lpstr>Презентация PowerPoint</vt:lpstr>
      <vt:lpstr>Флюороз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Источники питьевого водоснабжения, их характеристика.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Айлана</dc:creator>
  <cp:lastModifiedBy>пользователь пользователь</cp:lastModifiedBy>
  <cp:revision>63</cp:revision>
  <dcterms:created xsi:type="dcterms:W3CDTF">2018-01-17T15:45:46Z</dcterms:created>
  <dcterms:modified xsi:type="dcterms:W3CDTF">2020-05-25T23:22:10Z</dcterms:modified>
</cp:coreProperties>
</file>