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94" r:id="rId3"/>
    <p:sldId id="259" r:id="rId4"/>
    <p:sldId id="275" r:id="rId5"/>
    <p:sldId id="277" r:id="rId6"/>
    <p:sldId id="260" r:id="rId7"/>
    <p:sldId id="261" r:id="rId8"/>
    <p:sldId id="280" r:id="rId9"/>
    <p:sldId id="264" r:id="rId10"/>
    <p:sldId id="262" r:id="rId11"/>
    <p:sldId id="263" r:id="rId12"/>
    <p:sldId id="292" r:id="rId13"/>
    <p:sldId id="267" r:id="rId14"/>
    <p:sldId id="293" r:id="rId15"/>
    <p:sldId id="283" r:id="rId16"/>
    <p:sldId id="284" r:id="rId17"/>
    <p:sldId id="285" r:id="rId18"/>
    <p:sldId id="295" r:id="rId19"/>
    <p:sldId id="29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CCFF"/>
    <a:srgbClr val="99FFCC"/>
    <a:srgbClr val="9900FF"/>
    <a:srgbClr val="683CE4"/>
    <a:srgbClr val="FF66FF"/>
    <a:srgbClr val="FF00FF"/>
    <a:srgbClr val="0070C0"/>
    <a:srgbClr val="00B050"/>
    <a:srgbClr val="DD3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5078" autoAdjust="0"/>
  </p:normalViewPr>
  <p:slideViewPr>
    <p:cSldViewPr snapToGrid="0">
      <p:cViewPr varScale="1">
        <p:scale>
          <a:sx n="106" d="100"/>
          <a:sy n="106" d="100"/>
        </p:scale>
        <p:origin x="5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&#1057;&#1053;&#1054;%20&#1082;&#1080;&#1073;&#1077;&#1088;&#1085;&#1077;&#1090;&#1080;&#1082;&#1072;\&#1055;&#1088;&#1077;&#1076;&#1086;&#1090;&#1074;&#1088;&#1072;&#1090;&#1080;&#1084;&#1099;&#1077;%20&#1087;&#1088;&#1080;&#1095;&#1080;&#1085;&#1099;\&#1057;&#1084;&#1077;&#1088;&#1090;&#1085;&#1086;&#1089;&#1090;&#1100;%20&#1074;&#1089;&#1077;&#1093;%20&#1086;&#1090;%20&#1091;&#1087;&#1088;&#1072;&#1074;&#1083;&#1103;&#1077;&#1084;&#1099;&#1093;&#1087;&#1088;&#1080;&#1095;&#1080;&#108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&#1057;&#1053;&#1054;%20&#1082;&#1080;&#1073;&#1077;&#1088;&#1085;&#1077;&#1090;&#1080;&#1082;&#1072;\&#1055;&#1088;&#1077;&#1076;&#1086;&#1090;&#1074;&#1088;&#1072;&#1090;&#1080;&#1084;&#1099;&#1077;%20&#1087;&#1088;&#1080;&#1095;&#1080;&#1085;&#1099;\&#1057;&#1084;&#1077;&#1088;&#1090;&#1085;&#1086;&#1089;&#1090;&#1100;%20&#1074;&#1089;&#1077;&#1093;%20&#1086;&#1090;%20&#1091;&#1087;&#1088;&#1072;&#1074;&#1083;&#1103;&#1077;&#1084;&#1099;&#1093;&#1087;&#1088;&#1080;&#1095;&#1080;&#108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\Desktop\&#1057;&#1053;&#1054;%20&#1082;&#1080;&#1073;&#1077;&#1088;&#1085;&#1077;&#1090;&#1080;&#1082;&#1072;\&#1055;&#1088;&#1077;&#1076;&#1086;&#1090;&#1074;&#1088;&#1072;&#1090;&#1080;&#1084;&#1099;&#1077;%20&#1087;&#1088;&#1080;&#1095;&#1080;&#1085;&#1099;\&#1057;&#1084;&#1077;&#1088;&#1090;&#1085;&#1086;&#1089;&#1090;&#1100;%20&#1074;&#1089;&#1077;&#1093;%20&#1086;&#1090;%20&#1091;&#1087;&#1088;&#1072;&#1074;&#1083;&#1103;&#1077;&#1084;&#1099;&#1093;&#1087;&#1088;&#1080;&#1095;&#1080;&#108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821199296358216E-2"/>
          <c:y val="8.9829300835740727E-2"/>
          <c:w val="0.92650475118969411"/>
          <c:h val="0.828031327325672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Лист1!$R$1</c:f>
              <c:strCache>
                <c:ptCount val="1"/>
                <c:pt idx="0">
                  <c:v>Все население</c:v>
                </c:pt>
              </c:strCache>
            </c:strRef>
          </c:tx>
          <c:spPr>
            <a:ln w="50800" cap="flat" cmpd="dbl" algn="ctr">
              <a:solidFill>
                <a:schemeClr val="accent2"/>
              </a:solidFill>
              <a:miter lim="800000"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Лист1!$Q$2:$Q$22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Лист1!$R$2:$R$22</c:f>
              <c:numCache>
                <c:formatCode>0.00</c:formatCode>
                <c:ptCount val="21"/>
                <c:pt idx="0">
                  <c:v>8.93</c:v>
                </c:pt>
                <c:pt idx="1">
                  <c:v>9.44</c:v>
                </c:pt>
                <c:pt idx="2">
                  <c:v>9.51</c:v>
                </c:pt>
                <c:pt idx="3">
                  <c:v>9.76</c:v>
                </c:pt>
                <c:pt idx="4">
                  <c:v>9.860000000000003</c:v>
                </c:pt>
                <c:pt idx="5">
                  <c:v>9.58</c:v>
                </c:pt>
                <c:pt idx="6">
                  <c:v>9.93</c:v>
                </c:pt>
                <c:pt idx="7">
                  <c:v>8.68</c:v>
                </c:pt>
                <c:pt idx="8">
                  <c:v>8.18</c:v>
                </c:pt>
                <c:pt idx="9">
                  <c:v>8.16</c:v>
                </c:pt>
                <c:pt idx="10">
                  <c:v>7.87</c:v>
                </c:pt>
                <c:pt idx="11">
                  <c:v>8</c:v>
                </c:pt>
                <c:pt idx="12">
                  <c:v>7.58</c:v>
                </c:pt>
                <c:pt idx="13">
                  <c:v>7.37</c:v>
                </c:pt>
                <c:pt idx="14">
                  <c:v>7.1199999999999983</c:v>
                </c:pt>
                <c:pt idx="15">
                  <c:v>7.06</c:v>
                </c:pt>
                <c:pt idx="16">
                  <c:v>6.85</c:v>
                </c:pt>
                <c:pt idx="17">
                  <c:v>6.71</c:v>
                </c:pt>
                <c:pt idx="18">
                  <c:v>6.45</c:v>
                </c:pt>
                <c:pt idx="19">
                  <c:v>6.6501455074572542</c:v>
                </c:pt>
                <c:pt idx="20">
                  <c:v>6.6556533196262055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D1-4D19-AD54-F32D68D4F527}"/>
            </c:ext>
          </c:extLst>
        </c:ser>
        <c:ser>
          <c:idx val="2"/>
          <c:order val="1"/>
          <c:tx>
            <c:strRef>
              <c:f>Лист1!$S$1</c:f>
              <c:strCache>
                <c:ptCount val="1"/>
                <c:pt idx="0">
                  <c:v>Мужчины</c:v>
                </c:pt>
              </c:strCache>
            </c:strRef>
          </c:tx>
          <c:spPr>
            <a:ln w="50800" cap="flat" cmpd="dbl" algn="ctr">
              <a:solidFill>
                <a:srgbClr val="FF0000"/>
              </a:solidFill>
              <a:miter lim="800000"/>
            </a:ln>
            <a:effectLst/>
          </c:spPr>
          <c:marker>
            <c:symbol val="diamond"/>
            <c:size val="5"/>
            <c:spPr>
              <a:solidFill>
                <a:schemeClr val="accent3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Лист1!$Q$2:$Q$22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Лист1!$S$2:$S$22</c:f>
              <c:numCache>
                <c:formatCode>0.00</c:formatCode>
                <c:ptCount val="21"/>
                <c:pt idx="0">
                  <c:v>12.129770426855705</c:v>
                </c:pt>
                <c:pt idx="1">
                  <c:v>13.024869275428614</c:v>
                </c:pt>
                <c:pt idx="2">
                  <c:v>12.246182947532299</c:v>
                </c:pt>
                <c:pt idx="3">
                  <c:v>13.594957248048443</c:v>
                </c:pt>
                <c:pt idx="4">
                  <c:v>13.651136718380871</c:v>
                </c:pt>
                <c:pt idx="5">
                  <c:v>13.35982867308558</c:v>
                </c:pt>
                <c:pt idx="6">
                  <c:v>14.044941693313108</c:v>
                </c:pt>
                <c:pt idx="7">
                  <c:v>12.167884899878839</c:v>
                </c:pt>
                <c:pt idx="8">
                  <c:v>11.341516527860493</c:v>
                </c:pt>
                <c:pt idx="9">
                  <c:v>11.387994154834859</c:v>
                </c:pt>
                <c:pt idx="10">
                  <c:v>10.86031829158302</c:v>
                </c:pt>
                <c:pt idx="11">
                  <c:v>11.242277487368451</c:v>
                </c:pt>
                <c:pt idx="12">
                  <c:v>10.454913331819478</c:v>
                </c:pt>
                <c:pt idx="13">
                  <c:v>10.210031617413042</c:v>
                </c:pt>
                <c:pt idx="14">
                  <c:v>9.8894616270178464</c:v>
                </c:pt>
                <c:pt idx="15">
                  <c:v>9.798597684332977</c:v>
                </c:pt>
                <c:pt idx="16">
                  <c:v>9.5419714828589282</c:v>
                </c:pt>
                <c:pt idx="17">
                  <c:v>9.4669137099396448</c:v>
                </c:pt>
                <c:pt idx="18">
                  <c:v>9.0041742577966968</c:v>
                </c:pt>
                <c:pt idx="19">
                  <c:v>9.3901572782343976</c:v>
                </c:pt>
                <c:pt idx="20">
                  <c:v>9.182059585591583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D1-4D19-AD54-F32D68D4F527}"/>
            </c:ext>
          </c:extLst>
        </c:ser>
        <c:ser>
          <c:idx val="3"/>
          <c:order val="2"/>
          <c:tx>
            <c:strRef>
              <c:f>Лист1!$T$1</c:f>
              <c:strCache>
                <c:ptCount val="1"/>
                <c:pt idx="0">
                  <c:v>Женщины</c:v>
                </c:pt>
              </c:strCache>
            </c:strRef>
          </c:tx>
          <c:spPr>
            <a:ln w="50800" cap="flat" cmpd="dbl" algn="ctr">
              <a:solidFill>
                <a:srgbClr val="00B0F0"/>
              </a:solidFill>
              <a:miter lim="800000"/>
            </a:ln>
            <a:effectLst/>
          </c:spPr>
          <c:marker>
            <c:symbol val="diamond"/>
            <c:size val="5"/>
            <c:spPr>
              <a:solidFill>
                <a:schemeClr val="accent4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Лист1!$Q$2:$Q$22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Лист1!$T$2:$T$22</c:f>
              <c:numCache>
                <c:formatCode>0.00</c:formatCode>
                <c:ptCount val="21"/>
                <c:pt idx="0">
                  <c:v>5.9435734210949018</c:v>
                </c:pt>
                <c:pt idx="1">
                  <c:v>6.0982856659914271</c:v>
                </c:pt>
                <c:pt idx="2">
                  <c:v>6.0673002074903755</c:v>
                </c:pt>
                <c:pt idx="3">
                  <c:v>6.2226843001668408</c:v>
                </c:pt>
                <c:pt idx="4">
                  <c:v>6.3918456117223394</c:v>
                </c:pt>
                <c:pt idx="5">
                  <c:v>6.119506882230497</c:v>
                </c:pt>
                <c:pt idx="6">
                  <c:v>6.1925947978344498</c:v>
                </c:pt>
                <c:pt idx="7">
                  <c:v>5.5074544446737095</c:v>
                </c:pt>
                <c:pt idx="8">
                  <c:v>5.3181920946663404</c:v>
                </c:pt>
                <c:pt idx="9">
                  <c:v>5.2308999034549002</c:v>
                </c:pt>
                <c:pt idx="10">
                  <c:v>5.1748158028700377</c:v>
                </c:pt>
                <c:pt idx="11">
                  <c:v>5.067417447217327</c:v>
                </c:pt>
                <c:pt idx="12">
                  <c:v>4.9827999876238707</c:v>
                </c:pt>
                <c:pt idx="13">
                  <c:v>4.7812026574427966</c:v>
                </c:pt>
                <c:pt idx="14">
                  <c:v>4.5925914970503108</c:v>
                </c:pt>
                <c:pt idx="15">
                  <c:v>4.5572083078048538</c:v>
                </c:pt>
                <c:pt idx="16">
                  <c:v>4.3944452348263994</c:v>
                </c:pt>
                <c:pt idx="17">
                  <c:v>4.1905855743677236</c:v>
                </c:pt>
                <c:pt idx="18">
                  <c:v>4.1055598676416496</c:v>
                </c:pt>
                <c:pt idx="19">
                  <c:v>4.1380129594946382</c:v>
                </c:pt>
                <c:pt idx="20">
                  <c:v>4.3438605332301119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D1-4D19-AD54-F32D68D4F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24512"/>
        <c:axId val="70247168"/>
      </c:lineChart>
      <c:catAx>
        <c:axId val="70224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247168"/>
        <c:crosses val="autoZero"/>
        <c:auto val="1"/>
        <c:lblAlgn val="ctr"/>
        <c:lblOffset val="100"/>
        <c:noMultiLvlLbl val="0"/>
      </c:catAx>
      <c:valAx>
        <c:axId val="70247168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Смертность от управляемых причин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22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81253549971574E-2"/>
          <c:y val="8.9206967367342363E-2"/>
          <c:w val="0.94526041217687129"/>
          <c:h val="0.82104550998721171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Все население</c:v>
                </c:pt>
              </c:strCache>
            </c:strRef>
          </c:tx>
          <c:spPr>
            <a:ln w="50800" cap="flat" cmpd="dbl" algn="ctr">
              <a:solidFill>
                <a:schemeClr val="accent2"/>
              </a:solidFill>
              <a:miter lim="800000"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5.79</c:v>
                </c:pt>
                <c:pt idx="1">
                  <c:v>6.26</c:v>
                </c:pt>
                <c:pt idx="2">
                  <c:v>6.35</c:v>
                </c:pt>
                <c:pt idx="3">
                  <c:v>6.45</c:v>
                </c:pt>
                <c:pt idx="4">
                  <c:v>6.53</c:v>
                </c:pt>
                <c:pt idx="5">
                  <c:v>6.37</c:v>
                </c:pt>
                <c:pt idx="6">
                  <c:v>6.52</c:v>
                </c:pt>
                <c:pt idx="7">
                  <c:v>5.6499999999999995</c:v>
                </c:pt>
                <c:pt idx="8">
                  <c:v>5.31</c:v>
                </c:pt>
                <c:pt idx="9">
                  <c:v>5.21</c:v>
                </c:pt>
                <c:pt idx="10">
                  <c:v>5.05</c:v>
                </c:pt>
                <c:pt idx="11">
                  <c:v>5.08</c:v>
                </c:pt>
                <c:pt idx="12">
                  <c:v>4.72</c:v>
                </c:pt>
                <c:pt idx="13">
                  <c:v>4.5999999999999996</c:v>
                </c:pt>
                <c:pt idx="14">
                  <c:v>4.4300000000000015</c:v>
                </c:pt>
                <c:pt idx="15" formatCode="0.00">
                  <c:v>4.41</c:v>
                </c:pt>
                <c:pt idx="16" formatCode="0.00">
                  <c:v>4.34</c:v>
                </c:pt>
                <c:pt idx="17" formatCode="0.00">
                  <c:v>4.26</c:v>
                </c:pt>
                <c:pt idx="18" formatCode="0.00">
                  <c:v>4.0599999999999996</c:v>
                </c:pt>
                <c:pt idx="19" formatCode="0.00">
                  <c:v>4.131634377310224</c:v>
                </c:pt>
                <c:pt idx="20" formatCode="0.00">
                  <c:v>4.1005934563126551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0A-4447-8FDC-03B7C9437535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Мужчины</c:v>
                </c:pt>
              </c:strCache>
            </c:strRef>
          </c:tx>
          <c:spPr>
            <a:ln w="50800" cap="flat" cmpd="dbl" algn="ctr">
              <a:solidFill>
                <a:srgbClr val="FF0000"/>
              </a:solidFill>
              <a:miter lim="800000"/>
            </a:ln>
            <a:effectLst/>
          </c:spPr>
          <c:marker>
            <c:symbol val="diamond"/>
            <c:size val="5"/>
            <c:spPr>
              <a:solidFill>
                <a:schemeClr val="accent3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Лист1!$C$2:$C$22</c:f>
              <c:numCache>
                <c:formatCode>0.00</c:formatCode>
                <c:ptCount val="21"/>
                <c:pt idx="0">
                  <c:v>8.420759925833833</c:v>
                </c:pt>
                <c:pt idx="1">
                  <c:v>9.2178401928515861</c:v>
                </c:pt>
                <c:pt idx="2">
                  <c:v>8.6708926336931427</c:v>
                </c:pt>
                <c:pt idx="3">
                  <c:v>9.551172570507596</c:v>
                </c:pt>
                <c:pt idx="4">
                  <c:v>9.5498390036574872</c:v>
                </c:pt>
                <c:pt idx="5">
                  <c:v>9.387019845019422</c:v>
                </c:pt>
                <c:pt idx="6">
                  <c:v>9.7168977707847954</c:v>
                </c:pt>
                <c:pt idx="7">
                  <c:v>8.4113515273717923</c:v>
                </c:pt>
                <c:pt idx="8">
                  <c:v>7.8607669242609441</c:v>
                </c:pt>
                <c:pt idx="9">
                  <c:v>7.7494951374272754</c:v>
                </c:pt>
                <c:pt idx="10">
                  <c:v>7.4318466148788254</c:v>
                </c:pt>
                <c:pt idx="11">
                  <c:v>7.5795085318983624</c:v>
                </c:pt>
                <c:pt idx="12">
                  <c:v>6.9214212378285103</c:v>
                </c:pt>
                <c:pt idx="13">
                  <c:v>6.791587584415705</c:v>
                </c:pt>
                <c:pt idx="14">
                  <c:v>6.5652695962647218</c:v>
                </c:pt>
                <c:pt idx="15">
                  <c:v>6.5214553370107344</c:v>
                </c:pt>
                <c:pt idx="16">
                  <c:v>6.427272650128482</c:v>
                </c:pt>
                <c:pt idx="17">
                  <c:v>6.3884928628736688</c:v>
                </c:pt>
                <c:pt idx="18">
                  <c:v>6.0629232702780067</c:v>
                </c:pt>
                <c:pt idx="19">
                  <c:v>6.2004324777694855</c:v>
                </c:pt>
                <c:pt idx="20">
                  <c:v>6.0042738648409415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0A-4447-8FDC-03B7C9437535}"/>
            </c:ext>
          </c:extLst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Женщины</c:v>
                </c:pt>
              </c:strCache>
            </c:strRef>
          </c:tx>
          <c:spPr>
            <a:ln w="50800" cap="flat" cmpd="dbl" algn="ctr">
              <a:solidFill>
                <a:srgbClr val="00B0F0"/>
              </a:solidFill>
              <a:prstDash val="solid"/>
              <a:miter lim="800000"/>
            </a:ln>
            <a:effectLst/>
          </c:spPr>
          <c:marker>
            <c:symbol val="diamond"/>
            <c:size val="5"/>
            <c:spPr>
              <a:solidFill>
                <a:schemeClr val="accent4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Лист1!$D$2:$D$22</c:f>
              <c:numCache>
                <c:formatCode>0.00</c:formatCode>
                <c:ptCount val="21"/>
                <c:pt idx="0">
                  <c:v>3.3277717499975434</c:v>
                </c:pt>
                <c:pt idx="1">
                  <c:v>3.519257535700985</c:v>
                </c:pt>
                <c:pt idx="2">
                  <c:v>3.5467304989598913</c:v>
                </c:pt>
                <c:pt idx="3">
                  <c:v>3.5904213558409253</c:v>
                </c:pt>
                <c:pt idx="4">
                  <c:v>3.767104707583512</c:v>
                </c:pt>
                <c:pt idx="5">
                  <c:v>3.614120796203725</c:v>
                </c:pt>
                <c:pt idx="6">
                  <c:v>3.6193532025624919</c:v>
                </c:pt>
                <c:pt idx="7">
                  <c:v>3.1364793002456923</c:v>
                </c:pt>
                <c:pt idx="8">
                  <c:v>2.9908706002249628</c:v>
                </c:pt>
                <c:pt idx="9">
                  <c:v>2.9216027819578141</c:v>
                </c:pt>
                <c:pt idx="10">
                  <c:v>2.8996510244556526</c:v>
                </c:pt>
                <c:pt idx="11">
                  <c:v>2.8140219859737976</c:v>
                </c:pt>
                <c:pt idx="12">
                  <c:v>2.7308359796693877</c:v>
                </c:pt>
                <c:pt idx="13">
                  <c:v>2.6033571104037225</c:v>
                </c:pt>
                <c:pt idx="14">
                  <c:v>2.4762385682608334</c:v>
                </c:pt>
                <c:pt idx="15">
                  <c:v>2.4888283142315046</c:v>
                </c:pt>
                <c:pt idx="16">
                  <c:v>2.4298655648546044</c:v>
                </c:pt>
                <c:pt idx="17">
                  <c:v>2.3083494948369023</c:v>
                </c:pt>
                <c:pt idx="18">
                  <c:v>2.2285111376253552</c:v>
                </c:pt>
                <c:pt idx="19">
                  <c:v>2.2348925097185663</c:v>
                </c:pt>
                <c:pt idx="20">
                  <c:v>2.358627132318595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0A-4447-8FDC-03B7C94375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641536"/>
        <c:axId val="70656000"/>
      </c:lineChart>
      <c:catAx>
        <c:axId val="70641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656000"/>
        <c:crosses val="autoZero"/>
        <c:auto val="1"/>
        <c:lblAlgn val="ctr"/>
        <c:lblOffset val="100"/>
        <c:noMultiLvlLbl val="0"/>
      </c:catAx>
      <c:valAx>
        <c:axId val="7065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Смертность от предотвратимых причин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64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874999999999997E-2"/>
          <c:y val="8.8101822358758491E-2"/>
          <c:w val="0.92966666666666653"/>
          <c:h val="0.8294056594814236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Лист1!$J$1</c:f>
              <c:strCache>
                <c:ptCount val="1"/>
                <c:pt idx="0">
                  <c:v>Все население</c:v>
                </c:pt>
              </c:strCache>
            </c:strRef>
          </c:tx>
          <c:spPr>
            <a:ln w="50800" cap="flat" cmpd="dbl" algn="ctr">
              <a:solidFill>
                <a:schemeClr val="accent2"/>
              </a:solidFill>
              <a:miter lim="800000"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Лист1!$I$2:$I$22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Лист1!$J$2:$J$22</c:f>
              <c:numCache>
                <c:formatCode>0.00</c:formatCode>
                <c:ptCount val="21"/>
                <c:pt idx="0">
                  <c:v>3.14</c:v>
                </c:pt>
                <c:pt idx="1">
                  <c:v>3.17</c:v>
                </c:pt>
                <c:pt idx="2">
                  <c:v>3.17</c:v>
                </c:pt>
                <c:pt idx="3">
                  <c:v>3.3099999999999992</c:v>
                </c:pt>
                <c:pt idx="4">
                  <c:v>3.3299999999999992</c:v>
                </c:pt>
                <c:pt idx="5">
                  <c:v>3.21</c:v>
                </c:pt>
                <c:pt idx="6">
                  <c:v>3.4099999999999997</c:v>
                </c:pt>
                <c:pt idx="7">
                  <c:v>3.03</c:v>
                </c:pt>
                <c:pt idx="8">
                  <c:v>2.88</c:v>
                </c:pt>
                <c:pt idx="9">
                  <c:v>2.94</c:v>
                </c:pt>
                <c:pt idx="10">
                  <c:v>2.82</c:v>
                </c:pt>
                <c:pt idx="11">
                  <c:v>2.92</c:v>
                </c:pt>
                <c:pt idx="12">
                  <c:v>2.86</c:v>
                </c:pt>
                <c:pt idx="13">
                  <c:v>2.77</c:v>
                </c:pt>
                <c:pt idx="14">
                  <c:v>2.69</c:v>
                </c:pt>
                <c:pt idx="15">
                  <c:v>2.65</c:v>
                </c:pt>
                <c:pt idx="16">
                  <c:v>2.5099999999999998</c:v>
                </c:pt>
                <c:pt idx="17">
                  <c:v>2.4499999999999997</c:v>
                </c:pt>
                <c:pt idx="18">
                  <c:v>2.3899999999999997</c:v>
                </c:pt>
                <c:pt idx="19">
                  <c:v>2.5185111301470338</c:v>
                </c:pt>
                <c:pt idx="20">
                  <c:v>2.5550598633135504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F3-41A5-A722-3A49226D08A2}"/>
            </c:ext>
          </c:extLst>
        </c:ser>
        <c:ser>
          <c:idx val="2"/>
          <c:order val="1"/>
          <c:tx>
            <c:strRef>
              <c:f>Лист1!$K$1</c:f>
              <c:strCache>
                <c:ptCount val="1"/>
                <c:pt idx="0">
                  <c:v>Мужчины</c:v>
                </c:pt>
              </c:strCache>
            </c:strRef>
          </c:tx>
          <c:spPr>
            <a:ln w="50800" cap="flat" cmpd="dbl" algn="ctr">
              <a:solidFill>
                <a:srgbClr val="FF0000"/>
              </a:solidFill>
              <a:miter lim="800000"/>
            </a:ln>
            <a:effectLst/>
          </c:spPr>
          <c:marker>
            <c:symbol val="diamond"/>
            <c:size val="5"/>
            <c:spPr>
              <a:solidFill>
                <a:schemeClr val="accent3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Лист1!$I$2:$I$22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Лист1!$K$2:$K$22</c:f>
              <c:numCache>
                <c:formatCode>0.00</c:formatCode>
                <c:ptCount val="21"/>
                <c:pt idx="0">
                  <c:v>3.7090105010218748</c:v>
                </c:pt>
                <c:pt idx="1">
                  <c:v>3.807029082577019</c:v>
                </c:pt>
                <c:pt idx="2">
                  <c:v>3.5752903138391567</c:v>
                </c:pt>
                <c:pt idx="3">
                  <c:v>4.0437846775408399</c:v>
                </c:pt>
                <c:pt idx="4">
                  <c:v>4.1012977147233833</c:v>
                </c:pt>
                <c:pt idx="5">
                  <c:v>3.9728088280661584</c:v>
                </c:pt>
                <c:pt idx="6">
                  <c:v>4.3280439225283169</c:v>
                </c:pt>
                <c:pt idx="7">
                  <c:v>3.7565333725070404</c:v>
                </c:pt>
                <c:pt idx="8">
                  <c:v>3.4807496035995431</c:v>
                </c:pt>
                <c:pt idx="9">
                  <c:v>3.6384990174075842</c:v>
                </c:pt>
                <c:pt idx="10">
                  <c:v>3.4284716767041981</c:v>
                </c:pt>
                <c:pt idx="11">
                  <c:v>3.6627689554700962</c:v>
                </c:pt>
                <c:pt idx="12">
                  <c:v>3.5334920939909673</c:v>
                </c:pt>
                <c:pt idx="13">
                  <c:v>3.4184440329973356</c:v>
                </c:pt>
                <c:pt idx="14">
                  <c:v>3.3241920307531245</c:v>
                </c:pt>
                <c:pt idx="15">
                  <c:v>3.2771423473222452</c:v>
                </c:pt>
                <c:pt idx="16">
                  <c:v>3.114698832730451</c:v>
                </c:pt>
                <c:pt idx="17">
                  <c:v>3.0784208470659782</c:v>
                </c:pt>
                <c:pt idx="18">
                  <c:v>2.9412509875186839</c:v>
                </c:pt>
                <c:pt idx="19">
                  <c:v>3.189724800464909</c:v>
                </c:pt>
                <c:pt idx="20">
                  <c:v>3.1777857207506419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F3-41A5-A722-3A49226D08A2}"/>
            </c:ext>
          </c:extLst>
        </c:ser>
        <c:ser>
          <c:idx val="3"/>
          <c:order val="2"/>
          <c:tx>
            <c:strRef>
              <c:f>Лист1!$L$1</c:f>
              <c:strCache>
                <c:ptCount val="1"/>
                <c:pt idx="0">
                  <c:v>Женщины</c:v>
                </c:pt>
              </c:strCache>
            </c:strRef>
          </c:tx>
          <c:spPr>
            <a:ln w="50800" cap="flat" cmpd="dbl" algn="ctr">
              <a:solidFill>
                <a:srgbClr val="00B0F0"/>
              </a:solidFill>
              <a:miter lim="800000"/>
            </a:ln>
            <a:effectLst/>
          </c:spPr>
          <c:marker>
            <c:symbol val="diamond"/>
            <c:size val="5"/>
            <c:spPr>
              <a:solidFill>
                <a:schemeClr val="accent4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Лист1!$I$2:$I$22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cat>
          <c:val>
            <c:numRef>
              <c:f>Лист1!$L$2:$L$22</c:f>
              <c:numCache>
                <c:formatCode>0.00</c:formatCode>
                <c:ptCount val="21"/>
                <c:pt idx="0">
                  <c:v>2.6158016710973593</c:v>
                </c:pt>
                <c:pt idx="1">
                  <c:v>2.5790281302904399</c:v>
                </c:pt>
                <c:pt idx="2">
                  <c:v>2.5205697085304855</c:v>
                </c:pt>
                <c:pt idx="3">
                  <c:v>2.6322629443259178</c:v>
                </c:pt>
                <c:pt idx="4">
                  <c:v>2.624740904138827</c:v>
                </c:pt>
                <c:pt idx="5">
                  <c:v>2.5053860860267747</c:v>
                </c:pt>
                <c:pt idx="6">
                  <c:v>2.5732415952719614</c:v>
                </c:pt>
                <c:pt idx="7">
                  <c:v>2.3709751444280167</c:v>
                </c:pt>
                <c:pt idx="8">
                  <c:v>2.327321494441378</c:v>
                </c:pt>
                <c:pt idx="9">
                  <c:v>2.3092971214970839</c:v>
                </c:pt>
                <c:pt idx="10">
                  <c:v>2.2751647784143887</c:v>
                </c:pt>
                <c:pt idx="11">
                  <c:v>2.2533954612435299</c:v>
                </c:pt>
                <c:pt idx="12">
                  <c:v>2.2519640079544789</c:v>
                </c:pt>
                <c:pt idx="13">
                  <c:v>2.1778455470390732</c:v>
                </c:pt>
                <c:pt idx="14">
                  <c:v>2.1163529287894778</c:v>
                </c:pt>
                <c:pt idx="15">
                  <c:v>2.0683799935733487</c:v>
                </c:pt>
                <c:pt idx="16">
                  <c:v>1.9645796699717979</c:v>
                </c:pt>
                <c:pt idx="17">
                  <c:v>1.8822360795308242</c:v>
                </c:pt>
                <c:pt idx="18">
                  <c:v>1.8770487300162988</c:v>
                </c:pt>
                <c:pt idx="19">
                  <c:v>1.9031204497760721</c:v>
                </c:pt>
                <c:pt idx="20">
                  <c:v>1.9852334009115162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F3-41A5-A722-3A49226D0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701632"/>
        <c:axId val="71703552"/>
      </c:lineChart>
      <c:catAx>
        <c:axId val="7170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703552"/>
        <c:crosses val="autoZero"/>
        <c:auto val="1"/>
        <c:lblAlgn val="ctr"/>
        <c:lblOffset val="100"/>
        <c:noMultiLvlLbl val="0"/>
      </c:catAx>
      <c:valAx>
        <c:axId val="71703552"/>
        <c:scaling>
          <c:orientation val="minMax"/>
          <c:min val="1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Смертность от излечимых причин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70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4542B-D87E-4E28-8439-F40128143133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7CF39-73C7-4E4E-A877-4C7104931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97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57CF39-73C7-4E4E-A877-4C710493133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67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7CF39-73C7-4E4E-A877-4C710493133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2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B74232-EC11-465C-8B9E-E95F4C0332F9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AC6C80-CCB1-4C00-8D04-7047DC32A1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5BE88-5978-467A-8744-039E32DD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7890" y="1971473"/>
            <a:ext cx="8676223" cy="225033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effectLst/>
                <a:latin typeface="Arial" pitchFamily="34" charset="0"/>
                <a:cs typeface="Arial" pitchFamily="34" charset="0"/>
              </a:rPr>
              <a:t>Предотвратимые и излечимые причины смерти населения для оценки регионального здравоохранения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84E815F-1743-4D31-A45B-A2B0EC214D81}"/>
              </a:ext>
            </a:extLst>
          </p:cNvPr>
          <p:cNvSpPr/>
          <p:nvPr/>
        </p:nvSpPr>
        <p:spPr>
          <a:xfrm>
            <a:off x="3889742" y="4207532"/>
            <a:ext cx="4072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Тарасов Александр Александрович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F5A618-CE0A-4184-8023-F476ED103A22}"/>
              </a:ext>
            </a:extLst>
          </p:cNvPr>
          <p:cNvSpPr/>
          <p:nvPr/>
        </p:nvSpPr>
        <p:spPr>
          <a:xfrm>
            <a:off x="518352" y="99914"/>
            <a:ext cx="11155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имени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профессора В.Ф. Войно-Ясенецкого"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здравоохранения Российской Федерации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E41847-CDD3-43AB-9FC3-A2640B22B93F}"/>
              </a:ext>
            </a:extLst>
          </p:cNvPr>
          <p:cNvSpPr/>
          <p:nvPr/>
        </p:nvSpPr>
        <p:spPr>
          <a:xfrm>
            <a:off x="3048000" y="145119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общественного здоровья и здравоохранения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4E815F-1743-4D31-A45B-A2B0EC214D81}"/>
              </a:ext>
            </a:extLst>
          </p:cNvPr>
          <p:cNvSpPr/>
          <p:nvPr/>
        </p:nvSpPr>
        <p:spPr>
          <a:xfrm>
            <a:off x="4396572" y="5171783"/>
            <a:ext cx="3363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Красноярск - 05.12.2020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AEF4988-01E1-4E8B-A27F-CF91A83D8276}"/>
              </a:ext>
            </a:extLst>
          </p:cNvPr>
          <p:cNvSpPr txBox="1">
            <a:spLocks/>
          </p:cNvSpPr>
          <p:nvPr/>
        </p:nvSpPr>
        <p:spPr>
          <a:xfrm>
            <a:off x="-68092" y="1"/>
            <a:ext cx="12260093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Смертность от </a:t>
            </a:r>
            <a:r>
              <a:rPr lang="ru-RU" sz="2800" b="1" cap="none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предотвратимых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причин (на 1000 населения возраста 0-74 года и соответствующего пола)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22F54D5-382D-4D14-8D38-8F13A3D1B9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233422"/>
              </p:ext>
            </p:extLst>
          </p:nvPr>
        </p:nvGraphicFramePr>
        <p:xfrm>
          <a:off x="2" y="732818"/>
          <a:ext cx="12191999" cy="612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41E8FBD-B0E6-44AA-982F-1423608B6A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49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Смертность от </a:t>
            </a:r>
            <a:r>
              <a:rPr lang="ru-RU" sz="2800" b="1" cap="none" dirty="0">
                <a:ln w="1270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излечимых</a:t>
            </a:r>
            <a:r>
              <a:rPr lang="ru-RU" sz="28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причин (на 1000 населения возраста 0-74 года и соответствующего пола)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DFBE4F1-8337-4897-99BA-2B9E1C0724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57210"/>
              </p:ext>
            </p:extLst>
          </p:nvPr>
        </p:nvGraphicFramePr>
        <p:xfrm>
          <a:off x="0" y="655982"/>
          <a:ext cx="12192000" cy="6202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6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Доля смертности от управляемых причин в возрасте 0-74 года в смертности населения соответствующего пола, %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7085959"/>
              </p:ext>
            </p:extLst>
          </p:nvPr>
        </p:nvGraphicFramePr>
        <p:xfrm>
          <a:off x="239283" y="1521152"/>
          <a:ext cx="11733399" cy="2890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1930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931491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1999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Все население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63.2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63.9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65.3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63.9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62.5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63.1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62.7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61.4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60.6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59.3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59.2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59.4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58.2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56.7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56.1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55.7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63.2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63.9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65.3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63.9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62.5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Мужчины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72.9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72.7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69.4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74.3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72.1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73.5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73.0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72.7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71.7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71.0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70.6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70.9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69.2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68.0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68.0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67.5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72.9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72.7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69.4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74.3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72.1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Женщины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50.1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51.1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51.5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49.5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49.2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48.8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48.1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46.4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46.4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44.5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45.2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44.5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44.4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42.6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41.5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41.2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50.1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51.1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51.5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49.5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49.2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7" marR="7627" marT="76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0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446228E3-5AD8-45E6-A964-8BC5C1D07C26}"/>
              </a:ext>
            </a:extLst>
          </p:cNvPr>
          <p:cNvSpPr/>
          <p:nvPr/>
        </p:nvSpPr>
        <p:spPr>
          <a:xfrm>
            <a:off x="1454291" y="4426087"/>
            <a:ext cx="9465012" cy="2406279"/>
          </a:xfrm>
          <a:prstGeom prst="round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2062ED1-D4B1-4EAB-B0F5-1C70BE5C6AE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Ранжирование по показателю </a:t>
            </a:r>
            <a:r>
              <a:rPr lang="en-US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(число потерянных лет 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1000 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населения).</a:t>
            </a:r>
            <a:endParaRPr lang="ru-RU" sz="28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cap="none" dirty="0" smtClean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Управляемая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здравоохранением смертность в возрасте 0-74 года</a:t>
            </a:r>
            <a:endParaRPr lang="ru-RU" sz="28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F1FAA22-E6AD-4B82-A5C0-CB1AD929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5154"/>
              </p:ext>
            </p:extLst>
          </p:nvPr>
        </p:nvGraphicFramePr>
        <p:xfrm>
          <a:off x="1727662" y="4835419"/>
          <a:ext cx="2597287" cy="1837564"/>
        </p:xfrm>
        <a:graphic>
          <a:graphicData uri="http://schemas.openxmlformats.org/drawingml/2006/table">
            <a:tbl>
              <a:tblPr/>
              <a:tblGrid>
                <a:gridCol w="2597287">
                  <a:extLst>
                    <a:ext uri="{9D8B030D-6E8A-4147-A177-3AD203B41FA5}">
                      <a16:colId xmlns:a16="http://schemas.microsoft.com/office/drawing/2014/main" val="3039956587"/>
                    </a:ext>
                  </a:extLst>
                </a:gridCol>
              </a:tblGrid>
              <a:tr h="228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Случайная травма</a:t>
                      </a:r>
                    </a:p>
                  </a:txBody>
                  <a:tcPr marL="7387" marR="7387" marT="7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26262"/>
                  </a:ext>
                </a:extLst>
              </a:tr>
              <a:tr h="4972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Алкогольные расстройства и отравления</a:t>
                      </a:r>
                    </a:p>
                  </a:txBody>
                  <a:tcPr marL="7387" marR="7387" marT="7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850083"/>
                  </a:ext>
                </a:extLst>
              </a:tr>
              <a:tr h="449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Умышленное причинение себе вреда</a:t>
                      </a:r>
                    </a:p>
                  </a:txBody>
                  <a:tcPr marL="7387" marR="7387" marT="7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56234"/>
                  </a:ext>
                </a:extLst>
              </a:tr>
              <a:tr h="3327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Ишемическая болезнь сердца</a:t>
                      </a:r>
                    </a:p>
                  </a:txBody>
                  <a:tcPr marL="7387" marR="7387" marT="7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945470"/>
                  </a:ext>
                </a:extLst>
              </a:tr>
              <a:tr h="2284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Нападение</a:t>
                      </a:r>
                    </a:p>
                  </a:txBody>
                  <a:tcPr marL="7387" marR="7387" marT="7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16047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76040E-C358-4899-BE65-99556A74CC13}"/>
              </a:ext>
            </a:extLst>
          </p:cNvPr>
          <p:cNvSpPr/>
          <p:nvPr/>
        </p:nvSpPr>
        <p:spPr>
          <a:xfrm>
            <a:off x="4598317" y="4435310"/>
            <a:ext cx="3176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Условные обозначения</a:t>
            </a:r>
            <a:endParaRPr lang="ru-RU" sz="2000" b="1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C814D18-4D27-4FB8-B7CE-1D1606B08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900507"/>
              </p:ext>
            </p:extLst>
          </p:nvPr>
        </p:nvGraphicFramePr>
        <p:xfrm>
          <a:off x="8657249" y="4835420"/>
          <a:ext cx="2032576" cy="1938155"/>
        </p:xfrm>
        <a:graphic>
          <a:graphicData uri="http://schemas.openxmlformats.org/drawingml/2006/table">
            <a:tbl>
              <a:tblPr/>
              <a:tblGrid>
                <a:gridCol w="2032576">
                  <a:extLst>
                    <a:ext uri="{9D8B030D-6E8A-4147-A177-3AD203B41FA5}">
                      <a16:colId xmlns:a16="http://schemas.microsoft.com/office/drawing/2014/main" val="3564719543"/>
                    </a:ext>
                  </a:extLst>
                </a:gridCol>
              </a:tblGrid>
              <a:tr h="42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Транспортная авария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7593"/>
                  </a:ext>
                </a:extLst>
              </a:tr>
              <a:tr h="794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Отравления, повреждения с неопределенными намерениями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532699"/>
                  </a:ext>
                </a:extLst>
              </a:tr>
              <a:tr h="421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Цереброваскулярное заболевание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224509"/>
                  </a:ext>
                </a:extLst>
              </a:tr>
              <a:tr h="2145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легкого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85702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73A14B2-F7A4-41D9-A68B-0B0980B31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71862"/>
              </p:ext>
            </p:extLst>
          </p:nvPr>
        </p:nvGraphicFramePr>
        <p:xfrm>
          <a:off x="4459053" y="4835419"/>
          <a:ext cx="4064095" cy="1958340"/>
        </p:xfrm>
        <a:graphic>
          <a:graphicData uri="http://schemas.openxmlformats.org/drawingml/2006/table">
            <a:tbl>
              <a:tblPr/>
              <a:tblGrid>
                <a:gridCol w="4064095">
                  <a:extLst>
                    <a:ext uri="{9D8B030D-6E8A-4147-A177-3AD203B41FA5}">
                      <a16:colId xmlns:a16="http://schemas.microsoft.com/office/drawing/2014/main" val="940329890"/>
                    </a:ext>
                  </a:extLst>
                </a:gridCol>
              </a:tblGrid>
              <a:tr h="3879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Хронический гепатит, фиброз и цирроз печени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317930"/>
                  </a:ext>
                </a:extLst>
              </a:tr>
              <a:tr h="197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Туберкулез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83042"/>
                  </a:ext>
                </a:extLst>
              </a:tr>
              <a:tr h="197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ВИЧ/СПИД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67774"/>
                  </a:ext>
                </a:extLst>
              </a:tr>
              <a:tr h="3879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Некоторые состояния, возникающие в перинатальном периоде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356137"/>
                  </a:ext>
                </a:extLst>
              </a:tr>
              <a:tr h="5785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Пневмония, не классифицированная в других рубриках или возбудитель неуточненный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82226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1DC2D63-F143-4D52-A8EF-32328D87B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50874"/>
              </p:ext>
            </p:extLst>
          </p:nvPr>
        </p:nvGraphicFramePr>
        <p:xfrm>
          <a:off x="98186" y="793415"/>
          <a:ext cx="12045703" cy="3712883"/>
        </p:xfrm>
        <a:graphic>
          <a:graphicData uri="http://schemas.openxmlformats.org/drawingml/2006/table">
            <a:tbl>
              <a:tblPr/>
              <a:tblGrid>
                <a:gridCol w="597763">
                  <a:extLst>
                    <a:ext uri="{9D8B030D-6E8A-4147-A177-3AD203B41FA5}">
                      <a16:colId xmlns:a16="http://schemas.microsoft.com/office/drawing/2014/main" val="1512851283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462776578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3162201496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952283368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2680745836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392164486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3287945227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1937668599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472190266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4107993887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77496273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1588311166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3337553793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3395719291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946165466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1900867791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4030473301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2348329826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813310135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604232243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3386044356"/>
                    </a:ext>
                  </a:extLst>
                </a:gridCol>
                <a:gridCol w="545140">
                  <a:extLst>
                    <a:ext uri="{9D8B030D-6E8A-4147-A177-3AD203B41FA5}">
                      <a16:colId xmlns:a16="http://schemas.microsoft.com/office/drawing/2014/main" val="400271984"/>
                    </a:ext>
                  </a:extLst>
                </a:gridCol>
              </a:tblGrid>
              <a:tr h="33417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  <a:p>
                      <a:pPr algn="l" fontAlgn="ctr"/>
                      <a:r>
                        <a:rPr lang="ru-RU" sz="1200" b="0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81769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25,28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25,44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25,73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26,59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26,53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444751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23,05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23,42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359658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63312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16145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949708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13,36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056390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965222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41718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6,25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8278"/>
                  </a:ext>
                </a:extLst>
              </a:tr>
              <a:tr h="334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8,49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7,88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6,17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5,41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5,02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4,86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4,73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4,54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</a:t>
                      </a:r>
                    </a:p>
                  </a:txBody>
                  <a:tcPr marL="5423" marR="5423" marT="5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638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1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36733"/>
            <a:ext cx="10972800" cy="67298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Ранжирование по показателю </a:t>
            </a:r>
            <a:r>
              <a:rPr lang="en-US" sz="2000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ru-RU" sz="2000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(число потерянных лет на 1000 населения).</a:t>
            </a:r>
            <a:br>
              <a:rPr lang="ru-RU" sz="2000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Управляемая</a:t>
            </a:r>
            <a:r>
              <a:rPr lang="ru-RU" sz="2000" b="1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здравоохранением смертность в возрасте 0-74 </a:t>
            </a:r>
            <a:r>
              <a:rPr lang="ru-RU" sz="2000" b="1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962332"/>
              </p:ext>
            </p:extLst>
          </p:nvPr>
        </p:nvGraphicFramePr>
        <p:xfrm>
          <a:off x="609600" y="1187864"/>
          <a:ext cx="5389563" cy="396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Причина смерти</a:t>
                      </a:r>
                    </a:p>
                    <a:p>
                      <a:pPr algn="ctr"/>
                      <a:r>
                        <a:rPr lang="ru-RU" dirty="0" smtClean="0"/>
                        <a:t>1999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YLL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3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Случайная</a:t>
                      </a:r>
                      <a:r>
                        <a:rPr lang="ru-RU" baseline="0" dirty="0" smtClean="0"/>
                        <a:t> травма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23,68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33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ИБС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23,05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33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ЦВБ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13,90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33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Алкогольные расстройства и отравления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12,35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33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Умышленное причинение вреда здоровью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11,98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6944899"/>
              </p:ext>
            </p:extLst>
          </p:nvPr>
        </p:nvGraphicFramePr>
        <p:xfrm>
          <a:off x="6034757" y="1170773"/>
          <a:ext cx="5389563" cy="3940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9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8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Причина смерти</a:t>
                      </a:r>
                    </a:p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YLL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0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ИБС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25,52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80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10,60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80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ЦВБ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80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ВИЧ/СПИД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6,98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80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Случайная</a:t>
                      </a:r>
                      <a:r>
                        <a:rPr lang="ru-RU" baseline="0" dirty="0" smtClean="0"/>
                        <a:t> травма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5,96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5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6013BB-7967-4D7D-89E3-6D63C3C8C6B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наиболее значимых причин </a:t>
            </a:r>
            <a:r>
              <a:rPr lang="ru-RU" sz="2800" b="1" cap="none" dirty="0" smtClean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управляемой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смертности в 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2019 г.  по 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показателю </a:t>
            </a:r>
            <a:r>
              <a:rPr lang="en-US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(1999,2019 </a:t>
            </a:r>
            <a:r>
              <a:rPr lang="ru-RU" sz="2800" b="1" cap="none" dirty="0" err="1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(число потерянных лет на 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1000 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населения)</a:t>
            </a:r>
            <a:endParaRPr lang="ru-RU" sz="28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C6CF452-BBDB-487D-91F2-D3B669ED3B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7674" y1="15270" x2="57674" y2="1527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94859" y="699744"/>
            <a:ext cx="846088" cy="145605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6BCFAB-CCD1-41ED-A86C-7872FF80DE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3810" y1="18407" x2="43810" y2="1840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63811" y="642386"/>
            <a:ext cx="887051" cy="145605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5508BE4-6989-4DEC-AD56-F6B0EE738102}"/>
              </a:ext>
            </a:extLst>
          </p:cNvPr>
          <p:cNvSpPr/>
          <p:nvPr/>
        </p:nvSpPr>
        <p:spPr>
          <a:xfrm>
            <a:off x="1417619" y="198652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Все население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1D36FF9-81B1-45DA-B37B-94B287D916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3810" y1="18407" x2="43810" y2="1840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50501" y="642386"/>
            <a:ext cx="887051" cy="145605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0954B0-5518-4759-8711-74723B9224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7674" y1="15270" x2="57674" y2="1527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49376" y="642386"/>
            <a:ext cx="846088" cy="145605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B6C1FA3-7B46-4D48-A7A0-B7BB653B0338}"/>
              </a:ext>
            </a:extLst>
          </p:cNvPr>
          <p:cNvSpPr/>
          <p:nvPr/>
        </p:nvSpPr>
        <p:spPr>
          <a:xfrm>
            <a:off x="9157559" y="1984829"/>
            <a:ext cx="1429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Женщины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51374A3-209C-42E7-8843-06FE76CA6B19}"/>
              </a:ext>
            </a:extLst>
          </p:cNvPr>
          <p:cNvSpPr/>
          <p:nvPr/>
        </p:nvSpPr>
        <p:spPr>
          <a:xfrm>
            <a:off x="5379165" y="1986526"/>
            <a:ext cx="1429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Мужчины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8480D90-764F-4C5D-A757-7AC2D5E70EFB}"/>
              </a:ext>
            </a:extLst>
          </p:cNvPr>
          <p:cNvSpPr/>
          <p:nvPr/>
        </p:nvSpPr>
        <p:spPr>
          <a:xfrm>
            <a:off x="502817" y="2434107"/>
            <a:ext cx="36358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Ишемическая болезнь сердца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4C9E5B5-ADFF-447F-A4D8-73AFB5FEA26D}"/>
              </a:ext>
            </a:extLst>
          </p:cNvPr>
          <p:cNvSpPr/>
          <p:nvPr/>
        </p:nvSpPr>
        <p:spPr>
          <a:xfrm>
            <a:off x="4300575" y="276846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35,57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EA4E064-970E-4565-8E6A-BD8A878501A5}"/>
              </a:ext>
            </a:extLst>
          </p:cNvPr>
          <p:cNvSpPr/>
          <p:nvPr/>
        </p:nvSpPr>
        <p:spPr>
          <a:xfrm>
            <a:off x="5888535" y="276846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39,32</a:t>
            </a: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5CB0E905-295C-4006-B1F1-ACD7ADF25EED}"/>
              </a:ext>
            </a:extLst>
          </p:cNvPr>
          <p:cNvSpPr/>
          <p:nvPr/>
        </p:nvSpPr>
        <p:spPr>
          <a:xfrm>
            <a:off x="5792642" y="2848417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17AE241-E2DC-4B58-A7B6-314A92B4A8DB}"/>
              </a:ext>
            </a:extLst>
          </p:cNvPr>
          <p:cNvSpPr/>
          <p:nvPr/>
        </p:nvSpPr>
        <p:spPr>
          <a:xfrm>
            <a:off x="8165005" y="278648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11,36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3D64AED-5700-4246-AF67-8251BB0C66E7}"/>
              </a:ext>
            </a:extLst>
          </p:cNvPr>
          <p:cNvSpPr/>
          <p:nvPr/>
        </p:nvSpPr>
        <p:spPr>
          <a:xfrm>
            <a:off x="9752965" y="278648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12,90</a:t>
            </a:r>
          </a:p>
        </p:txBody>
      </p:sp>
      <p:sp>
        <p:nvSpPr>
          <p:cNvPr id="23" name="Стрелка: вправо 22">
            <a:extLst>
              <a:ext uri="{FF2B5EF4-FFF2-40B4-BE49-F238E27FC236}">
                <a16:creationId xmlns:a16="http://schemas.microsoft.com/office/drawing/2014/main" id="{B4AB4DAF-4AEE-4701-8B1B-D5B6E2857E56}"/>
              </a:ext>
            </a:extLst>
          </p:cNvPr>
          <p:cNvSpPr/>
          <p:nvPr/>
        </p:nvSpPr>
        <p:spPr>
          <a:xfrm>
            <a:off x="9657074" y="2866434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E5B3D40-2B7C-4843-B289-8243B41AB9ED}"/>
              </a:ext>
            </a:extLst>
          </p:cNvPr>
          <p:cNvSpPr/>
          <p:nvPr/>
        </p:nvSpPr>
        <p:spPr>
          <a:xfrm>
            <a:off x="502817" y="3163664"/>
            <a:ext cx="3635803" cy="584775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Отравления, повреждения с неопределенными намерениями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9489F36-08BD-4EF7-9E3E-3DB8F23334D0}"/>
              </a:ext>
            </a:extLst>
          </p:cNvPr>
          <p:cNvSpPr/>
          <p:nvPr/>
        </p:nvSpPr>
        <p:spPr>
          <a:xfrm>
            <a:off x="590307" y="377422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7,49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E03BD737-5EBD-42D6-B54C-7AD02DDF65F8}"/>
              </a:ext>
            </a:extLst>
          </p:cNvPr>
          <p:cNvSpPr/>
          <p:nvPr/>
        </p:nvSpPr>
        <p:spPr>
          <a:xfrm>
            <a:off x="2193717" y="377422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10,60</a:t>
            </a:r>
          </a:p>
        </p:txBody>
      </p:sp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id="{BA31C88D-FB54-4ED7-BAAA-CF7E44D62A18}"/>
              </a:ext>
            </a:extLst>
          </p:cNvPr>
          <p:cNvSpPr/>
          <p:nvPr/>
        </p:nvSpPr>
        <p:spPr>
          <a:xfrm>
            <a:off x="2097826" y="3844087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57D40E8-4A73-4AE3-8D01-DD62186970F1}"/>
              </a:ext>
            </a:extLst>
          </p:cNvPr>
          <p:cNvSpPr/>
          <p:nvPr/>
        </p:nvSpPr>
        <p:spPr>
          <a:xfrm>
            <a:off x="502818" y="4137629"/>
            <a:ext cx="3635804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Цереброваскулярное заболевание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9809F06-336D-43D5-8A87-872211311CA2}"/>
              </a:ext>
            </a:extLst>
          </p:cNvPr>
          <p:cNvSpPr/>
          <p:nvPr/>
        </p:nvSpPr>
        <p:spPr>
          <a:xfrm>
            <a:off x="590307" y="4747695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13,19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ECEB4AD-68A3-4908-A2DF-894F91FF3E34}"/>
              </a:ext>
            </a:extLst>
          </p:cNvPr>
          <p:cNvSpPr/>
          <p:nvPr/>
        </p:nvSpPr>
        <p:spPr>
          <a:xfrm>
            <a:off x="2193717" y="4747695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8,25</a:t>
            </a:r>
          </a:p>
        </p:txBody>
      </p:sp>
      <p:sp>
        <p:nvSpPr>
          <p:cNvPr id="32" name="Стрелка: вправо 31">
            <a:extLst>
              <a:ext uri="{FF2B5EF4-FFF2-40B4-BE49-F238E27FC236}">
                <a16:creationId xmlns:a16="http://schemas.microsoft.com/office/drawing/2014/main" id="{136CAF1C-F5A1-4C9F-A69D-00103D9D8EF6}"/>
              </a:ext>
            </a:extLst>
          </p:cNvPr>
          <p:cNvSpPr/>
          <p:nvPr/>
        </p:nvSpPr>
        <p:spPr>
          <a:xfrm>
            <a:off x="2097826" y="4817559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B17CE61E-2667-4F9D-8A4C-A6C1424BE264}"/>
              </a:ext>
            </a:extLst>
          </p:cNvPr>
          <p:cNvSpPr/>
          <p:nvPr/>
        </p:nvSpPr>
        <p:spPr>
          <a:xfrm>
            <a:off x="512527" y="5113405"/>
            <a:ext cx="3635804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ВИЧ/СПИД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66E790E-DE7A-49B2-A519-D65B7314D11F}"/>
              </a:ext>
            </a:extLst>
          </p:cNvPr>
          <p:cNvSpPr/>
          <p:nvPr/>
        </p:nvSpPr>
        <p:spPr>
          <a:xfrm>
            <a:off x="605757" y="5476128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0,00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BC67947B-B5E3-4DAA-95B6-844E5708734C}"/>
              </a:ext>
            </a:extLst>
          </p:cNvPr>
          <p:cNvSpPr/>
          <p:nvPr/>
        </p:nvSpPr>
        <p:spPr>
          <a:xfrm>
            <a:off x="2193717" y="5476128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6,98</a:t>
            </a:r>
          </a:p>
        </p:txBody>
      </p:sp>
      <p:sp>
        <p:nvSpPr>
          <p:cNvPr id="36" name="Стрелка: вправо 35">
            <a:extLst>
              <a:ext uri="{FF2B5EF4-FFF2-40B4-BE49-F238E27FC236}">
                <a16:creationId xmlns:a16="http://schemas.microsoft.com/office/drawing/2014/main" id="{E89821E6-F2D3-4DAF-8446-48DBB286457E}"/>
              </a:ext>
            </a:extLst>
          </p:cNvPr>
          <p:cNvSpPr/>
          <p:nvPr/>
        </p:nvSpPr>
        <p:spPr>
          <a:xfrm>
            <a:off x="2097826" y="5556076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10772479-212E-4120-9565-16EBAC91F665}"/>
              </a:ext>
            </a:extLst>
          </p:cNvPr>
          <p:cNvSpPr/>
          <p:nvPr/>
        </p:nvSpPr>
        <p:spPr>
          <a:xfrm>
            <a:off x="502815" y="5842962"/>
            <a:ext cx="3635804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Случайная травма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3F50E22D-610B-4BC5-B04C-BF325F7B7500}"/>
              </a:ext>
            </a:extLst>
          </p:cNvPr>
          <p:cNvSpPr/>
          <p:nvPr/>
        </p:nvSpPr>
        <p:spPr>
          <a:xfrm>
            <a:off x="605757" y="620318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23,68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C298D29-5D24-4AEB-ABAA-0FE871B50178}"/>
              </a:ext>
            </a:extLst>
          </p:cNvPr>
          <p:cNvSpPr/>
          <p:nvPr/>
        </p:nvSpPr>
        <p:spPr>
          <a:xfrm>
            <a:off x="2209167" y="620318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5,96</a:t>
            </a:r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D619B703-8419-40F8-BD80-5B2E4144F426}"/>
              </a:ext>
            </a:extLst>
          </p:cNvPr>
          <p:cNvSpPr/>
          <p:nvPr/>
        </p:nvSpPr>
        <p:spPr>
          <a:xfrm>
            <a:off x="2113275" y="6273051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0895F334-E9AD-427B-975F-EDA3FA23C69A}"/>
              </a:ext>
            </a:extLst>
          </p:cNvPr>
          <p:cNvSpPr/>
          <p:nvPr/>
        </p:nvSpPr>
        <p:spPr>
          <a:xfrm>
            <a:off x="4276123" y="2437345"/>
            <a:ext cx="36358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Ишемическая болезнь сердца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0173F3C5-A4A8-4258-B609-B6AEFCE59704}"/>
              </a:ext>
            </a:extLst>
          </p:cNvPr>
          <p:cNvSpPr/>
          <p:nvPr/>
        </p:nvSpPr>
        <p:spPr>
          <a:xfrm>
            <a:off x="8059486" y="2447933"/>
            <a:ext cx="36358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Ишемическая болезнь сердца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D0B60BC6-83EC-4C1E-B46F-09DF40FED759}"/>
              </a:ext>
            </a:extLst>
          </p:cNvPr>
          <p:cNvSpPr/>
          <p:nvPr/>
        </p:nvSpPr>
        <p:spPr>
          <a:xfrm>
            <a:off x="590307" y="276634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23,05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65CA9706-D56A-452F-8A79-07D6139D55D1}"/>
              </a:ext>
            </a:extLst>
          </p:cNvPr>
          <p:cNvSpPr/>
          <p:nvPr/>
        </p:nvSpPr>
        <p:spPr>
          <a:xfrm>
            <a:off x="2178267" y="276634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25,52</a:t>
            </a:r>
          </a:p>
        </p:txBody>
      </p:sp>
      <p:sp>
        <p:nvSpPr>
          <p:cNvPr id="48" name="Стрелка: вправо 47">
            <a:extLst>
              <a:ext uri="{FF2B5EF4-FFF2-40B4-BE49-F238E27FC236}">
                <a16:creationId xmlns:a16="http://schemas.microsoft.com/office/drawing/2014/main" id="{5A02F414-44BE-43D2-9173-343F47F5B35D}"/>
              </a:ext>
            </a:extLst>
          </p:cNvPr>
          <p:cNvSpPr/>
          <p:nvPr/>
        </p:nvSpPr>
        <p:spPr>
          <a:xfrm>
            <a:off x="2082375" y="2846288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6C18F4CC-C0F7-481F-85DC-9F859300EF11}"/>
              </a:ext>
            </a:extLst>
          </p:cNvPr>
          <p:cNvSpPr/>
          <p:nvPr/>
        </p:nvSpPr>
        <p:spPr>
          <a:xfrm>
            <a:off x="4300575" y="3172877"/>
            <a:ext cx="3611352" cy="584775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Отравления, повреждения с неопределенными намерениями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618A10CE-6F8E-403C-9841-6D256599C870}"/>
              </a:ext>
            </a:extLst>
          </p:cNvPr>
          <p:cNvSpPr/>
          <p:nvPr/>
        </p:nvSpPr>
        <p:spPr>
          <a:xfrm>
            <a:off x="4327312" y="378343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12,13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BEACA461-AE04-4C41-8AE4-D0236DDA934C}"/>
              </a:ext>
            </a:extLst>
          </p:cNvPr>
          <p:cNvSpPr/>
          <p:nvPr/>
        </p:nvSpPr>
        <p:spPr>
          <a:xfrm>
            <a:off x="5930723" y="378343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17,39</a:t>
            </a:r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03C7BADF-5CE5-4897-8756-AEE65FA212FE}"/>
              </a:ext>
            </a:extLst>
          </p:cNvPr>
          <p:cNvSpPr/>
          <p:nvPr/>
        </p:nvSpPr>
        <p:spPr>
          <a:xfrm>
            <a:off x="5834830" y="3853300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AA1FC808-59E2-4145-8EAE-CD573254B6C3}"/>
              </a:ext>
            </a:extLst>
          </p:cNvPr>
          <p:cNvSpPr/>
          <p:nvPr/>
        </p:nvSpPr>
        <p:spPr>
          <a:xfrm>
            <a:off x="4275934" y="4152770"/>
            <a:ext cx="3635804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Цереброваскулярное заболевание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EFFDDBB7-49C4-4E02-B864-4B765E18E153}"/>
              </a:ext>
            </a:extLst>
          </p:cNvPr>
          <p:cNvSpPr/>
          <p:nvPr/>
        </p:nvSpPr>
        <p:spPr>
          <a:xfrm>
            <a:off x="4363423" y="476283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15,41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D3CF56DD-A3EE-48DF-BB29-2CAFE946619A}"/>
              </a:ext>
            </a:extLst>
          </p:cNvPr>
          <p:cNvSpPr/>
          <p:nvPr/>
        </p:nvSpPr>
        <p:spPr>
          <a:xfrm>
            <a:off x="5966833" y="476283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10,97</a:t>
            </a:r>
          </a:p>
        </p:txBody>
      </p:sp>
      <p:sp>
        <p:nvSpPr>
          <p:cNvPr id="60" name="Стрелка: вправо 59">
            <a:extLst>
              <a:ext uri="{FF2B5EF4-FFF2-40B4-BE49-F238E27FC236}">
                <a16:creationId xmlns:a16="http://schemas.microsoft.com/office/drawing/2014/main" id="{933E7DBD-EB27-4A2B-BBF6-AF6D85EBCFA8}"/>
              </a:ext>
            </a:extLst>
          </p:cNvPr>
          <p:cNvSpPr/>
          <p:nvPr/>
        </p:nvSpPr>
        <p:spPr>
          <a:xfrm>
            <a:off x="5870942" y="4832700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508F20F0-1A1E-4CE1-976C-94022575CECE}"/>
              </a:ext>
            </a:extLst>
          </p:cNvPr>
          <p:cNvSpPr/>
          <p:nvPr/>
        </p:nvSpPr>
        <p:spPr>
          <a:xfrm>
            <a:off x="8059486" y="3193248"/>
            <a:ext cx="3635804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Цереброваскулярное заболевание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97BB034F-4272-4A4E-970E-3D92DEF48015}"/>
              </a:ext>
            </a:extLst>
          </p:cNvPr>
          <p:cNvSpPr/>
          <p:nvPr/>
        </p:nvSpPr>
        <p:spPr>
          <a:xfrm>
            <a:off x="8153611" y="3803314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11,13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51BDE785-73E6-41BE-8D2E-FB7F5320D696}"/>
              </a:ext>
            </a:extLst>
          </p:cNvPr>
          <p:cNvSpPr/>
          <p:nvPr/>
        </p:nvSpPr>
        <p:spPr>
          <a:xfrm>
            <a:off x="9757021" y="3803314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5,76</a:t>
            </a:r>
          </a:p>
        </p:txBody>
      </p:sp>
      <p:sp>
        <p:nvSpPr>
          <p:cNvPr id="64" name="Стрелка: вправо 63">
            <a:extLst>
              <a:ext uri="{FF2B5EF4-FFF2-40B4-BE49-F238E27FC236}">
                <a16:creationId xmlns:a16="http://schemas.microsoft.com/office/drawing/2014/main" id="{0F97BE50-8F96-406E-96C8-7EEF289BAE74}"/>
              </a:ext>
            </a:extLst>
          </p:cNvPr>
          <p:cNvSpPr/>
          <p:nvPr/>
        </p:nvSpPr>
        <p:spPr>
          <a:xfrm>
            <a:off x="9661130" y="3873176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214710EA-4F10-4808-A3A5-325EAD6905E0}"/>
              </a:ext>
            </a:extLst>
          </p:cNvPr>
          <p:cNvSpPr/>
          <p:nvPr/>
        </p:nvSpPr>
        <p:spPr>
          <a:xfrm>
            <a:off x="4275934" y="5113405"/>
            <a:ext cx="3635804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Случайная травма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BC5C6C8D-FEA6-491E-82EF-6C9EEEDB416F}"/>
              </a:ext>
            </a:extLst>
          </p:cNvPr>
          <p:cNvSpPr/>
          <p:nvPr/>
        </p:nvSpPr>
        <p:spPr>
          <a:xfrm>
            <a:off x="4378875" y="547363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38,61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91786605-3A7F-4FFF-88CB-E71B7EC3964B}"/>
              </a:ext>
            </a:extLst>
          </p:cNvPr>
          <p:cNvSpPr/>
          <p:nvPr/>
        </p:nvSpPr>
        <p:spPr>
          <a:xfrm>
            <a:off x="5982285" y="547363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9,98</a:t>
            </a:r>
          </a:p>
        </p:txBody>
      </p:sp>
      <p:sp>
        <p:nvSpPr>
          <p:cNvPr id="68" name="Стрелка: вправо 67">
            <a:extLst>
              <a:ext uri="{FF2B5EF4-FFF2-40B4-BE49-F238E27FC236}">
                <a16:creationId xmlns:a16="http://schemas.microsoft.com/office/drawing/2014/main" id="{868BE1AA-D3FA-46CD-A9FF-C4D23E3445FE}"/>
              </a:ext>
            </a:extLst>
          </p:cNvPr>
          <p:cNvSpPr/>
          <p:nvPr/>
        </p:nvSpPr>
        <p:spPr>
          <a:xfrm>
            <a:off x="5886394" y="5543494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3D34BE8-67FA-4DFB-B01C-D3E1FB40F53A}"/>
              </a:ext>
            </a:extLst>
          </p:cNvPr>
          <p:cNvSpPr/>
          <p:nvPr/>
        </p:nvSpPr>
        <p:spPr>
          <a:xfrm>
            <a:off x="4288349" y="5840464"/>
            <a:ext cx="3635804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ВИЧ/СПИ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F4AB7D6E-3849-44DC-8B7C-36F022C57E97}"/>
              </a:ext>
            </a:extLst>
          </p:cNvPr>
          <p:cNvSpPr/>
          <p:nvPr/>
        </p:nvSpPr>
        <p:spPr>
          <a:xfrm>
            <a:off x="4378875" y="620318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0,00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311CA7AE-A0DB-4A9A-B578-5FD9E6896ED8}"/>
              </a:ext>
            </a:extLst>
          </p:cNvPr>
          <p:cNvSpPr/>
          <p:nvPr/>
        </p:nvSpPr>
        <p:spPr>
          <a:xfrm>
            <a:off x="5966835" y="620318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9,85</a:t>
            </a:r>
          </a:p>
        </p:txBody>
      </p:sp>
      <p:sp>
        <p:nvSpPr>
          <p:cNvPr id="72" name="Стрелка: вправо 71">
            <a:extLst>
              <a:ext uri="{FF2B5EF4-FFF2-40B4-BE49-F238E27FC236}">
                <a16:creationId xmlns:a16="http://schemas.microsoft.com/office/drawing/2014/main" id="{FA63FEFB-6974-411C-9618-3B5E192722A6}"/>
              </a:ext>
            </a:extLst>
          </p:cNvPr>
          <p:cNvSpPr/>
          <p:nvPr/>
        </p:nvSpPr>
        <p:spPr>
          <a:xfrm>
            <a:off x="5870943" y="6283135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750C1CE2-00EC-494D-A6C2-4C5F3E336689}"/>
              </a:ext>
            </a:extLst>
          </p:cNvPr>
          <p:cNvSpPr/>
          <p:nvPr/>
        </p:nvSpPr>
        <p:spPr>
          <a:xfrm>
            <a:off x="8059107" y="4176022"/>
            <a:ext cx="3636183" cy="58477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Хронический гепатит, фиброз и цирроз печени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A2D75284-FD07-4FE3-92D7-5148134C19F3}"/>
              </a:ext>
            </a:extLst>
          </p:cNvPr>
          <p:cNvSpPr/>
          <p:nvPr/>
        </p:nvSpPr>
        <p:spPr>
          <a:xfrm>
            <a:off x="8165005" y="4789462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2,17</a:t>
            </a: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0868879E-7CD4-48E2-A22F-D1407CE3494C}"/>
              </a:ext>
            </a:extLst>
          </p:cNvPr>
          <p:cNvSpPr/>
          <p:nvPr/>
        </p:nvSpPr>
        <p:spPr>
          <a:xfrm>
            <a:off x="9752965" y="4789462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4,77</a:t>
            </a:r>
          </a:p>
        </p:txBody>
      </p:sp>
      <p:sp>
        <p:nvSpPr>
          <p:cNvPr id="76" name="Стрелка: вправо 75">
            <a:extLst>
              <a:ext uri="{FF2B5EF4-FFF2-40B4-BE49-F238E27FC236}">
                <a16:creationId xmlns:a16="http://schemas.microsoft.com/office/drawing/2014/main" id="{FF6EF4EE-46E0-4677-AFB7-31A3CE9D05D5}"/>
              </a:ext>
            </a:extLst>
          </p:cNvPr>
          <p:cNvSpPr/>
          <p:nvPr/>
        </p:nvSpPr>
        <p:spPr>
          <a:xfrm>
            <a:off x="9657074" y="4869410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0FD10CCD-51A6-40F0-BD3D-A5895760E820}"/>
              </a:ext>
            </a:extLst>
          </p:cNvPr>
          <p:cNvSpPr/>
          <p:nvPr/>
        </p:nvSpPr>
        <p:spPr>
          <a:xfrm>
            <a:off x="8083937" y="5127232"/>
            <a:ext cx="3611352" cy="584775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Отравления, повреждения с неопределенными намерениями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9ACDED85-6357-4D44-ADD5-F91E10F454E1}"/>
              </a:ext>
            </a:extLst>
          </p:cNvPr>
          <p:cNvSpPr/>
          <p:nvPr/>
        </p:nvSpPr>
        <p:spPr>
          <a:xfrm>
            <a:off x="8162048" y="5736175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3,16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538CE8FD-1872-496E-8ACE-178D52AFE184}"/>
              </a:ext>
            </a:extLst>
          </p:cNvPr>
          <p:cNvSpPr/>
          <p:nvPr/>
        </p:nvSpPr>
        <p:spPr>
          <a:xfrm>
            <a:off x="9765457" y="5736175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4,39</a:t>
            </a:r>
          </a:p>
        </p:txBody>
      </p:sp>
      <p:sp>
        <p:nvSpPr>
          <p:cNvPr id="80" name="Стрелка: вправо 79">
            <a:extLst>
              <a:ext uri="{FF2B5EF4-FFF2-40B4-BE49-F238E27FC236}">
                <a16:creationId xmlns:a16="http://schemas.microsoft.com/office/drawing/2014/main" id="{90EADF3A-A8FD-4190-928A-A55003B8F88C}"/>
              </a:ext>
            </a:extLst>
          </p:cNvPr>
          <p:cNvSpPr/>
          <p:nvPr/>
        </p:nvSpPr>
        <p:spPr>
          <a:xfrm>
            <a:off x="9669566" y="5806039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8B996226-EADC-474B-8167-E43E46E15C65}"/>
              </a:ext>
            </a:extLst>
          </p:cNvPr>
          <p:cNvSpPr/>
          <p:nvPr/>
        </p:nvSpPr>
        <p:spPr>
          <a:xfrm>
            <a:off x="8083938" y="6078442"/>
            <a:ext cx="3635804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ВИЧ/СПИД</a:t>
            </a:r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76B427F2-80D0-42B5-855E-9FE2086110C2}"/>
              </a:ext>
            </a:extLst>
          </p:cNvPr>
          <p:cNvSpPr/>
          <p:nvPr/>
        </p:nvSpPr>
        <p:spPr>
          <a:xfrm>
            <a:off x="8186879" y="6441165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0,00</a:t>
            </a: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AAB53F54-B328-4183-8A39-D568F9135A48}"/>
              </a:ext>
            </a:extLst>
          </p:cNvPr>
          <p:cNvSpPr/>
          <p:nvPr/>
        </p:nvSpPr>
        <p:spPr>
          <a:xfrm>
            <a:off x="9774839" y="6441165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4,35</a:t>
            </a:r>
          </a:p>
        </p:txBody>
      </p:sp>
      <p:sp>
        <p:nvSpPr>
          <p:cNvPr id="84" name="Стрелка: вправо 83">
            <a:extLst>
              <a:ext uri="{FF2B5EF4-FFF2-40B4-BE49-F238E27FC236}">
                <a16:creationId xmlns:a16="http://schemas.microsoft.com/office/drawing/2014/main" id="{49176D58-04D3-4DFA-AE69-F0A0BC23C6AE}"/>
              </a:ext>
            </a:extLst>
          </p:cNvPr>
          <p:cNvSpPr/>
          <p:nvPr/>
        </p:nvSpPr>
        <p:spPr>
          <a:xfrm>
            <a:off x="9678947" y="6521113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0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12A36-0B76-4B45-837D-30DBAFAEB0FC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наиболее значимых причин </a:t>
            </a:r>
            <a:r>
              <a:rPr lang="ru-RU" sz="2800" b="1" cap="none" dirty="0" smtClean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предотвратимой 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смертности 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показателю </a:t>
            </a:r>
            <a:r>
              <a:rPr lang="en-US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(число потерянных лет на 1000 населения) в 2019 г.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6F9E31D-8621-4455-AD27-824A82997E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7674" y1="15270" x2="57674" y2="1527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94859" y="699744"/>
            <a:ext cx="846088" cy="145605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392BF81-8BFB-44AA-9626-B077D45C6D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3810" y1="18407" x2="43810" y2="1840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63811" y="642386"/>
            <a:ext cx="887051" cy="1456058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3D434A7-0783-4FC0-99FD-13F89D8E4F4D}"/>
              </a:ext>
            </a:extLst>
          </p:cNvPr>
          <p:cNvSpPr/>
          <p:nvPr/>
        </p:nvSpPr>
        <p:spPr>
          <a:xfrm>
            <a:off x="1417619" y="198652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Все население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7A0B43B-E31D-4503-891B-22D5C5EE64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3810" y1="18407" x2="43810" y2="1840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50501" y="642386"/>
            <a:ext cx="887051" cy="145605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E672B4E-9D7A-473D-A935-2E023B4011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7674" y1="15270" x2="57674" y2="1527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49376" y="642386"/>
            <a:ext cx="846088" cy="1456058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C6DE63E-6C06-4E8C-8897-EE63CBBCCE17}"/>
              </a:ext>
            </a:extLst>
          </p:cNvPr>
          <p:cNvSpPr/>
          <p:nvPr/>
        </p:nvSpPr>
        <p:spPr>
          <a:xfrm>
            <a:off x="9157559" y="1984829"/>
            <a:ext cx="1429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Женщины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F6A0BE7-8673-4A50-96EF-CB02A74ECCAF}"/>
              </a:ext>
            </a:extLst>
          </p:cNvPr>
          <p:cNvSpPr/>
          <p:nvPr/>
        </p:nvSpPr>
        <p:spPr>
          <a:xfrm>
            <a:off x="5379165" y="1986526"/>
            <a:ext cx="1429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Мужчины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37CB9D8-DFD9-4FE1-A0C1-4516E54AD4C5}"/>
              </a:ext>
            </a:extLst>
          </p:cNvPr>
          <p:cNvSpPr/>
          <p:nvPr/>
        </p:nvSpPr>
        <p:spPr>
          <a:xfrm>
            <a:off x="502817" y="2434107"/>
            <a:ext cx="36358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Ишемическая болезнь сердца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E77423D-A82C-4B1A-A580-B505632A245E}"/>
              </a:ext>
            </a:extLst>
          </p:cNvPr>
          <p:cNvSpPr/>
          <p:nvPr/>
        </p:nvSpPr>
        <p:spPr>
          <a:xfrm>
            <a:off x="4300575" y="276846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17,79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85ECDE8-6142-4F70-BDCB-A2E8DBF69F97}"/>
              </a:ext>
            </a:extLst>
          </p:cNvPr>
          <p:cNvSpPr/>
          <p:nvPr/>
        </p:nvSpPr>
        <p:spPr>
          <a:xfrm>
            <a:off x="5888535" y="276846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19,66</a:t>
            </a: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D70D46E6-59AA-451F-910C-684C1F7A218D}"/>
              </a:ext>
            </a:extLst>
          </p:cNvPr>
          <p:cNvSpPr/>
          <p:nvPr/>
        </p:nvSpPr>
        <p:spPr>
          <a:xfrm>
            <a:off x="5792642" y="2848417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2F89000-9C9D-40DE-82FE-79D74368B9C3}"/>
              </a:ext>
            </a:extLst>
          </p:cNvPr>
          <p:cNvSpPr/>
          <p:nvPr/>
        </p:nvSpPr>
        <p:spPr>
          <a:xfrm>
            <a:off x="8165005" y="278648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5,68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32D8ADA-7163-443C-BB34-834AA13851C5}"/>
              </a:ext>
            </a:extLst>
          </p:cNvPr>
          <p:cNvSpPr/>
          <p:nvPr/>
        </p:nvSpPr>
        <p:spPr>
          <a:xfrm>
            <a:off x="9752965" y="278648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6,45</a:t>
            </a:r>
          </a:p>
        </p:txBody>
      </p:sp>
      <p:sp>
        <p:nvSpPr>
          <p:cNvPr id="23" name="Стрелка: вправо 22">
            <a:extLst>
              <a:ext uri="{FF2B5EF4-FFF2-40B4-BE49-F238E27FC236}">
                <a16:creationId xmlns:a16="http://schemas.microsoft.com/office/drawing/2014/main" id="{56F6C6EB-C0C2-4FEC-A56C-A330E9F51DA2}"/>
              </a:ext>
            </a:extLst>
          </p:cNvPr>
          <p:cNvSpPr/>
          <p:nvPr/>
        </p:nvSpPr>
        <p:spPr>
          <a:xfrm>
            <a:off x="9657074" y="2866434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250958C-C4D7-4E94-82F1-07BE4BB6D586}"/>
              </a:ext>
            </a:extLst>
          </p:cNvPr>
          <p:cNvSpPr/>
          <p:nvPr/>
        </p:nvSpPr>
        <p:spPr>
          <a:xfrm>
            <a:off x="502817" y="3163664"/>
            <a:ext cx="3635803" cy="584775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Отравления, повреждения с неопределенными намерениями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13A3B25-E375-42E0-A28A-31A8D92F657E}"/>
              </a:ext>
            </a:extLst>
          </p:cNvPr>
          <p:cNvSpPr/>
          <p:nvPr/>
        </p:nvSpPr>
        <p:spPr>
          <a:xfrm>
            <a:off x="590307" y="377422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7,49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EC9A55F-CCBF-40BE-99B4-72751C756E0B}"/>
              </a:ext>
            </a:extLst>
          </p:cNvPr>
          <p:cNvSpPr/>
          <p:nvPr/>
        </p:nvSpPr>
        <p:spPr>
          <a:xfrm>
            <a:off x="2193717" y="377422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10,60</a:t>
            </a:r>
          </a:p>
        </p:txBody>
      </p:sp>
      <p:sp>
        <p:nvSpPr>
          <p:cNvPr id="27" name="Стрелка: вправо 26">
            <a:extLst>
              <a:ext uri="{FF2B5EF4-FFF2-40B4-BE49-F238E27FC236}">
                <a16:creationId xmlns:a16="http://schemas.microsoft.com/office/drawing/2014/main" id="{581BD909-336D-4E81-AF28-AE62DE758798}"/>
              </a:ext>
            </a:extLst>
          </p:cNvPr>
          <p:cNvSpPr/>
          <p:nvPr/>
        </p:nvSpPr>
        <p:spPr>
          <a:xfrm>
            <a:off x="2097826" y="3844087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B330C2B-8294-40BB-9990-CCEDD6B4A24F}"/>
              </a:ext>
            </a:extLst>
          </p:cNvPr>
          <p:cNvSpPr/>
          <p:nvPr/>
        </p:nvSpPr>
        <p:spPr>
          <a:xfrm>
            <a:off x="500311" y="5673067"/>
            <a:ext cx="3635804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Алкогольные расстройства и отравления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0EFBB20-4FE4-4787-8171-D3F53FEFAD89}"/>
              </a:ext>
            </a:extLst>
          </p:cNvPr>
          <p:cNvSpPr/>
          <p:nvPr/>
        </p:nvSpPr>
        <p:spPr>
          <a:xfrm>
            <a:off x="587800" y="628313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12,35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9FE77953-6316-49E1-953F-9250E8AC5822}"/>
              </a:ext>
            </a:extLst>
          </p:cNvPr>
          <p:cNvSpPr/>
          <p:nvPr/>
        </p:nvSpPr>
        <p:spPr>
          <a:xfrm>
            <a:off x="2191211" y="628313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5,93</a:t>
            </a:r>
          </a:p>
        </p:txBody>
      </p:sp>
      <p:sp>
        <p:nvSpPr>
          <p:cNvPr id="31" name="Стрелка: вправо 30">
            <a:extLst>
              <a:ext uri="{FF2B5EF4-FFF2-40B4-BE49-F238E27FC236}">
                <a16:creationId xmlns:a16="http://schemas.microsoft.com/office/drawing/2014/main" id="{F21D9443-E0A3-426F-8A59-5BFBAF7F2141}"/>
              </a:ext>
            </a:extLst>
          </p:cNvPr>
          <p:cNvSpPr/>
          <p:nvPr/>
        </p:nvSpPr>
        <p:spPr>
          <a:xfrm>
            <a:off x="2095318" y="6352997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0B1BE87-5F3B-4E68-B59B-9D79B3B5CA62}"/>
              </a:ext>
            </a:extLst>
          </p:cNvPr>
          <p:cNvSpPr/>
          <p:nvPr/>
        </p:nvSpPr>
        <p:spPr>
          <a:xfrm>
            <a:off x="531309" y="4167695"/>
            <a:ext cx="3635804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ВИЧ/СПИД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1CE67322-0BE6-4A13-986F-C6326AA9BE0C}"/>
              </a:ext>
            </a:extLst>
          </p:cNvPr>
          <p:cNvSpPr/>
          <p:nvPr/>
        </p:nvSpPr>
        <p:spPr>
          <a:xfrm>
            <a:off x="603249" y="4529025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0,00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33ED929-7B90-487C-AECD-68DD000E2DA0}"/>
              </a:ext>
            </a:extLst>
          </p:cNvPr>
          <p:cNvSpPr/>
          <p:nvPr/>
        </p:nvSpPr>
        <p:spPr>
          <a:xfrm>
            <a:off x="2191211" y="4529025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6,98</a:t>
            </a:r>
          </a:p>
        </p:txBody>
      </p:sp>
      <p:sp>
        <p:nvSpPr>
          <p:cNvPr id="35" name="Стрелка: вправо 34">
            <a:extLst>
              <a:ext uri="{FF2B5EF4-FFF2-40B4-BE49-F238E27FC236}">
                <a16:creationId xmlns:a16="http://schemas.microsoft.com/office/drawing/2014/main" id="{2A45BDB6-769E-40B3-B862-A3ED2B64E44F}"/>
              </a:ext>
            </a:extLst>
          </p:cNvPr>
          <p:cNvSpPr/>
          <p:nvPr/>
        </p:nvSpPr>
        <p:spPr>
          <a:xfrm>
            <a:off x="2095318" y="4608973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35F68580-7FBE-470F-9C63-1B5350E4536D}"/>
              </a:ext>
            </a:extLst>
          </p:cNvPr>
          <p:cNvSpPr/>
          <p:nvPr/>
        </p:nvSpPr>
        <p:spPr>
          <a:xfrm>
            <a:off x="485615" y="4922526"/>
            <a:ext cx="3635804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Случайная травма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2D440935-FD9F-4580-B0F8-9D8E72D0D9D4}"/>
              </a:ext>
            </a:extLst>
          </p:cNvPr>
          <p:cNvSpPr/>
          <p:nvPr/>
        </p:nvSpPr>
        <p:spPr>
          <a:xfrm>
            <a:off x="588557" y="5282751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23,68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780167BC-47D9-4C2C-A862-B489B1B0C3A9}"/>
              </a:ext>
            </a:extLst>
          </p:cNvPr>
          <p:cNvSpPr/>
          <p:nvPr/>
        </p:nvSpPr>
        <p:spPr>
          <a:xfrm>
            <a:off x="2191967" y="5282751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5,96</a:t>
            </a:r>
          </a:p>
        </p:txBody>
      </p: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C5AA53E5-98B1-4FBA-BA64-E196F184DE2E}"/>
              </a:ext>
            </a:extLst>
          </p:cNvPr>
          <p:cNvSpPr/>
          <p:nvPr/>
        </p:nvSpPr>
        <p:spPr>
          <a:xfrm>
            <a:off x="2096075" y="5352615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5D6FC873-D866-473B-8E3D-A1F98F2BFE2D}"/>
              </a:ext>
            </a:extLst>
          </p:cNvPr>
          <p:cNvSpPr/>
          <p:nvPr/>
        </p:nvSpPr>
        <p:spPr>
          <a:xfrm>
            <a:off x="4276123" y="2437345"/>
            <a:ext cx="36358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Ишемическая болезнь сердца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985CAEE-F78F-4114-91D8-D76CA6161D52}"/>
              </a:ext>
            </a:extLst>
          </p:cNvPr>
          <p:cNvSpPr/>
          <p:nvPr/>
        </p:nvSpPr>
        <p:spPr>
          <a:xfrm>
            <a:off x="8059486" y="2447933"/>
            <a:ext cx="36358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Ишемическая болезнь сердца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2BB43F9E-6EA0-49AB-8F0D-C5045856F87B}"/>
              </a:ext>
            </a:extLst>
          </p:cNvPr>
          <p:cNvSpPr/>
          <p:nvPr/>
        </p:nvSpPr>
        <p:spPr>
          <a:xfrm>
            <a:off x="590307" y="276634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11,53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B13C2160-6841-41F3-8D1C-6BDFB9A528D1}"/>
              </a:ext>
            </a:extLst>
          </p:cNvPr>
          <p:cNvSpPr/>
          <p:nvPr/>
        </p:nvSpPr>
        <p:spPr>
          <a:xfrm>
            <a:off x="2178267" y="276634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12,76</a:t>
            </a:r>
          </a:p>
        </p:txBody>
      </p:sp>
      <p:sp>
        <p:nvSpPr>
          <p:cNvPr id="44" name="Стрелка: вправо 43">
            <a:extLst>
              <a:ext uri="{FF2B5EF4-FFF2-40B4-BE49-F238E27FC236}">
                <a16:creationId xmlns:a16="http://schemas.microsoft.com/office/drawing/2014/main" id="{272A5DCE-EA35-4E55-80E6-DF93538CB1BD}"/>
              </a:ext>
            </a:extLst>
          </p:cNvPr>
          <p:cNvSpPr/>
          <p:nvPr/>
        </p:nvSpPr>
        <p:spPr>
          <a:xfrm>
            <a:off x="2082375" y="2846288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89C7B7A5-FD31-4BF9-9FA7-48E6AC13ADD8}"/>
              </a:ext>
            </a:extLst>
          </p:cNvPr>
          <p:cNvSpPr/>
          <p:nvPr/>
        </p:nvSpPr>
        <p:spPr>
          <a:xfrm>
            <a:off x="4300575" y="3172877"/>
            <a:ext cx="3611352" cy="584775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Отравления, повреждения с неопределенными намерениями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D989755-7DE7-4E06-AB46-A045CD8D289C}"/>
              </a:ext>
            </a:extLst>
          </p:cNvPr>
          <p:cNvSpPr/>
          <p:nvPr/>
        </p:nvSpPr>
        <p:spPr>
          <a:xfrm>
            <a:off x="4327312" y="378343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12,13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B8150BE-0DF1-4818-ABFB-6AABD91D0955}"/>
              </a:ext>
            </a:extLst>
          </p:cNvPr>
          <p:cNvSpPr/>
          <p:nvPr/>
        </p:nvSpPr>
        <p:spPr>
          <a:xfrm>
            <a:off x="5930723" y="378343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17,39</a:t>
            </a:r>
          </a:p>
        </p:txBody>
      </p:sp>
      <p:sp>
        <p:nvSpPr>
          <p:cNvPr id="48" name="Стрелка: вправо 47">
            <a:extLst>
              <a:ext uri="{FF2B5EF4-FFF2-40B4-BE49-F238E27FC236}">
                <a16:creationId xmlns:a16="http://schemas.microsoft.com/office/drawing/2014/main" id="{94D4A8B5-4642-485C-9262-AB09C8023AA5}"/>
              </a:ext>
            </a:extLst>
          </p:cNvPr>
          <p:cNvSpPr/>
          <p:nvPr/>
        </p:nvSpPr>
        <p:spPr>
          <a:xfrm>
            <a:off x="5834830" y="3853300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D82DD73C-5197-451A-A0D6-566F3230F870}"/>
              </a:ext>
            </a:extLst>
          </p:cNvPr>
          <p:cNvSpPr/>
          <p:nvPr/>
        </p:nvSpPr>
        <p:spPr>
          <a:xfrm>
            <a:off x="4278099" y="5669405"/>
            <a:ext cx="3635804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Алкогольные расстройства и отравления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97A6129F-1F0F-4101-80B6-6D3405D6A945}"/>
              </a:ext>
            </a:extLst>
          </p:cNvPr>
          <p:cNvSpPr/>
          <p:nvPr/>
        </p:nvSpPr>
        <p:spPr>
          <a:xfrm>
            <a:off x="4365588" y="6279471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19,70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153511EF-8182-4435-BED4-021D84A698FC}"/>
              </a:ext>
            </a:extLst>
          </p:cNvPr>
          <p:cNvSpPr/>
          <p:nvPr/>
        </p:nvSpPr>
        <p:spPr>
          <a:xfrm>
            <a:off x="5968999" y="6279471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8,91</a:t>
            </a:r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F12E1D8-27C3-4724-A5D2-A4BD46F24920}"/>
              </a:ext>
            </a:extLst>
          </p:cNvPr>
          <p:cNvSpPr/>
          <p:nvPr/>
        </p:nvSpPr>
        <p:spPr>
          <a:xfrm>
            <a:off x="5873106" y="6349335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C33AB163-F3FB-44C9-B973-BF9B90AD8E05}"/>
              </a:ext>
            </a:extLst>
          </p:cNvPr>
          <p:cNvSpPr/>
          <p:nvPr/>
        </p:nvSpPr>
        <p:spPr>
          <a:xfrm>
            <a:off x="8098523" y="5786463"/>
            <a:ext cx="3635804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Алкогольные расстройства и отравления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EEC6E018-A6BE-4545-8C36-B3E343AAC8A4}"/>
              </a:ext>
            </a:extLst>
          </p:cNvPr>
          <p:cNvSpPr/>
          <p:nvPr/>
        </p:nvSpPr>
        <p:spPr>
          <a:xfrm>
            <a:off x="8192648" y="639652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5,48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9EBF9E96-A052-44EE-862B-09F995BE59EB}"/>
              </a:ext>
            </a:extLst>
          </p:cNvPr>
          <p:cNvSpPr/>
          <p:nvPr/>
        </p:nvSpPr>
        <p:spPr>
          <a:xfrm>
            <a:off x="9796059" y="639652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3,20</a:t>
            </a:r>
          </a:p>
        </p:txBody>
      </p:sp>
      <p:sp>
        <p:nvSpPr>
          <p:cNvPr id="56" name="Стрелка: вправо 55">
            <a:extLst>
              <a:ext uri="{FF2B5EF4-FFF2-40B4-BE49-F238E27FC236}">
                <a16:creationId xmlns:a16="http://schemas.microsoft.com/office/drawing/2014/main" id="{B5FEDB0B-B4D4-44B9-9FF6-E1B20C96D48A}"/>
              </a:ext>
            </a:extLst>
          </p:cNvPr>
          <p:cNvSpPr/>
          <p:nvPr/>
        </p:nvSpPr>
        <p:spPr>
          <a:xfrm>
            <a:off x="9700166" y="6466393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500353FD-9E9F-42FF-8BEC-DE14F8A62F23}"/>
              </a:ext>
            </a:extLst>
          </p:cNvPr>
          <p:cNvSpPr/>
          <p:nvPr/>
        </p:nvSpPr>
        <p:spPr>
          <a:xfrm>
            <a:off x="4275934" y="4166302"/>
            <a:ext cx="3635804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Случайная травма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BD4AA049-E286-4935-8B5D-02EF4ECB4227}"/>
              </a:ext>
            </a:extLst>
          </p:cNvPr>
          <p:cNvSpPr/>
          <p:nvPr/>
        </p:nvSpPr>
        <p:spPr>
          <a:xfrm>
            <a:off x="4378875" y="452652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38,61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F52684B9-4207-44F7-A470-D21A29873CC6}"/>
              </a:ext>
            </a:extLst>
          </p:cNvPr>
          <p:cNvSpPr/>
          <p:nvPr/>
        </p:nvSpPr>
        <p:spPr>
          <a:xfrm>
            <a:off x="5982285" y="452652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9,98</a:t>
            </a:r>
          </a:p>
        </p:txBody>
      </p:sp>
      <p:sp>
        <p:nvSpPr>
          <p:cNvPr id="60" name="Стрелка: вправо 59">
            <a:extLst>
              <a:ext uri="{FF2B5EF4-FFF2-40B4-BE49-F238E27FC236}">
                <a16:creationId xmlns:a16="http://schemas.microsoft.com/office/drawing/2014/main" id="{350FA765-8243-4F3C-9144-744AF0DC83FD}"/>
              </a:ext>
            </a:extLst>
          </p:cNvPr>
          <p:cNvSpPr/>
          <p:nvPr/>
        </p:nvSpPr>
        <p:spPr>
          <a:xfrm>
            <a:off x="5886394" y="4596391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C9702B73-36EE-4BB2-94A1-4BBE197F4C33}"/>
              </a:ext>
            </a:extLst>
          </p:cNvPr>
          <p:cNvSpPr/>
          <p:nvPr/>
        </p:nvSpPr>
        <p:spPr>
          <a:xfrm>
            <a:off x="4275934" y="4929907"/>
            <a:ext cx="3635804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ВИЧ/СПИД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396534F5-BF9A-44FA-81DD-791DD380519D}"/>
              </a:ext>
            </a:extLst>
          </p:cNvPr>
          <p:cNvSpPr/>
          <p:nvPr/>
        </p:nvSpPr>
        <p:spPr>
          <a:xfrm>
            <a:off x="4378875" y="529263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0,00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4FC80408-9F03-45FE-9275-27C994597F2E}"/>
              </a:ext>
            </a:extLst>
          </p:cNvPr>
          <p:cNvSpPr/>
          <p:nvPr/>
        </p:nvSpPr>
        <p:spPr>
          <a:xfrm>
            <a:off x="5966835" y="529263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9,85</a:t>
            </a:r>
          </a:p>
        </p:txBody>
      </p:sp>
      <p:sp>
        <p:nvSpPr>
          <p:cNvPr id="64" name="Стрелка: вправо 63">
            <a:extLst>
              <a:ext uri="{FF2B5EF4-FFF2-40B4-BE49-F238E27FC236}">
                <a16:creationId xmlns:a16="http://schemas.microsoft.com/office/drawing/2014/main" id="{E33FBC83-2D55-430E-8E69-B5ECC6A2D04C}"/>
              </a:ext>
            </a:extLst>
          </p:cNvPr>
          <p:cNvSpPr/>
          <p:nvPr/>
        </p:nvSpPr>
        <p:spPr>
          <a:xfrm>
            <a:off x="5870943" y="5372578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FBE598D3-156D-4C8B-B554-D5012E6A811E}"/>
              </a:ext>
            </a:extLst>
          </p:cNvPr>
          <p:cNvSpPr/>
          <p:nvPr/>
        </p:nvSpPr>
        <p:spPr>
          <a:xfrm>
            <a:off x="8073693" y="3180684"/>
            <a:ext cx="3636183" cy="58477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Хронический гепатит, фиброз и цирроз печени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CE520A59-B32D-42A6-A269-7194F94B9928}"/>
              </a:ext>
            </a:extLst>
          </p:cNvPr>
          <p:cNvSpPr/>
          <p:nvPr/>
        </p:nvSpPr>
        <p:spPr>
          <a:xfrm>
            <a:off x="8179591" y="3794124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2,17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94F18F05-0FC0-49DE-8F3D-3D42A33BB415}"/>
              </a:ext>
            </a:extLst>
          </p:cNvPr>
          <p:cNvSpPr/>
          <p:nvPr/>
        </p:nvSpPr>
        <p:spPr>
          <a:xfrm>
            <a:off x="9767551" y="3794124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4,77</a:t>
            </a:r>
          </a:p>
        </p:txBody>
      </p:sp>
      <p:sp>
        <p:nvSpPr>
          <p:cNvPr id="68" name="Стрелка: вправо 67">
            <a:extLst>
              <a:ext uri="{FF2B5EF4-FFF2-40B4-BE49-F238E27FC236}">
                <a16:creationId xmlns:a16="http://schemas.microsoft.com/office/drawing/2014/main" id="{6F9F10F6-8DC0-424E-B0D4-EDC4D81202C0}"/>
              </a:ext>
            </a:extLst>
          </p:cNvPr>
          <p:cNvSpPr/>
          <p:nvPr/>
        </p:nvSpPr>
        <p:spPr>
          <a:xfrm>
            <a:off x="9671658" y="3874071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A990CFF-A536-46C3-8FAF-EE99815ECBB6}"/>
              </a:ext>
            </a:extLst>
          </p:cNvPr>
          <p:cNvSpPr/>
          <p:nvPr/>
        </p:nvSpPr>
        <p:spPr>
          <a:xfrm>
            <a:off x="8098523" y="4131893"/>
            <a:ext cx="3611352" cy="584775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Отравления, повреждения с неопределенными намерениями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FDAC53D1-98A8-4CAD-8D6B-3EB5FA9B6FBE}"/>
              </a:ext>
            </a:extLst>
          </p:cNvPr>
          <p:cNvSpPr/>
          <p:nvPr/>
        </p:nvSpPr>
        <p:spPr>
          <a:xfrm>
            <a:off x="8176633" y="474083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3,16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D7947B33-5283-4CC2-B14B-4FFD20B757F7}"/>
              </a:ext>
            </a:extLst>
          </p:cNvPr>
          <p:cNvSpPr/>
          <p:nvPr/>
        </p:nvSpPr>
        <p:spPr>
          <a:xfrm>
            <a:off x="9780043" y="474083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4,39</a:t>
            </a:r>
          </a:p>
        </p:txBody>
      </p:sp>
      <p:sp>
        <p:nvSpPr>
          <p:cNvPr id="72" name="Стрелка: вправо 71">
            <a:extLst>
              <a:ext uri="{FF2B5EF4-FFF2-40B4-BE49-F238E27FC236}">
                <a16:creationId xmlns:a16="http://schemas.microsoft.com/office/drawing/2014/main" id="{12B80EE3-72C4-4AA1-A650-1B28E54AB905}"/>
              </a:ext>
            </a:extLst>
          </p:cNvPr>
          <p:cNvSpPr/>
          <p:nvPr/>
        </p:nvSpPr>
        <p:spPr>
          <a:xfrm>
            <a:off x="9684151" y="4810701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B29D6AB1-2D0E-470E-9DED-098B82D7EB31}"/>
              </a:ext>
            </a:extLst>
          </p:cNvPr>
          <p:cNvSpPr/>
          <p:nvPr/>
        </p:nvSpPr>
        <p:spPr>
          <a:xfrm>
            <a:off x="8098523" y="5083104"/>
            <a:ext cx="3635804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ВИЧ/СПИД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552E06DE-0862-4E84-A0B0-64DE108CD7A2}"/>
              </a:ext>
            </a:extLst>
          </p:cNvPr>
          <p:cNvSpPr/>
          <p:nvPr/>
        </p:nvSpPr>
        <p:spPr>
          <a:xfrm>
            <a:off x="8201464" y="544582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0,00</a:t>
            </a: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F4E485FA-DF89-41ED-A85B-96AB0B377741}"/>
              </a:ext>
            </a:extLst>
          </p:cNvPr>
          <p:cNvSpPr/>
          <p:nvPr/>
        </p:nvSpPr>
        <p:spPr>
          <a:xfrm>
            <a:off x="9789424" y="5445827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4,35</a:t>
            </a:r>
          </a:p>
        </p:txBody>
      </p:sp>
      <p:sp>
        <p:nvSpPr>
          <p:cNvPr id="76" name="Стрелка: вправо 75">
            <a:extLst>
              <a:ext uri="{FF2B5EF4-FFF2-40B4-BE49-F238E27FC236}">
                <a16:creationId xmlns:a16="http://schemas.microsoft.com/office/drawing/2014/main" id="{7FC57687-F2F2-4CED-A72B-E53ED902E788}"/>
              </a:ext>
            </a:extLst>
          </p:cNvPr>
          <p:cNvSpPr/>
          <p:nvPr/>
        </p:nvSpPr>
        <p:spPr>
          <a:xfrm>
            <a:off x="9693533" y="5525775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6881E-DEAB-4F59-AA12-A1C72AEE31D8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наиболее значимых причин </a:t>
            </a:r>
            <a:r>
              <a:rPr lang="ru-RU" sz="2800" b="1" cap="none" dirty="0" smtClean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излечимой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смертности по показателю </a:t>
            </a:r>
            <a:r>
              <a:rPr lang="en-US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(число потерянных лет на 1000 населения) в 2019 г.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929185D-8CE6-4338-8342-71624D7FF3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7674" y1="15270" x2="57674" y2="1527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94859" y="699744"/>
            <a:ext cx="846088" cy="145605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DE654E8-8787-408C-8220-8AAE9978DA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3810" y1="18407" x2="43810" y2="1840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63811" y="642386"/>
            <a:ext cx="887051" cy="1456058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0E71665-F1DC-48E7-9FEB-D3FE1115596C}"/>
              </a:ext>
            </a:extLst>
          </p:cNvPr>
          <p:cNvSpPr/>
          <p:nvPr/>
        </p:nvSpPr>
        <p:spPr>
          <a:xfrm>
            <a:off x="1417619" y="198652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Все население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E5626E5-FE6B-41FB-BBCD-B9EE2FB4E2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3810" y1="18407" x2="43810" y2="1840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50501" y="642386"/>
            <a:ext cx="887051" cy="145605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4EF7B84-0BF2-4628-8815-E5C1501F89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7674" y1="15270" x2="57674" y2="1527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49376" y="642386"/>
            <a:ext cx="846088" cy="1456058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9F277F5-85A4-4274-8919-85241C6A27E2}"/>
              </a:ext>
            </a:extLst>
          </p:cNvPr>
          <p:cNvSpPr/>
          <p:nvPr/>
        </p:nvSpPr>
        <p:spPr>
          <a:xfrm>
            <a:off x="9157559" y="1984829"/>
            <a:ext cx="1429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Женщины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44AB439-BD9F-4BE7-8FBA-ABC5F6A8D810}"/>
              </a:ext>
            </a:extLst>
          </p:cNvPr>
          <p:cNvSpPr/>
          <p:nvPr/>
        </p:nvSpPr>
        <p:spPr>
          <a:xfrm>
            <a:off x="5379165" y="1986526"/>
            <a:ext cx="1429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Мужчины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9776AC8-BFCD-4E41-962D-0AFF7320B5D5}"/>
              </a:ext>
            </a:extLst>
          </p:cNvPr>
          <p:cNvSpPr/>
          <p:nvPr/>
        </p:nvSpPr>
        <p:spPr>
          <a:xfrm>
            <a:off x="502817" y="2434107"/>
            <a:ext cx="36358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Ишемическая болезнь сердца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920697D-BC63-4475-9F6B-3672C9F364E0}"/>
              </a:ext>
            </a:extLst>
          </p:cNvPr>
          <p:cNvSpPr/>
          <p:nvPr/>
        </p:nvSpPr>
        <p:spPr>
          <a:xfrm>
            <a:off x="4300575" y="276846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17,79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E9A890-3ED1-4E74-98D0-33FD326E07AD}"/>
              </a:ext>
            </a:extLst>
          </p:cNvPr>
          <p:cNvSpPr/>
          <p:nvPr/>
        </p:nvSpPr>
        <p:spPr>
          <a:xfrm>
            <a:off x="5888535" y="276846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19,66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3EA8BB2-088C-4943-9071-28740382AC60}"/>
              </a:ext>
            </a:extLst>
          </p:cNvPr>
          <p:cNvSpPr/>
          <p:nvPr/>
        </p:nvSpPr>
        <p:spPr>
          <a:xfrm>
            <a:off x="8165005" y="278648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5,68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D5E9F01-521B-45D6-8BCF-AA685EAA3392}"/>
              </a:ext>
            </a:extLst>
          </p:cNvPr>
          <p:cNvSpPr/>
          <p:nvPr/>
        </p:nvSpPr>
        <p:spPr>
          <a:xfrm>
            <a:off x="9752965" y="2786486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6,45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D0B4FBA-4E5D-4480-A563-CA61C363E9F1}"/>
              </a:ext>
            </a:extLst>
          </p:cNvPr>
          <p:cNvSpPr/>
          <p:nvPr/>
        </p:nvSpPr>
        <p:spPr>
          <a:xfrm>
            <a:off x="502817" y="3163664"/>
            <a:ext cx="3635803" cy="584775"/>
          </a:xfrm>
          <a:prstGeom prst="rect">
            <a:avLst/>
          </a:prstGeom>
          <a:solidFill>
            <a:srgbClr val="CC00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Пневмония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возбудитель неуточненный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7D9D603-0134-4DDB-A4D8-6FB77C9ECB66}"/>
              </a:ext>
            </a:extLst>
          </p:cNvPr>
          <p:cNvSpPr/>
          <p:nvPr/>
        </p:nvSpPr>
        <p:spPr>
          <a:xfrm>
            <a:off x="590307" y="377422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6,88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3EBD73B-1B11-4BCA-A238-2B61F5135573}"/>
              </a:ext>
            </a:extLst>
          </p:cNvPr>
          <p:cNvSpPr/>
          <p:nvPr/>
        </p:nvSpPr>
        <p:spPr>
          <a:xfrm>
            <a:off x="2193717" y="377422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5,08</a:t>
            </a:r>
          </a:p>
        </p:txBody>
      </p:sp>
      <p:sp>
        <p:nvSpPr>
          <p:cNvPr id="27" name="Стрелка: вправо 26">
            <a:extLst>
              <a:ext uri="{FF2B5EF4-FFF2-40B4-BE49-F238E27FC236}">
                <a16:creationId xmlns:a16="http://schemas.microsoft.com/office/drawing/2014/main" id="{17EDB4DF-14E0-4DC6-A3F1-49DA5F10553B}"/>
              </a:ext>
            </a:extLst>
          </p:cNvPr>
          <p:cNvSpPr/>
          <p:nvPr/>
        </p:nvSpPr>
        <p:spPr>
          <a:xfrm>
            <a:off x="2097826" y="3844087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E6256DD-1E10-45CA-AF3D-BC41001EE15B}"/>
              </a:ext>
            </a:extLst>
          </p:cNvPr>
          <p:cNvSpPr/>
          <p:nvPr/>
        </p:nvSpPr>
        <p:spPr>
          <a:xfrm>
            <a:off x="499686" y="4139441"/>
            <a:ext cx="3635804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Цереброваскулярное заболевание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2F38E80-3572-4148-8086-DA51F6C1FDD0}"/>
              </a:ext>
            </a:extLst>
          </p:cNvPr>
          <p:cNvSpPr/>
          <p:nvPr/>
        </p:nvSpPr>
        <p:spPr>
          <a:xfrm>
            <a:off x="587175" y="474950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6,60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1A32E53-EAAA-47B5-8E89-BCDF992275A2}"/>
              </a:ext>
            </a:extLst>
          </p:cNvPr>
          <p:cNvSpPr/>
          <p:nvPr/>
        </p:nvSpPr>
        <p:spPr>
          <a:xfrm>
            <a:off x="2190585" y="474950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4,13</a:t>
            </a:r>
          </a:p>
        </p:txBody>
      </p:sp>
      <p:sp>
        <p:nvSpPr>
          <p:cNvPr id="31" name="Стрелка: вправо 30">
            <a:extLst>
              <a:ext uri="{FF2B5EF4-FFF2-40B4-BE49-F238E27FC236}">
                <a16:creationId xmlns:a16="http://schemas.microsoft.com/office/drawing/2014/main" id="{2C55E45B-E0EF-47BC-AFB3-1940E5416C66}"/>
              </a:ext>
            </a:extLst>
          </p:cNvPr>
          <p:cNvSpPr/>
          <p:nvPr/>
        </p:nvSpPr>
        <p:spPr>
          <a:xfrm>
            <a:off x="2094694" y="4819373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1656779-6FCA-4E0B-A6B8-17B0FFA639F9}"/>
              </a:ext>
            </a:extLst>
          </p:cNvPr>
          <p:cNvSpPr/>
          <p:nvPr/>
        </p:nvSpPr>
        <p:spPr>
          <a:xfrm>
            <a:off x="509125" y="6068766"/>
            <a:ext cx="3635804" cy="338554"/>
          </a:xfrm>
          <a:prstGeom prst="rect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Колоректальный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рак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5EC3A251-1EB4-4CDC-BF41-53365DDB8689}"/>
              </a:ext>
            </a:extLst>
          </p:cNvPr>
          <p:cNvSpPr/>
          <p:nvPr/>
        </p:nvSpPr>
        <p:spPr>
          <a:xfrm>
            <a:off x="612065" y="643148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1,76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AD465C0B-D824-4CAE-AF82-D3841210017C}"/>
              </a:ext>
            </a:extLst>
          </p:cNvPr>
          <p:cNvSpPr/>
          <p:nvPr/>
        </p:nvSpPr>
        <p:spPr>
          <a:xfrm>
            <a:off x="2200027" y="643148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2,05</a:t>
            </a:r>
          </a:p>
        </p:txBody>
      </p:sp>
      <p:sp>
        <p:nvSpPr>
          <p:cNvPr id="35" name="Стрелка: вправо 34">
            <a:extLst>
              <a:ext uri="{FF2B5EF4-FFF2-40B4-BE49-F238E27FC236}">
                <a16:creationId xmlns:a16="http://schemas.microsoft.com/office/drawing/2014/main" id="{84EE5768-D460-4BC7-B38F-C635F3957113}"/>
              </a:ext>
            </a:extLst>
          </p:cNvPr>
          <p:cNvSpPr/>
          <p:nvPr/>
        </p:nvSpPr>
        <p:spPr>
          <a:xfrm>
            <a:off x="2104134" y="6511437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285B2A4-CC71-4734-8E40-A654DEF298BC}"/>
              </a:ext>
            </a:extLst>
          </p:cNvPr>
          <p:cNvSpPr/>
          <p:nvPr/>
        </p:nvSpPr>
        <p:spPr>
          <a:xfrm>
            <a:off x="502817" y="5077189"/>
            <a:ext cx="3635804" cy="584775"/>
          </a:xfrm>
          <a:prstGeom prst="rect">
            <a:avLst/>
          </a:prstGeom>
          <a:solidFill>
            <a:srgbClr val="99FFCC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состояния в перинатальном периоде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01BE49AA-11F1-492C-89D2-B62A06D68AF3}"/>
              </a:ext>
            </a:extLst>
          </p:cNvPr>
          <p:cNvSpPr/>
          <p:nvPr/>
        </p:nvSpPr>
        <p:spPr>
          <a:xfrm>
            <a:off x="600995" y="571063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7,13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791B9137-CFD5-47AD-B81C-9167DF4E8ECC}"/>
              </a:ext>
            </a:extLst>
          </p:cNvPr>
          <p:cNvSpPr/>
          <p:nvPr/>
        </p:nvSpPr>
        <p:spPr>
          <a:xfrm>
            <a:off x="2204405" y="571063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2,58</a:t>
            </a:r>
          </a:p>
        </p:txBody>
      </p: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2D36B9EE-4AD5-4179-8AE9-014975B15370}"/>
              </a:ext>
            </a:extLst>
          </p:cNvPr>
          <p:cNvSpPr/>
          <p:nvPr/>
        </p:nvSpPr>
        <p:spPr>
          <a:xfrm>
            <a:off x="2108514" y="5780497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30408421-49C0-4053-9EAF-89185FFD872E}"/>
              </a:ext>
            </a:extLst>
          </p:cNvPr>
          <p:cNvSpPr/>
          <p:nvPr/>
        </p:nvSpPr>
        <p:spPr>
          <a:xfrm>
            <a:off x="4276123" y="2437345"/>
            <a:ext cx="36358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Ишемическая болезнь сердца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5817992C-24E5-4F83-9B12-3B939FA68595}"/>
              </a:ext>
            </a:extLst>
          </p:cNvPr>
          <p:cNvSpPr/>
          <p:nvPr/>
        </p:nvSpPr>
        <p:spPr>
          <a:xfrm>
            <a:off x="8059486" y="2447933"/>
            <a:ext cx="36358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Ишемическая болезнь сердца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A0049B5E-7C0A-463E-B34C-FF9DDA8E9D33}"/>
              </a:ext>
            </a:extLst>
          </p:cNvPr>
          <p:cNvSpPr/>
          <p:nvPr/>
        </p:nvSpPr>
        <p:spPr>
          <a:xfrm>
            <a:off x="590307" y="276634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11,53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CF8FA8B-73AB-4EA4-8377-83BA024F3A7E}"/>
              </a:ext>
            </a:extLst>
          </p:cNvPr>
          <p:cNvSpPr/>
          <p:nvPr/>
        </p:nvSpPr>
        <p:spPr>
          <a:xfrm>
            <a:off x="2178267" y="2766340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12,76</a:t>
            </a:r>
          </a:p>
        </p:txBody>
      </p:sp>
      <p:sp>
        <p:nvSpPr>
          <p:cNvPr id="44" name="Стрелка: вправо 43">
            <a:extLst>
              <a:ext uri="{FF2B5EF4-FFF2-40B4-BE49-F238E27FC236}">
                <a16:creationId xmlns:a16="http://schemas.microsoft.com/office/drawing/2014/main" id="{5911E8F0-1961-43AD-B1A7-D450B887824B}"/>
              </a:ext>
            </a:extLst>
          </p:cNvPr>
          <p:cNvSpPr/>
          <p:nvPr/>
        </p:nvSpPr>
        <p:spPr>
          <a:xfrm>
            <a:off x="2082375" y="2846288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: вправо 82">
            <a:extLst>
              <a:ext uri="{FF2B5EF4-FFF2-40B4-BE49-F238E27FC236}">
                <a16:creationId xmlns:a16="http://schemas.microsoft.com/office/drawing/2014/main" id="{724149E6-AEE9-4FD5-A58C-DFFCB61DA452}"/>
              </a:ext>
            </a:extLst>
          </p:cNvPr>
          <p:cNvSpPr/>
          <p:nvPr/>
        </p:nvSpPr>
        <p:spPr>
          <a:xfrm>
            <a:off x="5821531" y="2843344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D6180718-1FDF-49E5-A5A1-2E7D8DBA6AB9}"/>
              </a:ext>
            </a:extLst>
          </p:cNvPr>
          <p:cNvSpPr/>
          <p:nvPr/>
        </p:nvSpPr>
        <p:spPr>
          <a:xfrm>
            <a:off x="4273673" y="3163664"/>
            <a:ext cx="3635803" cy="584775"/>
          </a:xfrm>
          <a:prstGeom prst="rect">
            <a:avLst/>
          </a:prstGeom>
          <a:solidFill>
            <a:srgbClr val="CC00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Пневмония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возбудитель неуточненный</a:t>
            </a: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14B74D57-806C-4744-B9CA-E80A552B7939}"/>
              </a:ext>
            </a:extLst>
          </p:cNvPr>
          <p:cNvSpPr/>
          <p:nvPr/>
        </p:nvSpPr>
        <p:spPr>
          <a:xfrm>
            <a:off x="4361163" y="377422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9,92</a:t>
            </a: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8D1AE7C9-0F8C-4D66-8837-55EB209342FB}"/>
              </a:ext>
            </a:extLst>
          </p:cNvPr>
          <p:cNvSpPr/>
          <p:nvPr/>
        </p:nvSpPr>
        <p:spPr>
          <a:xfrm>
            <a:off x="5964572" y="377422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7,66</a:t>
            </a:r>
          </a:p>
        </p:txBody>
      </p:sp>
      <p:sp>
        <p:nvSpPr>
          <p:cNvPr id="87" name="Стрелка: вправо 86">
            <a:extLst>
              <a:ext uri="{FF2B5EF4-FFF2-40B4-BE49-F238E27FC236}">
                <a16:creationId xmlns:a16="http://schemas.microsoft.com/office/drawing/2014/main" id="{78420750-68FD-4A1A-89F4-532B22024581}"/>
              </a:ext>
            </a:extLst>
          </p:cNvPr>
          <p:cNvSpPr/>
          <p:nvPr/>
        </p:nvSpPr>
        <p:spPr>
          <a:xfrm>
            <a:off x="5868680" y="3844087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20582636-84B2-4173-BCDA-1040282ED4D1}"/>
              </a:ext>
            </a:extLst>
          </p:cNvPr>
          <p:cNvSpPr/>
          <p:nvPr/>
        </p:nvSpPr>
        <p:spPr>
          <a:xfrm>
            <a:off x="4270541" y="4139441"/>
            <a:ext cx="3635804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Цереброваскулярное заболевание</a:t>
            </a: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785C1346-E56E-4DE5-9B15-39ED9588C0D0}"/>
              </a:ext>
            </a:extLst>
          </p:cNvPr>
          <p:cNvSpPr/>
          <p:nvPr/>
        </p:nvSpPr>
        <p:spPr>
          <a:xfrm>
            <a:off x="4358029" y="474950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7,70</a:t>
            </a: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FE933D23-79B2-4142-B399-58C44F80ED3E}"/>
              </a:ext>
            </a:extLst>
          </p:cNvPr>
          <p:cNvSpPr/>
          <p:nvPr/>
        </p:nvSpPr>
        <p:spPr>
          <a:xfrm>
            <a:off x="5961440" y="474950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5,48</a:t>
            </a:r>
          </a:p>
        </p:txBody>
      </p:sp>
      <p:sp>
        <p:nvSpPr>
          <p:cNvPr id="91" name="Стрелка: вправо 90">
            <a:extLst>
              <a:ext uri="{FF2B5EF4-FFF2-40B4-BE49-F238E27FC236}">
                <a16:creationId xmlns:a16="http://schemas.microsoft.com/office/drawing/2014/main" id="{7CB83A60-A39E-41A5-8188-0EEAFDBC3FF4}"/>
              </a:ext>
            </a:extLst>
          </p:cNvPr>
          <p:cNvSpPr/>
          <p:nvPr/>
        </p:nvSpPr>
        <p:spPr>
          <a:xfrm>
            <a:off x="5865549" y="4819373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37ECF7D7-F177-47CA-B6BE-92BE0DA3F833}"/>
              </a:ext>
            </a:extLst>
          </p:cNvPr>
          <p:cNvSpPr/>
          <p:nvPr/>
        </p:nvSpPr>
        <p:spPr>
          <a:xfrm>
            <a:off x="4279979" y="6068766"/>
            <a:ext cx="3635804" cy="338554"/>
          </a:xfrm>
          <a:prstGeom prst="rect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Колоректальный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рак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C1C72990-57CC-4404-BBF3-A27948230675}"/>
              </a:ext>
            </a:extLst>
          </p:cNvPr>
          <p:cNvSpPr/>
          <p:nvPr/>
        </p:nvSpPr>
        <p:spPr>
          <a:xfrm>
            <a:off x="4382921" y="643148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1,87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7FD748E4-358D-4129-AF82-20B67C7CDCD1}"/>
              </a:ext>
            </a:extLst>
          </p:cNvPr>
          <p:cNvSpPr/>
          <p:nvPr/>
        </p:nvSpPr>
        <p:spPr>
          <a:xfrm>
            <a:off x="5970881" y="643148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2,41</a:t>
            </a:r>
          </a:p>
        </p:txBody>
      </p:sp>
      <p:sp>
        <p:nvSpPr>
          <p:cNvPr id="95" name="Стрелка: вправо 94">
            <a:extLst>
              <a:ext uri="{FF2B5EF4-FFF2-40B4-BE49-F238E27FC236}">
                <a16:creationId xmlns:a16="http://schemas.microsoft.com/office/drawing/2014/main" id="{60783070-FAA5-411A-A5CB-EE53CF4EAC36}"/>
              </a:ext>
            </a:extLst>
          </p:cNvPr>
          <p:cNvSpPr/>
          <p:nvPr/>
        </p:nvSpPr>
        <p:spPr>
          <a:xfrm>
            <a:off x="5874990" y="6511437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FFA6E32B-8FC2-43AE-9CF3-461ADE88412F}"/>
              </a:ext>
            </a:extLst>
          </p:cNvPr>
          <p:cNvSpPr/>
          <p:nvPr/>
        </p:nvSpPr>
        <p:spPr>
          <a:xfrm>
            <a:off x="4273671" y="5077189"/>
            <a:ext cx="3635804" cy="584775"/>
          </a:xfrm>
          <a:prstGeom prst="rect">
            <a:avLst/>
          </a:prstGeom>
          <a:solidFill>
            <a:srgbClr val="99FFCC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состояния в перинатальном периоде</a:t>
            </a: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76BC63C0-19A5-41BA-B16C-D1FAEE989126}"/>
              </a:ext>
            </a:extLst>
          </p:cNvPr>
          <p:cNvSpPr/>
          <p:nvPr/>
        </p:nvSpPr>
        <p:spPr>
          <a:xfrm>
            <a:off x="4371851" y="571063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8,63</a:t>
            </a: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429CA1A6-82DC-4389-BB90-4BE4B104C090}"/>
              </a:ext>
            </a:extLst>
          </p:cNvPr>
          <p:cNvSpPr/>
          <p:nvPr/>
        </p:nvSpPr>
        <p:spPr>
          <a:xfrm>
            <a:off x="5975260" y="5710633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2,72</a:t>
            </a:r>
          </a:p>
        </p:txBody>
      </p:sp>
      <p:sp>
        <p:nvSpPr>
          <p:cNvPr id="99" name="Стрелка: вправо 98">
            <a:extLst>
              <a:ext uri="{FF2B5EF4-FFF2-40B4-BE49-F238E27FC236}">
                <a16:creationId xmlns:a16="http://schemas.microsoft.com/office/drawing/2014/main" id="{6335CDE9-6DAD-48BC-93E6-450A324611E1}"/>
              </a:ext>
            </a:extLst>
          </p:cNvPr>
          <p:cNvSpPr/>
          <p:nvPr/>
        </p:nvSpPr>
        <p:spPr>
          <a:xfrm>
            <a:off x="5879368" y="5780497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трелка: вправо 119">
            <a:extLst>
              <a:ext uri="{FF2B5EF4-FFF2-40B4-BE49-F238E27FC236}">
                <a16:creationId xmlns:a16="http://schemas.microsoft.com/office/drawing/2014/main" id="{76168EBF-BD8B-43FA-8E7B-C63971E1DEA1}"/>
              </a:ext>
            </a:extLst>
          </p:cNvPr>
          <p:cNvSpPr/>
          <p:nvPr/>
        </p:nvSpPr>
        <p:spPr>
          <a:xfrm>
            <a:off x="9637599" y="2855746"/>
            <a:ext cx="496111" cy="2091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6C6FECAD-38EF-43A7-8915-ADB9B609685F}"/>
              </a:ext>
            </a:extLst>
          </p:cNvPr>
          <p:cNvSpPr/>
          <p:nvPr/>
        </p:nvSpPr>
        <p:spPr>
          <a:xfrm>
            <a:off x="8124075" y="4891971"/>
            <a:ext cx="3635803" cy="584775"/>
          </a:xfrm>
          <a:prstGeom prst="rect">
            <a:avLst/>
          </a:prstGeom>
          <a:solidFill>
            <a:srgbClr val="CC00FF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Пневмония </a:t>
            </a:r>
            <a:r>
              <a:rPr lang="ru-RU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возбудитель неуточненный</a:t>
            </a:r>
          </a:p>
        </p:txBody>
      </p: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EC7B4A44-50CF-4927-8E2F-3ACCFA7BD516}"/>
              </a:ext>
            </a:extLst>
          </p:cNvPr>
          <p:cNvSpPr/>
          <p:nvPr/>
        </p:nvSpPr>
        <p:spPr>
          <a:xfrm>
            <a:off x="8211564" y="550252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4,04</a:t>
            </a:r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D05BF6DA-6C49-4200-8788-3E030EEF46E7}"/>
              </a:ext>
            </a:extLst>
          </p:cNvPr>
          <p:cNvSpPr/>
          <p:nvPr/>
        </p:nvSpPr>
        <p:spPr>
          <a:xfrm>
            <a:off x="9814975" y="550252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2,73</a:t>
            </a:r>
          </a:p>
        </p:txBody>
      </p:sp>
      <p:sp>
        <p:nvSpPr>
          <p:cNvPr id="124" name="Стрелка: вправо 123">
            <a:extLst>
              <a:ext uri="{FF2B5EF4-FFF2-40B4-BE49-F238E27FC236}">
                <a16:creationId xmlns:a16="http://schemas.microsoft.com/office/drawing/2014/main" id="{D0014852-E3A9-43A2-A394-B92843F92EF0}"/>
              </a:ext>
            </a:extLst>
          </p:cNvPr>
          <p:cNvSpPr/>
          <p:nvPr/>
        </p:nvSpPr>
        <p:spPr>
          <a:xfrm>
            <a:off x="9719082" y="5572393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3FF2C0E3-CE5D-4B90-826F-4A26DE0B772A}"/>
              </a:ext>
            </a:extLst>
          </p:cNvPr>
          <p:cNvSpPr/>
          <p:nvPr/>
        </p:nvSpPr>
        <p:spPr>
          <a:xfrm>
            <a:off x="8127206" y="3913694"/>
            <a:ext cx="3635804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Цереброваскулярное заболевание</a:t>
            </a:r>
          </a:p>
        </p:txBody>
      </p: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D4731DD8-F15E-4FBA-AF1B-3627A4801B5C}"/>
              </a:ext>
            </a:extLst>
          </p:cNvPr>
          <p:cNvSpPr/>
          <p:nvPr/>
        </p:nvSpPr>
        <p:spPr>
          <a:xfrm>
            <a:off x="8214695" y="4523761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5,56</a:t>
            </a:r>
          </a:p>
        </p:txBody>
      </p:sp>
      <p:sp>
        <p:nvSpPr>
          <p:cNvPr id="127" name="Прямоугольник 126">
            <a:extLst>
              <a:ext uri="{FF2B5EF4-FFF2-40B4-BE49-F238E27FC236}">
                <a16:creationId xmlns:a16="http://schemas.microsoft.com/office/drawing/2014/main" id="{9BCD5B31-498E-4AFB-861C-A6099449E198}"/>
              </a:ext>
            </a:extLst>
          </p:cNvPr>
          <p:cNvSpPr/>
          <p:nvPr/>
        </p:nvSpPr>
        <p:spPr>
          <a:xfrm>
            <a:off x="9818105" y="4523761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2,88</a:t>
            </a:r>
          </a:p>
        </p:txBody>
      </p:sp>
      <p:sp>
        <p:nvSpPr>
          <p:cNvPr id="128" name="Стрелка: вправо 127">
            <a:extLst>
              <a:ext uri="{FF2B5EF4-FFF2-40B4-BE49-F238E27FC236}">
                <a16:creationId xmlns:a16="http://schemas.microsoft.com/office/drawing/2014/main" id="{CF4DBD00-36C2-45EE-A699-0174127DE597}"/>
              </a:ext>
            </a:extLst>
          </p:cNvPr>
          <p:cNvSpPr/>
          <p:nvPr/>
        </p:nvSpPr>
        <p:spPr>
          <a:xfrm>
            <a:off x="9722214" y="4593625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EB78A37A-9DAB-4232-91E1-3D8BE8F047B7}"/>
              </a:ext>
            </a:extLst>
          </p:cNvPr>
          <p:cNvSpPr/>
          <p:nvPr/>
        </p:nvSpPr>
        <p:spPr>
          <a:xfrm>
            <a:off x="8064903" y="3157956"/>
            <a:ext cx="3635804" cy="338554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Рак груди</a:t>
            </a:r>
          </a:p>
        </p:txBody>
      </p: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A7091C2F-2760-4549-B53E-2258AF2A6C9E}"/>
              </a:ext>
            </a:extLst>
          </p:cNvPr>
          <p:cNvSpPr/>
          <p:nvPr/>
        </p:nvSpPr>
        <p:spPr>
          <a:xfrm>
            <a:off x="8167845" y="352067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4,00</a:t>
            </a:r>
          </a:p>
        </p:txBody>
      </p:sp>
      <p:sp>
        <p:nvSpPr>
          <p:cNvPr id="131" name="Прямоугольник 130">
            <a:extLst>
              <a:ext uri="{FF2B5EF4-FFF2-40B4-BE49-F238E27FC236}">
                <a16:creationId xmlns:a16="http://schemas.microsoft.com/office/drawing/2014/main" id="{C479FCCF-1D67-4946-9792-8C9A2C39ECA0}"/>
              </a:ext>
            </a:extLst>
          </p:cNvPr>
          <p:cNvSpPr/>
          <p:nvPr/>
        </p:nvSpPr>
        <p:spPr>
          <a:xfrm>
            <a:off x="9755805" y="3520679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2,93</a:t>
            </a:r>
          </a:p>
        </p:txBody>
      </p:sp>
      <p:sp>
        <p:nvSpPr>
          <p:cNvPr id="132" name="Стрелка: вправо 131">
            <a:extLst>
              <a:ext uri="{FF2B5EF4-FFF2-40B4-BE49-F238E27FC236}">
                <a16:creationId xmlns:a16="http://schemas.microsoft.com/office/drawing/2014/main" id="{DABAEC7F-1AF7-459F-8764-32B3083AD4D4}"/>
              </a:ext>
            </a:extLst>
          </p:cNvPr>
          <p:cNvSpPr/>
          <p:nvPr/>
        </p:nvSpPr>
        <p:spPr>
          <a:xfrm>
            <a:off x="9659914" y="3600627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>
            <a:extLst>
              <a:ext uri="{FF2B5EF4-FFF2-40B4-BE49-F238E27FC236}">
                <a16:creationId xmlns:a16="http://schemas.microsoft.com/office/drawing/2014/main" id="{6D2AC17B-2C25-4A54-A6F2-E49931007352}"/>
              </a:ext>
            </a:extLst>
          </p:cNvPr>
          <p:cNvSpPr/>
          <p:nvPr/>
        </p:nvSpPr>
        <p:spPr>
          <a:xfrm>
            <a:off x="8120774" y="5822547"/>
            <a:ext cx="3635804" cy="584775"/>
          </a:xfrm>
          <a:prstGeom prst="rect">
            <a:avLst/>
          </a:prstGeom>
          <a:solidFill>
            <a:srgbClr val="99FFCC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b"/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состояния в перинатальном периоде</a:t>
            </a:r>
          </a:p>
        </p:txBody>
      </p:sp>
      <p:sp>
        <p:nvSpPr>
          <p:cNvPr id="134" name="Прямоугольник 133">
            <a:extLst>
              <a:ext uri="{FF2B5EF4-FFF2-40B4-BE49-F238E27FC236}">
                <a16:creationId xmlns:a16="http://schemas.microsoft.com/office/drawing/2014/main" id="{002AF5EE-72F0-4B41-B852-0018D77D66C3}"/>
              </a:ext>
            </a:extLst>
          </p:cNvPr>
          <p:cNvSpPr/>
          <p:nvPr/>
        </p:nvSpPr>
        <p:spPr>
          <a:xfrm>
            <a:off x="8218952" y="6455991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5,72</a:t>
            </a:r>
          </a:p>
        </p:txBody>
      </p:sp>
      <p:sp>
        <p:nvSpPr>
          <p:cNvPr id="135" name="Прямоугольник 134">
            <a:extLst>
              <a:ext uri="{FF2B5EF4-FFF2-40B4-BE49-F238E27FC236}">
                <a16:creationId xmlns:a16="http://schemas.microsoft.com/office/drawing/2014/main" id="{674068B6-95C1-4489-93FD-76238F840A08}"/>
              </a:ext>
            </a:extLst>
          </p:cNvPr>
          <p:cNvSpPr/>
          <p:nvPr/>
        </p:nvSpPr>
        <p:spPr>
          <a:xfrm>
            <a:off x="9822363" y="6455991"/>
            <a:ext cx="1863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2,44</a:t>
            </a:r>
          </a:p>
        </p:txBody>
      </p:sp>
      <p:sp>
        <p:nvSpPr>
          <p:cNvPr id="136" name="Стрелка: вправо 135">
            <a:extLst>
              <a:ext uri="{FF2B5EF4-FFF2-40B4-BE49-F238E27FC236}">
                <a16:creationId xmlns:a16="http://schemas.microsoft.com/office/drawing/2014/main" id="{4CB4FC0E-F790-4129-965D-05496A9B134A}"/>
              </a:ext>
            </a:extLst>
          </p:cNvPr>
          <p:cNvSpPr/>
          <p:nvPr/>
        </p:nvSpPr>
        <p:spPr>
          <a:xfrm>
            <a:off x="9726470" y="6525855"/>
            <a:ext cx="496111" cy="209145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2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</a:t>
            </a:r>
            <a:r>
              <a:rPr lang="ru-RU" b="1" dirty="0" smtClean="0"/>
              <a:t>аключение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/>
              <a:t>Оценка </a:t>
            </a:r>
            <a:r>
              <a:rPr lang="ru-RU" sz="2800" b="1" dirty="0"/>
              <a:t>потерь лет жизни </a:t>
            </a:r>
            <a:r>
              <a:rPr lang="ru-RU" sz="2800" dirty="0" smtClean="0"/>
              <a:t>по предотвратимым и излечимым причинам смерти </a:t>
            </a:r>
            <a:r>
              <a:rPr lang="ru-RU" sz="2800" dirty="0"/>
              <a:t>с помощью показателя YLL </a:t>
            </a:r>
            <a:r>
              <a:rPr lang="ru-RU" sz="2800" b="1" dirty="0"/>
              <a:t>способна дать необходимую информацию для разработки </a:t>
            </a:r>
            <a:r>
              <a:rPr lang="ru-RU" sz="2800" b="1" dirty="0" smtClean="0"/>
              <a:t>и оценки конкретных программ здравоохранения, </a:t>
            </a:r>
            <a:r>
              <a:rPr lang="ru-RU" sz="2800" b="1" dirty="0"/>
              <a:t>направленных на снижение смертности </a:t>
            </a:r>
            <a:r>
              <a:rPr lang="ru-RU" sz="2800" b="1" dirty="0" smtClean="0"/>
              <a:t>населения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82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5BE88-5978-467A-8744-039E32DD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7890" y="1971473"/>
            <a:ext cx="8676223" cy="225033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effectLst/>
                <a:latin typeface="Arial" pitchFamily="34" charset="0"/>
                <a:cs typeface="Arial" pitchFamily="34" charset="0"/>
              </a:rPr>
              <a:t>Предотвратимые и излечимые причины смерти населения для оценки регионального здравоохранения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84E815F-1743-4D31-A45B-A2B0EC214D81}"/>
              </a:ext>
            </a:extLst>
          </p:cNvPr>
          <p:cNvSpPr/>
          <p:nvPr/>
        </p:nvSpPr>
        <p:spPr>
          <a:xfrm>
            <a:off x="3889742" y="4207532"/>
            <a:ext cx="4072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Тарасов Александр Александрович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4F5A618-CE0A-4184-8023-F476ED103A22}"/>
              </a:ext>
            </a:extLst>
          </p:cNvPr>
          <p:cNvSpPr/>
          <p:nvPr/>
        </p:nvSpPr>
        <p:spPr>
          <a:xfrm>
            <a:off x="518352" y="99914"/>
            <a:ext cx="11155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Войно-Ясенецкого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" Министерства здравоохранения Российской Федерации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E41847-CDD3-43AB-9FC3-A2640B22B93F}"/>
              </a:ext>
            </a:extLst>
          </p:cNvPr>
          <p:cNvSpPr/>
          <p:nvPr/>
        </p:nvSpPr>
        <p:spPr>
          <a:xfrm>
            <a:off x="3048000" y="12950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Кафедра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общественного здоровья и здравоохранения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4E815F-1743-4D31-A45B-A2B0EC214D81}"/>
              </a:ext>
            </a:extLst>
          </p:cNvPr>
          <p:cNvSpPr/>
          <p:nvPr/>
        </p:nvSpPr>
        <p:spPr>
          <a:xfrm>
            <a:off x="4396572" y="5171783"/>
            <a:ext cx="3363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Красноярск - 05.12.2020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1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540296"/>
          </a:xfrm>
        </p:spPr>
        <p:txBody>
          <a:bodyPr>
            <a:noAutofit/>
          </a:bodyPr>
          <a:lstStyle/>
          <a:p>
            <a:pPr algn="ctr"/>
            <a:r>
              <a:rPr lang="ru-RU" b="1" cap="none" dirty="0" smtClean="0">
                <a:solidFill>
                  <a:schemeClr val="tx1"/>
                </a:solidFill>
                <a:latin typeface="+mn-lt"/>
              </a:rPr>
              <a:t>Цель деятельности общественного здравоохранения</a:t>
            </a:r>
            <a:endParaRPr lang="ru-RU" b="1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836712"/>
            <a:ext cx="10972800" cy="493776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Глобальной целью деятельности общественного здравоохранения является </a:t>
            </a:r>
            <a:r>
              <a:rPr lang="ru-RU" b="1" dirty="0" smtClean="0"/>
              <a:t>профилактика </a:t>
            </a:r>
            <a:r>
              <a:rPr lang="ru-RU" dirty="0" smtClean="0"/>
              <a:t>(предупреждение) </a:t>
            </a:r>
            <a:r>
              <a:rPr lang="ru-RU" b="1" dirty="0" smtClean="0"/>
              <a:t>преждевременной смертности населения</a:t>
            </a:r>
          </a:p>
          <a:p>
            <a:endParaRPr lang="ru-RU" b="1" dirty="0" smtClean="0"/>
          </a:p>
          <a:p>
            <a:r>
              <a:rPr lang="ru-RU" b="1" dirty="0" smtClean="0"/>
              <a:t>Преждевременная смертность – </a:t>
            </a:r>
            <a:r>
              <a:rPr lang="ru-RU" b="1" dirty="0" err="1" smtClean="0"/>
              <a:t>смертность</a:t>
            </a:r>
            <a:r>
              <a:rPr lang="ru-RU" b="1" dirty="0" smtClean="0"/>
              <a:t> </a:t>
            </a:r>
            <a:r>
              <a:rPr lang="ru-RU" dirty="0" smtClean="0"/>
              <a:t>лиц до установленного возраста (0-65 лет;    30-65 лет;   5-75 лет;   18-60 (55) лет).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065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B46D642-A596-4882-9864-05837C080940}"/>
              </a:ext>
            </a:extLst>
          </p:cNvPr>
          <p:cNvSpPr txBox="1">
            <a:spLocks/>
          </p:cNvSpPr>
          <p:nvPr/>
        </p:nvSpPr>
        <p:spPr>
          <a:xfrm>
            <a:off x="969574" y="1"/>
            <a:ext cx="10249676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 smtClean="0">
                <a:solidFill>
                  <a:schemeClr val="tx2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Преждевременная смертность населения</a:t>
            </a:r>
            <a:endParaRPr lang="ru-RU" sz="2800" b="1" cap="none" dirty="0">
              <a:solidFill>
                <a:schemeClr val="tx2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1EA76B7-F2E4-4128-AF60-2EB72D858B3C}"/>
              </a:ext>
            </a:extLst>
          </p:cNvPr>
          <p:cNvSpPr/>
          <p:nvPr/>
        </p:nvSpPr>
        <p:spPr>
          <a:xfrm>
            <a:off x="563333" y="3814078"/>
            <a:ext cx="350066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Предотвратимые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Преждевременную смерть можно было бы избежать путем предупреждения возникновения заболевания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1E3112D-272C-4295-877F-63E2791598C0}"/>
              </a:ext>
            </a:extLst>
          </p:cNvPr>
          <p:cNvSpPr/>
          <p:nvPr/>
        </p:nvSpPr>
        <p:spPr>
          <a:xfrm>
            <a:off x="1638300" y="2020572"/>
            <a:ext cx="4033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Управляемые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системой общественного здравоохранения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36CD61-546B-452B-B871-F2D55F929B61}"/>
              </a:ext>
            </a:extLst>
          </p:cNvPr>
          <p:cNvSpPr/>
          <p:nvPr/>
        </p:nvSpPr>
        <p:spPr>
          <a:xfrm>
            <a:off x="4495800" y="3814078"/>
            <a:ext cx="37048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Излечимые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Заболевания, которые можно было бы вылечить, чтобы избежать преждевременную смерть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9704CAA0-29B7-4CF2-93DF-E4B84E40AB2B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2313667" y="3220901"/>
            <a:ext cx="1341141" cy="5931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2D04BE38-166A-40F4-B3C3-C9A0E367B25B}"/>
              </a:ext>
            </a:extLst>
          </p:cNvPr>
          <p:cNvCxnSpPr>
            <a:cxnSpLocks/>
          </p:cNvCxnSpPr>
          <p:nvPr/>
        </p:nvCxnSpPr>
        <p:spPr>
          <a:xfrm>
            <a:off x="3654808" y="3208201"/>
            <a:ext cx="2530092" cy="6906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1EA76B7-F2E4-4128-AF60-2EB72D858B3C}"/>
              </a:ext>
            </a:extLst>
          </p:cNvPr>
          <p:cNvSpPr/>
          <p:nvPr/>
        </p:nvSpPr>
        <p:spPr>
          <a:xfrm>
            <a:off x="7137400" y="1951426"/>
            <a:ext cx="38859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Неуправляемые </a:t>
            </a:r>
            <a:r>
              <a:rPr lang="ru-RU" sz="2400" b="1" dirty="0" smtClean="0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400" dirty="0" smtClean="0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системой общественного здравоохранением</a:t>
            </a:r>
            <a:endParaRPr lang="ru-RU" sz="2400" dirty="0">
              <a:ln w="3175" cmpd="sng">
                <a:noFill/>
              </a:ln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 стрелкой 29"/>
          <p:cNvCxnSpPr>
            <a:endCxn id="6" idx="0"/>
          </p:cNvCxnSpPr>
          <p:nvPr/>
        </p:nvCxnSpPr>
        <p:spPr>
          <a:xfrm flipH="1">
            <a:off x="3654808" y="698502"/>
            <a:ext cx="1882392" cy="1322070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562600" y="698500"/>
            <a:ext cx="2286000" cy="1206500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2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146DCE1-7A0D-4F27-B9D7-4D535BD1737B}"/>
              </a:ext>
            </a:extLst>
          </p:cNvPr>
          <p:cNvSpPr txBox="1">
            <a:spLocks/>
          </p:cNvSpPr>
          <p:nvPr/>
        </p:nvSpPr>
        <p:spPr>
          <a:xfrm>
            <a:off x="969574" y="1"/>
            <a:ext cx="10249676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Причины смертности по </a:t>
            </a:r>
            <a:r>
              <a:rPr lang="en-US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OECD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endParaRPr lang="ru-RU" sz="28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7AA91E9-D53A-4F40-8251-C0B13DC6E103}"/>
              </a:ext>
            </a:extLst>
          </p:cNvPr>
          <p:cNvSpPr/>
          <p:nvPr/>
        </p:nvSpPr>
        <p:spPr>
          <a:xfrm>
            <a:off x="468582" y="1452665"/>
            <a:ext cx="112516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Предотвратимая смертность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причины смерти, которых можно в основном избежать с помощью эффективных мер общественного здравоохранения и первичной профилактики (т. е. до начала заболеваний/травм, чтобы снизить заболеваемость).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Излечимая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(или поддающаяся лечению) смертность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причины смерти, которых можно в основном избежать с помощью своевременных и эффективных медицинских вмешательств, включая вторичную профилактику и лечение (т. е. после начала заболевания, чтобы снизить летальность).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6B8E4D-9278-493A-A800-1C80EE762D84}"/>
              </a:ext>
            </a:extLst>
          </p:cNvPr>
          <p:cNvSpPr/>
          <p:nvPr/>
        </p:nvSpPr>
        <p:spPr>
          <a:xfrm>
            <a:off x="468581" y="732819"/>
            <a:ext cx="10837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Управляемые причины смертности подразделяются 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две группы: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2EA1159-6CC0-46F9-ABB1-5DAADEC40B2E}"/>
              </a:ext>
            </a:extLst>
          </p:cNvPr>
          <p:cNvSpPr/>
          <p:nvPr/>
        </p:nvSpPr>
        <p:spPr>
          <a:xfrm>
            <a:off x="145915" y="732817"/>
            <a:ext cx="1193583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Предотвратимые причины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смертности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лиц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возрасте 0-74 года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разделены на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94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причины и 13 подгрупп:</a:t>
            </a:r>
          </a:p>
          <a:p>
            <a:pPr marL="3314700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Инфекционные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заболевания;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Рак;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Эндокринные и метаболические заболевания;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Болезни нервной системы;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Болезни системы кровообращения;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Заболевания дыхательной системы;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Заболевания органов пищеварения;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Заболевания мочеполовой системы;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Беременность, роды и перинатальный период;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Врожденные аномалии;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Неблагоприятные последствия медицинской и хирургической помощи;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Травмы;</a:t>
            </a:r>
          </a:p>
          <a:p>
            <a:pPr marL="33147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Смерти, связанные с алкоголем и наркотиками.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C376505-9BB4-4687-8F80-1C7DE6D0BDC4}"/>
              </a:ext>
            </a:extLst>
          </p:cNvPr>
          <p:cNvSpPr txBox="1">
            <a:spLocks/>
          </p:cNvSpPr>
          <p:nvPr/>
        </p:nvSpPr>
        <p:spPr>
          <a:xfrm>
            <a:off x="969574" y="1"/>
            <a:ext cx="10249676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Причины смертности по </a:t>
            </a:r>
            <a:r>
              <a:rPr lang="en-US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OECD 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ru-RU" sz="2800" b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cap="none" dirty="0">
              <a:solidFill>
                <a:schemeClr val="tx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852CCF9-B7D4-4B89-8BC5-900A80E866E1}"/>
              </a:ext>
            </a:extLst>
          </p:cNvPr>
          <p:cNvSpPr txBox="1">
            <a:spLocks/>
          </p:cNvSpPr>
          <p:nvPr/>
        </p:nvSpPr>
        <p:spPr>
          <a:xfrm>
            <a:off x="87548" y="1"/>
            <a:ext cx="12013727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Список</a:t>
            </a:r>
            <a:r>
              <a:rPr lang="ru-RU" sz="2800" b="1" cap="none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предотвратимых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причин смертности </a:t>
            </a:r>
            <a:r>
              <a:rPr lang="en-US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OECD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-2019 (47)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09B3EE0-393B-4292-B0A0-E5E97A7BA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78453"/>
              </p:ext>
            </p:extLst>
          </p:nvPr>
        </p:nvGraphicFramePr>
        <p:xfrm>
          <a:off x="87550" y="678180"/>
          <a:ext cx="5778229" cy="6324361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352145">
                  <a:extLst>
                    <a:ext uri="{9D8B030D-6E8A-4147-A177-3AD203B41FA5}">
                      <a16:colId xmlns:a16="http://schemas.microsoft.com/office/drawing/2014/main" val="152206122"/>
                    </a:ext>
                  </a:extLst>
                </a:gridCol>
                <a:gridCol w="2830749">
                  <a:extLst>
                    <a:ext uri="{9D8B030D-6E8A-4147-A177-3AD203B41FA5}">
                      <a16:colId xmlns:a16="http://schemas.microsoft.com/office/drawing/2014/main" val="3936449551"/>
                    </a:ext>
                  </a:extLst>
                </a:gridCol>
                <a:gridCol w="1595335">
                  <a:extLst>
                    <a:ext uri="{9D8B030D-6E8A-4147-A177-3AD203B41FA5}">
                      <a16:colId xmlns:a16="http://schemas.microsoft.com/office/drawing/2014/main" val="1344505891"/>
                    </a:ext>
                  </a:extLst>
                </a:gridCol>
              </a:tblGrid>
              <a:tr h="368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Группа причин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Причины смерти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</a:rPr>
                        <a:t>Код по МКБ-10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>
                          <a:glow rad="101600">
                            <a:schemeClr val="bg1">
                              <a:alpha val="60000"/>
                            </a:schemeClr>
                          </a:glo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436743"/>
                  </a:ext>
                </a:extLst>
              </a:tr>
              <a:tr h="175864">
                <a:tc rowSpan="1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baseline="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Инфекционные заболевания</a:t>
                      </a: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Кишечные заболевания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A00-A09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718047"/>
                  </a:ext>
                </a:extLst>
              </a:tr>
              <a:tr h="175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Дифтерия, столбняк, полиомиелит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A35, A36, A80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923428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Коклюш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A37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53565"/>
                  </a:ext>
                </a:extLst>
              </a:tr>
              <a:tr h="175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Менингококковая инфекция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A39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186877"/>
                  </a:ext>
                </a:extLst>
              </a:tr>
              <a:tr h="314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Сепсис, вызванный стрептококковой пневмонией, гемофильной палочкой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A40.3, A41.3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292458"/>
                  </a:ext>
                </a:extLst>
              </a:tr>
              <a:tr h="266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Инфекция, вызванная гемофильной палочкой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A49.2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870902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Инфекции, передающиеся половым путем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A50-A60, A63, A64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816403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Ветряная оспа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B01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63633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Корь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19780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Краснуха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B06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410219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Вирус гепатита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B15-B19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384680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ВИЧ/СПИД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B20-B24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191608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Малярия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B50-B54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133723"/>
                  </a:ext>
                </a:extLst>
              </a:tr>
              <a:tr h="266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Гемофильный и пневмококковый менингит 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G00.0, G00.1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216787"/>
                  </a:ext>
                </a:extLst>
              </a:tr>
              <a:tr h="266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Туберкулез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A15-A19, B90, J65 (50%)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604381"/>
                  </a:ext>
                </a:extLst>
              </a:tr>
              <a:tr h="175864">
                <a:tc row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baseline="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Рак</a:t>
                      </a: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губы, полости рта и глотки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C00 -C14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860006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пищевода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61662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желудка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C16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170628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печени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C22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519523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легкого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C33 -C34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037784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Мезотелиома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C45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717032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кожи (меланома)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C43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527900"/>
                  </a:ext>
                </a:extLst>
              </a:tr>
              <a:tr h="151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мочевого пузыря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C67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199456"/>
                  </a:ext>
                </a:extLst>
              </a:tr>
              <a:tr h="314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шейки матки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(50%)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438430"/>
                  </a:ext>
                </a:extLst>
              </a:tr>
              <a:tr h="17586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baseline="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Эндокринные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baseline="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и метаболические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baseline="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заболевания</a:t>
                      </a: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Анемии, связанные с питанием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D50-D53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990860"/>
                  </a:ext>
                </a:extLst>
              </a:tr>
              <a:tr h="300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Сахарный диабет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E10-E14 (50%)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812808"/>
                  </a:ext>
                </a:extLst>
              </a:tr>
              <a:tr h="151194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baseline="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Болезни системы кровообращения</a:t>
                      </a:r>
                    </a:p>
                  </a:txBody>
                  <a:tcPr marL="18251" marR="182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Аневризма аорты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I71 (50%)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296904"/>
                  </a:ext>
                </a:extLst>
              </a:tr>
              <a:tr h="175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Гипертоническая болезнь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I10-I13, I15 (50%)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1924741"/>
                  </a:ext>
                </a:extLst>
              </a:tr>
              <a:tr h="175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Ишемическая болезнь сердца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I20-I25 (50%)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497207"/>
                  </a:ext>
                </a:extLst>
              </a:tr>
              <a:tr h="175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Цереброваскулярное заболевание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I60-I69 (50%)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404525"/>
                  </a:ext>
                </a:extLst>
              </a:tr>
              <a:tr h="175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виды атеросклероза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I70, I73.9 (50%)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251" marR="18251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206286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4E421CA-5045-409B-B032-808FE1FC5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80925"/>
              </p:ext>
            </p:extLst>
          </p:nvPr>
        </p:nvGraphicFramePr>
        <p:xfrm>
          <a:off x="6094411" y="678180"/>
          <a:ext cx="6006864" cy="6158804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279155">
                  <a:extLst>
                    <a:ext uri="{9D8B030D-6E8A-4147-A177-3AD203B41FA5}">
                      <a16:colId xmlns:a16="http://schemas.microsoft.com/office/drawing/2014/main" val="3918222647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val="232761940"/>
                    </a:ext>
                  </a:extLst>
                </a:gridCol>
                <a:gridCol w="1839181">
                  <a:extLst>
                    <a:ext uri="{9D8B030D-6E8A-4147-A177-3AD203B41FA5}">
                      <a16:colId xmlns:a16="http://schemas.microsoft.com/office/drawing/2014/main" val="1603955093"/>
                    </a:ext>
                  </a:extLst>
                </a:gridCol>
                <a:gridCol w="1400196">
                  <a:extLst>
                    <a:ext uri="{9D8B030D-6E8A-4147-A177-3AD203B41FA5}">
                      <a16:colId xmlns:a16="http://schemas.microsoft.com/office/drawing/2014/main" val="124419669"/>
                    </a:ext>
                  </a:extLst>
                </a:gridCol>
              </a:tblGrid>
              <a:tr h="393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Группа причин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Причины смерти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Код по МКБ-10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743133"/>
                  </a:ext>
                </a:extLst>
              </a:tr>
              <a:tr h="15303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Заболевания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дыхательной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системы</a:t>
                      </a: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Грипп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J09 -J11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618520"/>
                  </a:ext>
                </a:extLst>
              </a:tr>
              <a:tr h="483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Пневмония, вызванная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Streptococcus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pneumonia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Haemophilus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influenza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J13 -J14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5358354"/>
                  </a:ext>
                </a:extLst>
              </a:tr>
              <a:tr h="318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Хронические заболевания нижних дыхательных путей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J40 -J44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736305"/>
                  </a:ext>
                </a:extLst>
              </a:tr>
              <a:tr h="331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Заболевания легких, вызванные внешними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агентами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J60 -J64, J66 -J70, J82, J92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156518"/>
                  </a:ext>
                </a:extLst>
              </a:tr>
              <a:tr h="1530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Беременность,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роды 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перинатальный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период</a:t>
                      </a: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Столбняк у новорожденных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557160"/>
                  </a:ext>
                </a:extLst>
              </a:tr>
              <a:tr h="495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Акушерский столбняк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981529"/>
                  </a:ext>
                </a:extLst>
              </a:tr>
              <a:tr h="318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Врожденные аномалии</a:t>
                      </a: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Некоторые врожденные пороки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развития (дефекты нервной трубки)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Q00, Q01, Q05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892967"/>
                  </a:ext>
                </a:extLst>
              </a:tr>
              <a:tr h="153035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Травмы</a:t>
                      </a: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Транспортная авария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V01-V99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26753"/>
                  </a:ext>
                </a:extLst>
              </a:tr>
              <a:tr h="218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Случайная травма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W00-X39, X46-X59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526236"/>
                  </a:ext>
                </a:extLst>
              </a:tr>
              <a:tr h="218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Умышленное причинение себе вреда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X66-X84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135510"/>
                  </a:ext>
                </a:extLst>
              </a:tr>
              <a:tr h="218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Событие с неопределенным намерением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Y16-Y34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815905"/>
                  </a:ext>
                </a:extLst>
              </a:tr>
              <a:tr h="153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Нападение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X86-Y09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817579"/>
                  </a:ext>
                </a:extLst>
              </a:tr>
              <a:tr h="81376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Смерти, связанные с алкоголем 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наркотиками</a:t>
                      </a: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Смерти, связанные с алкоголем</a:t>
                      </a: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Алкогольные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расстройства 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отравления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E24.4, F10, G31.2, G62.1, G72.1, I42.6, K29.2, K70, K85.2, K86.0, Q86.0, R78.0, X45, X65, Y15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031817"/>
                  </a:ext>
                </a:extLst>
              </a:tr>
              <a:tr h="483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расстройства, связанные с алкоголем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K73, K74.0-K74.2, K74.6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22103"/>
                  </a:ext>
                </a:extLst>
              </a:tr>
              <a:tr h="667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Смерти, связанные с наркотиками</a:t>
                      </a: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Расстройства вследствие употребления наркотиков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отравлений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F11-F16, F18-F19, X40- X44, X85, Y10-Y14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411161"/>
                  </a:ext>
                </a:extLst>
              </a:tr>
              <a:tr h="523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Преднамеренное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самоотравление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наркотиками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X60-X64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759" marR="2075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05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6EE5DD4-6C64-4A0A-9F0B-66ADA0954118}"/>
              </a:ext>
            </a:extLst>
          </p:cNvPr>
          <p:cNvSpPr txBox="1">
            <a:spLocks/>
          </p:cNvSpPr>
          <p:nvPr/>
        </p:nvSpPr>
        <p:spPr>
          <a:xfrm>
            <a:off x="100521" y="1"/>
            <a:ext cx="11990961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ru-RU" sz="2800" b="1" cap="none" dirty="0">
                <a:ln w="1270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излечимых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причин смертности </a:t>
            </a:r>
            <a:r>
              <a:rPr lang="en-US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OECD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-2019 (57)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BFA42DF-BA74-4A16-BD93-91C51E5DD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373115"/>
              </p:ext>
            </p:extLst>
          </p:nvPr>
        </p:nvGraphicFramePr>
        <p:xfrm>
          <a:off x="58367" y="596311"/>
          <a:ext cx="6037635" cy="6685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4195">
                  <a:extLst>
                    <a:ext uri="{9D8B030D-6E8A-4147-A177-3AD203B41FA5}">
                      <a16:colId xmlns:a16="http://schemas.microsoft.com/office/drawing/2014/main" val="1567480089"/>
                    </a:ext>
                  </a:extLst>
                </a:gridCol>
                <a:gridCol w="3395472">
                  <a:extLst>
                    <a:ext uri="{9D8B030D-6E8A-4147-A177-3AD203B41FA5}">
                      <a16:colId xmlns:a16="http://schemas.microsoft.com/office/drawing/2014/main" val="4027155118"/>
                    </a:ext>
                  </a:extLst>
                </a:gridCol>
                <a:gridCol w="1267968">
                  <a:extLst>
                    <a:ext uri="{9D8B030D-6E8A-4147-A177-3AD203B41FA5}">
                      <a16:colId xmlns:a16="http://schemas.microsoft.com/office/drawing/2014/main" val="2848313978"/>
                    </a:ext>
                  </a:extLst>
                </a:gridCol>
              </a:tblGrid>
              <a:tr h="303161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Группа причин</a:t>
                      </a: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Причины смерти</a:t>
                      </a: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Излечимая смертность</a:t>
                      </a:r>
                    </a:p>
                  </a:txBody>
                  <a:tcPr marL="13187" marR="13187" marT="0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841018"/>
                  </a:ext>
                </a:extLst>
              </a:tr>
              <a:tr h="304330">
                <a:tc rowSpan="8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Инфекционные заболевания</a:t>
                      </a:r>
                    </a:p>
                  </a:txBody>
                  <a:tcPr marL="13187" marR="13187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Туберкулез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A15-A19, B90, J65 (50%)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690303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Скарлатина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799879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Сепсис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30167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Целлюлит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A46, L03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277663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Болезнь легионеров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A48.1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648804"/>
                  </a:ext>
                </a:extLst>
              </a:tr>
              <a:tr h="148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Стрептококковая и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энтерококковая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инфекция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A49.1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053451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Другой менингит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G00.2,3,8,9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134523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Менингит, вследствие других и неуточненных причин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G03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234237"/>
                  </a:ext>
                </a:extLst>
              </a:tr>
              <a:tr h="146415">
                <a:tc rowSpan="9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Рак</a:t>
                      </a:r>
                    </a:p>
                  </a:txBody>
                  <a:tcPr marL="13187" marR="13187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шейки матки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C53 (50%)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23409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Колоректальный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C18-C21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114035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груди (только женщины)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957307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матки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C54, C55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814125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яичка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088567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Рак щитовидной железы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33031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Лимфома Ходжкина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500079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Лимфоидный лейкоз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C91.0, C91.1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523693"/>
                  </a:ext>
                </a:extLst>
              </a:tr>
              <a:tr h="148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Доброкачественное новообразование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D10-D36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30961"/>
                  </a:ext>
                </a:extLst>
              </a:tr>
              <a:tr h="146415">
                <a:tc rowSpan="3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Эндокринные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и метаболические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заболевания</a:t>
                      </a:r>
                    </a:p>
                  </a:txBody>
                  <a:tcPr marL="13187" marR="13187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Сахарный диабет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E10-E14 (50%)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114862"/>
                  </a:ext>
                </a:extLst>
              </a:tr>
              <a:tr h="148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Заболевания щитовидной железы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E00-E07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970510"/>
                  </a:ext>
                </a:extLst>
              </a:tr>
              <a:tr h="304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Нарушения со стороны надпочечников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E24-E25 (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E24.4), E27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42256"/>
                  </a:ext>
                </a:extLst>
              </a:tr>
              <a:tr h="146415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Болезни НС</a:t>
                      </a:r>
                    </a:p>
                  </a:txBody>
                  <a:tcPr marL="13187" marR="13187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Эпилепсия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G40, G41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666266"/>
                  </a:ext>
                </a:extLst>
              </a:tr>
              <a:tr h="146415">
                <a:tc rowSpan="7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Болезни системы кровообращения</a:t>
                      </a:r>
                    </a:p>
                  </a:txBody>
                  <a:tcPr marL="13187" marR="13187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Аневризма аорты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I71 (50%)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04475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Гипертоническая болезнь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I10-I13, I15 (50%)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847945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Ишемическая болезнь сердца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I20-I25 (50%)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318358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Цереброваскулярное заболевание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I60-I69 (50%)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622674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виды атеросклероза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I70, I73.9 (50%)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457623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Ревматические и другие болезни сердца болезни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I00-I09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503796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Венозная тромбоэмболия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I26, I80, I82.9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473396"/>
                  </a:ext>
                </a:extLst>
              </a:tr>
              <a:tr h="146415">
                <a:tc rowSpan="8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Заболевания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дыхательной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системы</a:t>
                      </a:r>
                    </a:p>
                  </a:txBody>
                  <a:tcPr marL="13187" marR="13187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Инфекция верхних дыхательных путей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J00 -J06, J30 -J39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5404583"/>
                  </a:ext>
                </a:extLst>
              </a:tr>
              <a:tr h="304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Пневмония, не классифицированная в других рубриках или возбудитель неуточненный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J12, J15, J16 - J18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596552"/>
                  </a:ext>
                </a:extLst>
              </a:tr>
              <a:tr h="148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Острые инфекции нижних дыхательных путей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J20 -J22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088023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Астма и бронхоэктазы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J45 -J47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039881"/>
                  </a:ext>
                </a:extLst>
              </a:tr>
              <a:tr h="148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Респираторный дистресс-синдром у взрослых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325525"/>
                  </a:ext>
                </a:extLst>
              </a:tr>
              <a:tr h="146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Отек легких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477279"/>
                  </a:ext>
                </a:extLst>
              </a:tr>
              <a:tr h="148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Абсцесс легкого и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пиоторакс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средостения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J85, J86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726748"/>
                  </a:ext>
                </a:extLst>
              </a:tr>
              <a:tr h="148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плевральные расстройства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J90, J93, J94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3187" marR="13187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78473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5F48268-15B4-4B85-8EB0-C6D21535A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479438"/>
              </p:ext>
            </p:extLst>
          </p:nvPr>
        </p:nvGraphicFramePr>
        <p:xfrm>
          <a:off x="6304455" y="596311"/>
          <a:ext cx="5787029" cy="6356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83">
                  <a:extLst>
                    <a:ext uri="{9D8B030D-6E8A-4147-A177-3AD203B41FA5}">
                      <a16:colId xmlns:a16="http://schemas.microsoft.com/office/drawing/2014/main" val="478292137"/>
                    </a:ext>
                  </a:extLst>
                </a:gridCol>
                <a:gridCol w="3482503">
                  <a:extLst>
                    <a:ext uri="{9D8B030D-6E8A-4147-A177-3AD203B41FA5}">
                      <a16:colId xmlns:a16="http://schemas.microsoft.com/office/drawing/2014/main" val="3326789592"/>
                    </a:ext>
                  </a:extLst>
                </a:gridCol>
                <a:gridCol w="1070043">
                  <a:extLst>
                    <a:ext uri="{9D8B030D-6E8A-4147-A177-3AD203B41FA5}">
                      <a16:colId xmlns:a16="http://schemas.microsoft.com/office/drawing/2014/main" val="2304653011"/>
                    </a:ext>
                  </a:extLst>
                </a:gridCol>
              </a:tblGrid>
              <a:tr h="320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Группа причин</a:t>
                      </a: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Причины смерти</a:t>
                      </a: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Излечимая смертность</a:t>
                      </a:r>
                    </a:p>
                  </a:txBody>
                  <a:tcPr marL="14919" marR="14919" marT="0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65985"/>
                  </a:ext>
                </a:extLst>
              </a:tr>
              <a:tr h="176246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Заболевания органов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пищеварения</a:t>
                      </a:r>
                    </a:p>
                  </a:txBody>
                  <a:tcPr marL="14919" marR="14919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Язвенная болезнь желудка и двенадцатиперстной кишки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K25 -K28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842718"/>
                  </a:ext>
                </a:extLst>
              </a:tr>
              <a:tr h="15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Аппендицит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K35 -K38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587511"/>
                  </a:ext>
                </a:extLst>
              </a:tr>
              <a:tr h="15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Брюшная грыжа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K40 -K46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050688"/>
                  </a:ext>
                </a:extLst>
              </a:tr>
              <a:tr h="158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Желчнокаменная болезнь и холецистит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K80-K81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861572"/>
                  </a:ext>
                </a:extLst>
              </a:tr>
              <a:tr h="319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заболевания желчного пузыря или желчевыводящих путей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K82-K83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223072"/>
                  </a:ext>
                </a:extLst>
              </a:tr>
              <a:tr h="15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Острый панкреатит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K85.0,1,3,8,9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210762"/>
                  </a:ext>
                </a:extLst>
              </a:tr>
              <a:tr h="15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заболевания поджелудочной железы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K86.1,2,3,8,9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012662"/>
                  </a:ext>
                </a:extLst>
              </a:tr>
              <a:tr h="153679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Заболевания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мочеполовой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системы</a:t>
                      </a:r>
                    </a:p>
                  </a:txBody>
                  <a:tcPr marL="14919" marR="14919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Нефрит и нефроз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N00-N07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264793"/>
                  </a:ext>
                </a:extLst>
              </a:tr>
              <a:tr h="319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Обструктивная </a:t>
                      </a:r>
                      <a:r>
                        <a:rPr lang="ru-RU" sz="1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уропатия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N13, N20-N21, N35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514580"/>
                  </a:ext>
                </a:extLst>
              </a:tr>
              <a:tr h="158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Почечная недостаточность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N17-N19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774732"/>
                  </a:ext>
                </a:extLst>
              </a:tr>
              <a:tr h="15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Почечная колика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N23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961645"/>
                  </a:ext>
                </a:extLst>
              </a:tr>
              <a:tr h="319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Нарушения, возникающие в результате дисфункции почечных канальцев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N25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973581"/>
                  </a:ext>
                </a:extLst>
              </a:tr>
              <a:tr h="321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Сморщенная почка неуточненная, маленькая почка по неизвестной причине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N26-N27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629607"/>
                  </a:ext>
                </a:extLst>
              </a:tr>
              <a:tr h="485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Воспалительные заболевания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мочеполовой системы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N34.1, N70- N73, N75.0, N75.1, N76.4,6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281076"/>
                  </a:ext>
                </a:extLst>
              </a:tr>
              <a:tr h="158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Простатическая гиперплазия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N40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32537"/>
                  </a:ext>
                </a:extLst>
              </a:tr>
              <a:tr h="1829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Беременность,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роды 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перинатальный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период</a:t>
                      </a:r>
                    </a:p>
                  </a:txBody>
                  <a:tcPr marL="14919" marR="14919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Беременность, роды и послеродовой период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O00-O99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572875"/>
                  </a:ext>
                </a:extLst>
              </a:tr>
              <a:tr h="466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Некоторые состояния, возникающие в перинатальном периоде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P00-P96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594084"/>
                  </a:ext>
                </a:extLst>
              </a:tr>
              <a:tr h="321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Врожденные аномалии</a:t>
                      </a:r>
                    </a:p>
                  </a:txBody>
                  <a:tcPr marL="14919" marR="14919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Врожденные пороки развития системы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кровообращения (пороки сердца)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Q20-Q28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108097"/>
                  </a:ext>
                </a:extLst>
              </a:tr>
              <a:tr h="65092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Неблагоприятные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последствия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медицинской 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>
                            <a:glow rad="101600">
                              <a:schemeClr val="bg1">
                                <a:alpha val="6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хирургической помощи</a:t>
                      </a:r>
                    </a:p>
                  </a:txBody>
                  <a:tcPr marL="14919" marR="14919" marT="0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Лекарственные средства, лекарственные средства 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биологические вещества, вызывающие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неблагоприятные эффекты при терапевтическом применении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Y40-Y59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510164"/>
                  </a:ext>
                </a:extLst>
              </a:tr>
              <a:tr h="396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Несчастные случаи с пациентами во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хирургической и медицинской помощи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Y60-Y69, Y83-Y84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688947"/>
                  </a:ext>
                </a:extLst>
              </a:tr>
              <a:tr h="565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Медицинские изделия, связанные 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неблагоприятными инцидентами при диагностическом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терапевтическом применении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Y70–Y82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919" marR="14919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783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3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65EE2E5-B5B6-4833-BA7D-8575778FB9AF}"/>
              </a:ext>
            </a:extLst>
          </p:cNvPr>
          <p:cNvSpPr txBox="1">
            <a:spLocks/>
          </p:cNvSpPr>
          <p:nvPr/>
        </p:nvSpPr>
        <p:spPr>
          <a:xfrm>
            <a:off x="969574" y="1"/>
            <a:ext cx="10249676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Материалы и методы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2F5F21D-BFF3-4F6B-AFEA-F02774CCC0CB}"/>
              </a:ext>
            </a:extLst>
          </p:cNvPr>
          <p:cNvSpPr/>
          <p:nvPr/>
        </p:nvSpPr>
        <p:spPr>
          <a:xfrm>
            <a:off x="538162" y="816313"/>
            <a:ext cx="111125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Выкопировка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данных из регионального сегмента базы данных о случаях смерти в Красноярском крае за 1999-2019гг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830630 случаев смерти за данный период.</a:t>
            </a:r>
          </a:p>
          <a:p>
            <a:pPr algn="ctr"/>
            <a:r>
              <a:rPr lang="ru-RU" sz="2800" b="1" dirty="0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Статистические методы исследования: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Вычисление показателей: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F36CB768-5D4C-45AF-9980-44A365855D19}"/>
              </a:ext>
            </a:extLst>
          </p:cNvPr>
          <p:cNvSpPr/>
          <p:nvPr/>
        </p:nvSpPr>
        <p:spPr>
          <a:xfrm>
            <a:off x="760354" y="2705767"/>
            <a:ext cx="1896895" cy="111868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Смертность на 1000 населения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:a16="http://schemas.microsoft.com/office/drawing/2014/main" id="{C6175680-9FE8-4079-80AA-83F49B346927}"/>
                  </a:ext>
                </a:extLst>
              </p:cNvPr>
              <p:cNvSpPr/>
              <p:nvPr/>
            </p:nvSpPr>
            <p:spPr>
              <a:xfrm>
                <a:off x="2699703" y="2705765"/>
                <a:ext cx="4085617" cy="1118681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Число умерших за год</m:t>
                          </m:r>
                        </m:num>
                        <m:den>
                          <m:eqArr>
                            <m:eqArrPr>
                              <m:ctrlPr>
                                <a:rPr lang="ru-RU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Среднегодовая численность</m:t>
                              </m:r>
                            </m:e>
                            <m:e>
                              <m:r>
                                <a:rPr lang="ru-RU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населения</m:t>
                              </m:r>
                            </m:e>
                          </m:eqArr>
                        </m:den>
                      </m:f>
                      <m:r>
                        <a:rPr lang="ru-RU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×1000</m:t>
                      </m:r>
                    </m:oMath>
                  </m:oMathPara>
                </a14:m>
                <a:endParaRPr lang="ru-RU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Прямоугольник: скругленные углы 7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C6175680-9FE8-4079-80AA-83F49B3469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05" y="2705767"/>
                <a:ext cx="4085617" cy="1118681"/>
              </a:xfrm>
              <a:prstGeom prst="round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3B2E9AC6-C15E-46E7-8AEE-97190355449F}"/>
              </a:ext>
            </a:extLst>
          </p:cNvPr>
          <p:cNvSpPr/>
          <p:nvPr/>
        </p:nvSpPr>
        <p:spPr>
          <a:xfrm>
            <a:off x="760354" y="3824447"/>
            <a:ext cx="1896895" cy="139127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ПГПЖ (потерянные годы потенциальной жизни)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: скругленные углы 9">
                <a:extLst>
                  <a:ext uri="{FF2B5EF4-FFF2-40B4-BE49-F238E27FC236}">
                    <a16:creationId xmlns:a16="http://schemas.microsoft.com/office/drawing/2014/main" id="{5E9CC807-6C80-4828-979E-F25E99E9FCCB}"/>
                  </a:ext>
                </a:extLst>
              </p:cNvPr>
              <p:cNvSpPr/>
              <p:nvPr/>
            </p:nvSpPr>
            <p:spPr>
              <a:xfrm>
                <a:off x="2657248" y="3835989"/>
                <a:ext cx="1896893" cy="1379736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ru-RU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ea typeface="Cambria Math" panose="02040503050406030204" pitchFamily="18" charset="0"/>
                          </a:rPr>
                          <m:t>(</m:t>
                        </m:r>
                      </m:e>
                    </m:nary>
                    <m:r>
                      <a:rPr lang="en-US" sz="20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ru-RU" sz="20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ru-RU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0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)</a:t>
                </a:r>
                <a:endParaRPr lang="ru-RU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Прямоугольник: скругленные углы 9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5E9CC807-6C80-4828-979E-F25E99E9FC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248" y="3835989"/>
                <a:ext cx="1896893" cy="137973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 l="-4430" b="-1767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737BFD52-B74D-4495-8E0A-78A93A41887E}"/>
              </a:ext>
            </a:extLst>
          </p:cNvPr>
          <p:cNvSpPr/>
          <p:nvPr/>
        </p:nvSpPr>
        <p:spPr>
          <a:xfrm>
            <a:off x="760354" y="5215727"/>
            <a:ext cx="1896895" cy="111868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YLL</a:t>
            </a:r>
            <a:r>
              <a:rPr lang="ru-RU" dirty="0"/>
              <a:t> (</a:t>
            </a:r>
            <a:r>
              <a:rPr lang="en-US" dirty="0"/>
              <a:t>Years of Life Lost</a:t>
            </a:r>
            <a:r>
              <a:rPr lang="ru-RU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: скругленные углы 11">
                <a:extLst>
                  <a:ext uri="{FF2B5EF4-FFF2-40B4-BE49-F238E27FC236}">
                    <a16:creationId xmlns:a16="http://schemas.microsoft.com/office/drawing/2014/main" id="{17F9CFA6-9A40-4A0F-B8C7-F872822C0A43}"/>
                  </a:ext>
                </a:extLst>
              </p:cNvPr>
              <p:cNvSpPr/>
              <p:nvPr/>
            </p:nvSpPr>
            <p:spPr>
              <a:xfrm>
                <a:off x="2657247" y="5227269"/>
                <a:ext cx="4607803" cy="1107137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ПГПЖ</m:t>
                              </m:r>
                            </m:e>
                            <m:sub/>
                          </m:sSub>
                        </m:num>
                        <m:den>
                          <m:eqArr>
                            <m:eqArrPr>
                              <m:ctrlPr>
                                <a:rPr lang="ru-RU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ru-RU" b="0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Ч</m:t>
                              </m:r>
                              <m:r>
                                <a:rPr lang="ru-RU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исленность</m:t>
                              </m:r>
                              <m:r>
                                <a:rPr lang="ru-RU" b="0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соответствующего</m:t>
                              </m:r>
                            </m:e>
                            <m:e>
                              <m:r>
                                <a:rPr lang="ru-RU" i="1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 населения</m:t>
                              </m:r>
                            </m:e>
                          </m:eqArr>
                        </m:den>
                      </m:f>
                      <m:r>
                        <a:rPr lang="ru-RU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×1000</m:t>
                      </m:r>
                    </m:oMath>
                  </m:oMathPara>
                </a14:m>
                <a:endParaRPr lang="ru-RU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Прямоугольник: скругленные углы 11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17F9CFA6-9A40-4A0F-B8C7-F872822C0A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248" y="5227271"/>
                <a:ext cx="4607803" cy="1107137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C0F2AD9E-8D6B-4307-9B09-750421E5D3C5}"/>
                  </a:ext>
                </a:extLst>
              </p:cNvPr>
              <p:cNvSpPr/>
              <p:nvPr/>
            </p:nvSpPr>
            <p:spPr>
              <a:xfrm>
                <a:off x="4742511" y="3959719"/>
                <a:ext cx="4024050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ru-RU" sz="1600" dirty="0"/>
                  <a:t> – Потенциальный возраст жизни</a:t>
                </a:r>
                <a:r>
                  <a:rPr lang="ru-RU" sz="1600" dirty="0" smtClean="0"/>
                  <a:t>; (75 лет)</a:t>
                </a:r>
                <a:endParaRPr lang="ru-RU" sz="1600" dirty="0"/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C0F2AD9E-8D6B-4307-9B09-750421E5D3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511" y="3959719"/>
                <a:ext cx="4024051" cy="36298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22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41C16219-9055-45CD-BCAA-148412237209}"/>
                  </a:ext>
                </a:extLst>
              </p:cNvPr>
              <p:cNvSpPr/>
              <p:nvPr/>
            </p:nvSpPr>
            <p:spPr>
              <a:xfrm>
                <a:off x="4742511" y="4407234"/>
                <a:ext cx="23201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- </a:t>
                </a:r>
                <a:r>
                  <a:rPr lang="ru-RU" sz="1600" dirty="0"/>
                  <a:t>Возраст смерти.</a:t>
                </a:r>
                <a:endParaRPr lang="ru-RU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="" xmlns:a14="http://schemas.microsoft.com/office/drawing/2010/main" xmlns:a16="http://schemas.microsoft.com/office/drawing/2014/main" id="{41C16219-9055-45CD-BCAA-1484122372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511" y="4407234"/>
                <a:ext cx="2320123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41E8FBD-B0E6-44AA-982F-1423608B6A51}"/>
              </a:ext>
            </a:extLst>
          </p:cNvPr>
          <p:cNvSpPr txBox="1">
            <a:spLocks/>
          </p:cNvSpPr>
          <p:nvPr/>
        </p:nvSpPr>
        <p:spPr>
          <a:xfrm>
            <a:off x="749029" y="1"/>
            <a:ext cx="10739336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Смертность от </a:t>
            </a:r>
            <a:r>
              <a:rPr lang="ru-RU" sz="2800" b="1" cap="none" dirty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управляемых</a:t>
            </a:r>
            <a:r>
              <a:rPr lang="ru-RU" sz="2800" b="1" cap="none" dirty="0"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причин (на 1000 населения возраста 0-74 года и соответствующего пола)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9C2A528E-AD07-4E24-B8C6-832759079E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658748"/>
              </p:ext>
            </p:extLst>
          </p:nvPr>
        </p:nvGraphicFramePr>
        <p:xfrm>
          <a:off x="2" y="646042"/>
          <a:ext cx="12191999" cy="6211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99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2300</TotalTime>
  <Words>2086</Words>
  <Application>Microsoft Office PowerPoint</Application>
  <PresentationFormat>Широкоэкранный</PresentationFormat>
  <Paragraphs>890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Wingdings</vt:lpstr>
      <vt:lpstr>Wingdings 3</vt:lpstr>
      <vt:lpstr>Начальная</vt:lpstr>
      <vt:lpstr>Предотвратимые и излечимые причины смерти населения для оценки регионального здравоохранения</vt:lpstr>
      <vt:lpstr>Цель деятельности общественного здравоохранения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Доля смертности от управляемых причин в возрасте 0-74 года в смертности населения соответствующего пола, %</vt:lpstr>
      <vt:lpstr>Презентация PowerPoint</vt:lpstr>
      <vt:lpstr>Ранжирование по показателю YLL (число потерянных лет на 1000 населения). Управляемая здравоохранением смертность в возрасте 0-74 года</vt:lpstr>
      <vt:lpstr>Презентация PowerPoint</vt:lpstr>
      <vt:lpstr>Презентация PowerPoint</vt:lpstr>
      <vt:lpstr>Презентация PowerPoint</vt:lpstr>
      <vt:lpstr>Заключение</vt:lpstr>
      <vt:lpstr>Предотвратимые и излечимые причины смерти населения для оценки регионального здравоохранения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Артем Наркевич</cp:lastModifiedBy>
  <cp:revision>151</cp:revision>
  <dcterms:created xsi:type="dcterms:W3CDTF">2020-11-08T13:44:11Z</dcterms:created>
  <dcterms:modified xsi:type="dcterms:W3CDTF">2020-12-04T11:29:26Z</dcterms:modified>
</cp:coreProperties>
</file>